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9"/>
  </p:notesMasterIdLst>
  <p:sldIdLst>
    <p:sldId id="320" r:id="rId6"/>
    <p:sldId id="321" r:id="rId7"/>
    <p:sldId id="259" r:id="rId8"/>
    <p:sldId id="307" r:id="rId9"/>
    <p:sldId id="327" r:id="rId10"/>
    <p:sldId id="277" r:id="rId11"/>
    <p:sldId id="306" r:id="rId12"/>
    <p:sldId id="291" r:id="rId13"/>
    <p:sldId id="318" r:id="rId14"/>
    <p:sldId id="293" r:id="rId15"/>
    <p:sldId id="311" r:id="rId16"/>
    <p:sldId id="298" r:id="rId17"/>
    <p:sldId id="32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C1EEF7"/>
    <a:srgbClr val="F1ABD3"/>
    <a:srgbClr val="8FC745"/>
    <a:srgbClr val="8D7F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868" autoAdjust="0"/>
  </p:normalViewPr>
  <p:slideViewPr>
    <p:cSldViewPr>
      <p:cViewPr varScale="1">
        <p:scale>
          <a:sx n="68" d="100"/>
          <a:sy n="68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0912E-BAA2-4E01-9299-B4F5D86F1393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403E6-B275-4B6E-9566-52ED20AB17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63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88F50F-CAD6-4465-B1B4-25640A81490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7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403E6-B275-4B6E-9566-52ED20AB175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34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A0A2-00A4-4C0E-A326-DE2D80DD1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AC5-6099-45DF-AB3F-49F3729DBC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36118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A0A2-00A4-4C0E-A326-DE2D80DD1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AC5-6099-45DF-AB3F-49F3729DBC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580799"/>
      </p:ext>
    </p:extLst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A0A2-00A4-4C0E-A326-DE2D80DD1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AC5-6099-45DF-AB3F-49F3729DBC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289048"/>
      </p:ext>
    </p:extLst>
  </p:cSld>
  <p:clrMapOvr>
    <a:masterClrMapping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A0A2-00A4-4C0E-A326-DE2D80DD1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AC5-6099-45DF-AB3F-49F3729DBC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2765"/>
      </p:ext>
    </p:extLst>
  </p:cSld>
  <p:clrMapOvr>
    <a:masterClrMapping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A0A2-00A4-4C0E-A326-DE2D80DD1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AC5-6099-45DF-AB3F-49F3729DBC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247955"/>
      </p:ext>
    </p:extLst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A0A2-00A4-4C0E-A326-DE2D80DD1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AC5-6099-45DF-AB3F-49F3729DBC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775962"/>
      </p:ext>
    </p:extLst>
  </p:cSld>
  <p:clrMapOvr>
    <a:masterClrMapping/>
  </p:clrMapOvr>
  <p:transition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A0A2-00A4-4C0E-A326-DE2D80DD1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AC5-6099-45DF-AB3F-49F3729DBC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15793"/>
      </p:ext>
    </p:extLst>
  </p:cSld>
  <p:clrMapOvr>
    <a:masterClrMapping/>
  </p:clrMapOvr>
  <p:transition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A0A2-00A4-4C0E-A326-DE2D80DD1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AC5-6099-45DF-AB3F-49F3729DBC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244113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A0A2-00A4-4C0E-A326-DE2D80DD1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AC5-6099-45DF-AB3F-49F3729DBC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229112"/>
      </p:ext>
    </p:extLst>
  </p:cSld>
  <p:clrMapOvr>
    <a:masterClrMapping/>
  </p:clrMapOvr>
  <p:transition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A0A2-00A4-4C0E-A326-DE2D80DD1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AC5-6099-45DF-AB3F-49F3729DBC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942453"/>
      </p:ext>
    </p:extLst>
  </p:cSld>
  <p:clrMapOvr>
    <a:masterClrMapping/>
  </p:clrMapOvr>
  <p:transition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A0A2-00A4-4C0E-A326-DE2D80DD1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F5AC5-6099-45DF-AB3F-49F3729DBC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710611"/>
      </p:ext>
    </p:extLst>
  </p:cSld>
  <p:clrMapOvr>
    <a:masterClrMapping/>
  </p:clrMapOvr>
  <p:transition>
    <p:wedg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9649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628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4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9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4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3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8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52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251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0283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70" indent="0">
              <a:buNone/>
              <a:defRPr sz="2000" b="1"/>
            </a:lvl2pPr>
            <a:lvl3pPr marL="912944" indent="0">
              <a:buNone/>
              <a:defRPr sz="1800" b="1"/>
            </a:lvl3pPr>
            <a:lvl4pPr marL="1369416" indent="0">
              <a:buNone/>
              <a:defRPr sz="1600" b="1"/>
            </a:lvl4pPr>
            <a:lvl5pPr marL="1825888" indent="0">
              <a:buNone/>
              <a:defRPr sz="1600" b="1"/>
            </a:lvl5pPr>
            <a:lvl6pPr marL="2282350" indent="0">
              <a:buNone/>
              <a:defRPr sz="1600" b="1"/>
            </a:lvl6pPr>
            <a:lvl7pPr marL="2738816" indent="0">
              <a:buNone/>
              <a:defRPr sz="1600" b="1"/>
            </a:lvl7pPr>
            <a:lvl8pPr marL="3195282" indent="0">
              <a:buNone/>
              <a:defRPr sz="1600" b="1"/>
            </a:lvl8pPr>
            <a:lvl9pPr marL="365177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70" indent="0">
              <a:buNone/>
              <a:defRPr sz="2000" b="1"/>
            </a:lvl2pPr>
            <a:lvl3pPr marL="912944" indent="0">
              <a:buNone/>
              <a:defRPr sz="1800" b="1"/>
            </a:lvl3pPr>
            <a:lvl4pPr marL="1369416" indent="0">
              <a:buNone/>
              <a:defRPr sz="1600" b="1"/>
            </a:lvl4pPr>
            <a:lvl5pPr marL="1825888" indent="0">
              <a:buNone/>
              <a:defRPr sz="1600" b="1"/>
            </a:lvl5pPr>
            <a:lvl6pPr marL="2282350" indent="0">
              <a:buNone/>
              <a:defRPr sz="1600" b="1"/>
            </a:lvl6pPr>
            <a:lvl7pPr marL="2738816" indent="0">
              <a:buNone/>
              <a:defRPr sz="1600" b="1"/>
            </a:lvl7pPr>
            <a:lvl8pPr marL="3195282" indent="0">
              <a:buNone/>
              <a:defRPr sz="1600" b="1"/>
            </a:lvl8pPr>
            <a:lvl9pPr marL="365177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7721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3739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78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3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3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70" indent="0">
              <a:buNone/>
              <a:defRPr sz="1200"/>
            </a:lvl2pPr>
            <a:lvl3pPr marL="912944" indent="0">
              <a:buNone/>
              <a:defRPr sz="1000"/>
            </a:lvl3pPr>
            <a:lvl4pPr marL="1369416" indent="0">
              <a:buNone/>
              <a:defRPr sz="900"/>
            </a:lvl4pPr>
            <a:lvl5pPr marL="1825888" indent="0">
              <a:buNone/>
              <a:defRPr sz="900"/>
            </a:lvl5pPr>
            <a:lvl6pPr marL="2282350" indent="0">
              <a:buNone/>
              <a:defRPr sz="900"/>
            </a:lvl6pPr>
            <a:lvl7pPr marL="2738816" indent="0">
              <a:buNone/>
              <a:defRPr sz="900"/>
            </a:lvl7pPr>
            <a:lvl8pPr marL="3195282" indent="0">
              <a:buNone/>
              <a:defRPr sz="900"/>
            </a:lvl8pPr>
            <a:lvl9pPr marL="365177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6728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70" indent="0">
              <a:buNone/>
              <a:defRPr sz="2800"/>
            </a:lvl2pPr>
            <a:lvl3pPr marL="912944" indent="0">
              <a:buNone/>
              <a:defRPr sz="2400"/>
            </a:lvl3pPr>
            <a:lvl4pPr marL="1369416" indent="0">
              <a:buNone/>
              <a:defRPr sz="2000"/>
            </a:lvl4pPr>
            <a:lvl5pPr marL="1825888" indent="0">
              <a:buNone/>
              <a:defRPr sz="2000"/>
            </a:lvl5pPr>
            <a:lvl6pPr marL="2282350" indent="0">
              <a:buNone/>
              <a:defRPr sz="2000"/>
            </a:lvl6pPr>
            <a:lvl7pPr marL="2738816" indent="0">
              <a:buNone/>
              <a:defRPr sz="2000"/>
            </a:lvl7pPr>
            <a:lvl8pPr marL="3195282" indent="0">
              <a:buNone/>
              <a:defRPr sz="2000"/>
            </a:lvl8pPr>
            <a:lvl9pPr marL="3651771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70" indent="0">
              <a:buNone/>
              <a:defRPr sz="1200"/>
            </a:lvl2pPr>
            <a:lvl3pPr marL="912944" indent="0">
              <a:buNone/>
              <a:defRPr sz="1000"/>
            </a:lvl3pPr>
            <a:lvl4pPr marL="1369416" indent="0">
              <a:buNone/>
              <a:defRPr sz="900"/>
            </a:lvl4pPr>
            <a:lvl5pPr marL="1825888" indent="0">
              <a:buNone/>
              <a:defRPr sz="900"/>
            </a:lvl5pPr>
            <a:lvl6pPr marL="2282350" indent="0">
              <a:buNone/>
              <a:defRPr sz="900"/>
            </a:lvl6pPr>
            <a:lvl7pPr marL="2738816" indent="0">
              <a:buNone/>
              <a:defRPr sz="900"/>
            </a:lvl7pPr>
            <a:lvl8pPr marL="3195282" indent="0">
              <a:buNone/>
              <a:defRPr sz="900"/>
            </a:lvl8pPr>
            <a:lvl9pPr marL="365177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8463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9477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466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B338C-54CC-41F9-9118-AB7A8123F9C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EEDA9-955E-4332-976B-EA6CC5F594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1827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A527-476D-4184-A967-4812EAB3A4C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87980-BF46-46A5-BAE8-0FC51DA098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9058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9BCDC-8940-4A93-9297-D975E4AC55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6BB60-CE05-45D7-B53C-7FD0198108F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3433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4AAD0-2228-45AD-9A26-B1D7E5E76A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74D4-717B-4528-AF3B-7B894E5268F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8857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73E30-2877-4C61-B71A-25177EEC5E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32144-BDC4-4345-97D7-6B095A718DD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72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D36B1-AF23-470E-8361-69DA0F28446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9533E-CB02-4753-AE5E-3240B347BA7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4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5F34A-B03A-4831-ABA6-7D72B020623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4845-029D-4AB5-8F1F-CD791ED2309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2416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F9DD5-B9C5-4EEA-94D3-43D430B9F3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7DD51-7AB8-4F65-A000-CF8F8F958ED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3256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DEEDB-DFF0-4DF0-8914-D83B9AB2E1E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2C9A-70CA-4FCA-B34C-2B92F00FED8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6258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8578-A01D-4A06-A14D-7679CC9DA81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C4BD3-0311-4085-912E-D9EAC76126C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0171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B663C-6472-4C7A-857F-A31A39C0421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BA024-90D3-4646-83E1-4A8C827994B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12700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6312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2029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7783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9016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9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46843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8225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7855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3894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251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74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AE6A-3578-4BC7-92C7-CF4142B362DE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777F-A972-4379-8F6E-4DD229E174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8AE6A-3578-4BC7-92C7-CF4142B362DE}" type="datetimeFigureOut">
              <a:rPr lang="en-US" smtClean="0"/>
              <a:pPr/>
              <a:t>9/15/2021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A777F-A972-4379-8F6E-4DD229E174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DA0A2-00A4-4C0E-A326-DE2D80DD129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F5AC5-6099-45DF-AB3F-49F3729DBC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21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291" tIns="45646" rIns="91291" bIns="4564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291" tIns="45646" rIns="91291" bIns="456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291" tIns="45646" rIns="91291" bIns="4564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944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2944"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291" tIns="45646" rIns="91291" bIns="4564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944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291" tIns="45646" rIns="91291" bIns="4564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2944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2944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8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294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356" indent="-342356" algn="l" defTabSz="91294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766" indent="-285302" algn="l" defTabSz="91294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176" indent="-228227" algn="l" defTabSz="91294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640" indent="-228227" algn="l" defTabSz="91294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112" indent="-228227" algn="l" defTabSz="91294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568" indent="-228227" algn="l" defTabSz="912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045" indent="-228227" algn="l" defTabSz="912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516" indent="-228227" algn="l" defTabSz="912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990" indent="-228227" algn="l" defTabSz="91294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70" algn="l" defTabSz="912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44" algn="l" defTabSz="912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16" algn="l" defTabSz="912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888" algn="l" defTabSz="912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350" algn="l" defTabSz="912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816" algn="l" defTabSz="912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282" algn="l" defTabSz="912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771" algn="l" defTabSz="9129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344159-30A9-4761-B716-30C629E0B6F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2BD276-9328-4308-BFF4-1C5B6A6601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3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8AE6A-3578-4BC7-92C7-CF4142B362D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A777F-A972-4379-8F6E-4DD229E174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H="1">
            <a:off x="0" y="0"/>
            <a:ext cx="9144000" cy="177281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2944"/>
            <a:r>
              <a:rPr lang="bn-BD" sz="6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2894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71802" y="1285860"/>
            <a:ext cx="3124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tIns="182880" bIns="182880">
            <a:spAutoFit/>
          </a:bodyPr>
          <a:lstStyle/>
          <a:p>
            <a:pPr algn="ctr">
              <a:defRPr/>
            </a:pPr>
            <a:r>
              <a:rPr lang="en-US" sz="3600" u="sng" dirty="0">
                <a:latin typeface="NikoshBAN" pitchFamily="2" charset="0"/>
                <a:cs typeface="NikoshBAN" pitchFamily="2" charset="0"/>
              </a:rPr>
              <a:t>দলীয় কাজ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2971800"/>
            <a:ext cx="4038600" cy="22098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গ্রুপ  -ক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Mg</a:t>
            </a:r>
            <a:r>
              <a:rPr lang="bn-I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Ni</a:t>
            </a:r>
            <a:r>
              <a:rPr lang="bn-I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কে তড়িৎদ্বার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হিসেবে ব্যবহার করলে কোনটি ক্যাথোড হিসেবে কাজ করবে?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6314" y="2971800"/>
            <a:ext cx="4191000" cy="220980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গ্রুপ</a:t>
            </a:r>
            <a:r>
              <a:rPr lang="bn-BD" sz="32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 -খ</a:t>
            </a:r>
          </a:p>
          <a:p>
            <a:pPr algn="ctr"/>
            <a:endParaRPr lang="en-US" sz="3600" dirty="0">
              <a:solidFill>
                <a:prstClr val="black">
                  <a:lumMod val="75000"/>
                  <a:lumOff val="25000"/>
                </a:prst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2974" y="4076700"/>
            <a:ext cx="4057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SutonnyMJ"/>
                <a:cs typeface="NikoshBAN" pitchFamily="2" charset="0"/>
              </a:rPr>
              <a:t>ৎ রাসায়নিক </a:t>
            </a:r>
            <a:r>
              <a:rPr lang="bn-BD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কোষে </a:t>
            </a:r>
            <a:r>
              <a:rPr lang="bn-I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লবন সেতুর ভূমিকা</a:t>
            </a:r>
            <a:r>
              <a:rPr lang="bn-BD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লিখ </a:t>
            </a:r>
            <a:r>
              <a:rPr lang="bn-BD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71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  <a:alpha val="2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Oval 117"/>
          <p:cNvSpPr/>
          <p:nvPr/>
        </p:nvSpPr>
        <p:spPr>
          <a:xfrm>
            <a:off x="5715000" y="3581400"/>
            <a:ext cx="381000" cy="3048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2743200" y="1"/>
            <a:ext cx="297180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498426" y="743242"/>
            <a:ext cx="5943600" cy="11472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চিত্রটি লক্ষ্য কর এবং প্রশ্নগুলোর উত্তর দাও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1289802" y="2147795"/>
            <a:ext cx="6492146" cy="2867210"/>
            <a:chOff x="762000" y="2514600"/>
            <a:chExt cx="6172200" cy="2971800"/>
          </a:xfrm>
        </p:grpSpPr>
        <p:sp>
          <p:nvSpPr>
            <p:cNvPr id="3" name="Can 2"/>
            <p:cNvSpPr/>
            <p:nvPr/>
          </p:nvSpPr>
          <p:spPr>
            <a:xfrm>
              <a:off x="762000" y="3505200"/>
              <a:ext cx="2133600" cy="1981200"/>
            </a:xfrm>
            <a:prstGeom prst="can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Can 3"/>
            <p:cNvSpPr/>
            <p:nvPr/>
          </p:nvSpPr>
          <p:spPr>
            <a:xfrm>
              <a:off x="4876800" y="3505200"/>
              <a:ext cx="2057400" cy="1828800"/>
            </a:xfrm>
            <a:prstGeom prst="can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9" name="Can 8"/>
            <p:cNvSpPr/>
            <p:nvPr/>
          </p:nvSpPr>
          <p:spPr>
            <a:xfrm>
              <a:off x="4876800" y="4038600"/>
              <a:ext cx="2057400" cy="1219200"/>
            </a:xfrm>
            <a:prstGeom prst="can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3" name="Can 72"/>
            <p:cNvSpPr/>
            <p:nvPr/>
          </p:nvSpPr>
          <p:spPr>
            <a:xfrm>
              <a:off x="762000" y="4114800"/>
              <a:ext cx="2133600" cy="1371600"/>
            </a:xfrm>
            <a:prstGeom prst="can">
              <a:avLst/>
            </a:prstGeom>
            <a:solidFill>
              <a:schemeClr val="accent2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71600" y="2895600"/>
              <a:ext cx="381000" cy="14478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2438400" y="4419600"/>
              <a:ext cx="3810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+</a:t>
              </a:r>
            </a:p>
          </p:txBody>
        </p:sp>
        <p:sp>
          <p:nvSpPr>
            <p:cNvPr id="76" name="Oval 75"/>
            <p:cNvSpPr/>
            <p:nvPr/>
          </p:nvSpPr>
          <p:spPr>
            <a:xfrm>
              <a:off x="831830" y="4914900"/>
              <a:ext cx="381000" cy="3048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prstClr val="white"/>
                  </a:solidFill>
                </a:rPr>
                <a:t>-</a:t>
              </a:r>
            </a:p>
          </p:txBody>
        </p:sp>
        <p:sp>
          <p:nvSpPr>
            <p:cNvPr id="77" name="Oval 76"/>
            <p:cNvSpPr/>
            <p:nvPr/>
          </p:nvSpPr>
          <p:spPr>
            <a:xfrm>
              <a:off x="1981200" y="4343400"/>
              <a:ext cx="381000" cy="3048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prstClr val="white"/>
                  </a:solidFill>
                </a:rPr>
                <a:t>-</a:t>
              </a:r>
            </a:p>
          </p:txBody>
        </p:sp>
        <p:sp>
          <p:nvSpPr>
            <p:cNvPr id="78" name="Oval 77"/>
            <p:cNvSpPr/>
            <p:nvPr/>
          </p:nvSpPr>
          <p:spPr>
            <a:xfrm>
              <a:off x="2209800" y="5029200"/>
              <a:ext cx="381000" cy="3048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prstClr val="white"/>
                  </a:solidFill>
                </a:rPr>
                <a:t>-</a:t>
              </a:r>
            </a:p>
          </p:txBody>
        </p:sp>
        <p:sp>
          <p:nvSpPr>
            <p:cNvPr id="88" name="Oval 87"/>
            <p:cNvSpPr/>
            <p:nvPr/>
          </p:nvSpPr>
          <p:spPr>
            <a:xfrm>
              <a:off x="1600200" y="4800600"/>
              <a:ext cx="3810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prstClr val="white"/>
                  </a:solidFill>
                </a:rPr>
                <a:t>+</a:t>
              </a:r>
            </a:p>
          </p:txBody>
        </p:sp>
        <p:sp>
          <p:nvSpPr>
            <p:cNvPr id="90" name="Oval 89"/>
            <p:cNvSpPr/>
            <p:nvPr/>
          </p:nvSpPr>
          <p:spPr>
            <a:xfrm>
              <a:off x="1066800" y="4343400"/>
              <a:ext cx="381000" cy="304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prstClr val="white"/>
                  </a:solidFill>
                </a:rPr>
                <a:t>+</a:t>
              </a:r>
            </a:p>
          </p:txBody>
        </p:sp>
        <p:sp>
          <p:nvSpPr>
            <p:cNvPr id="110" name="Oval 109"/>
            <p:cNvSpPr/>
            <p:nvPr/>
          </p:nvSpPr>
          <p:spPr>
            <a:xfrm>
              <a:off x="5952124" y="4855410"/>
              <a:ext cx="381000" cy="3048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prstClr val="white"/>
                  </a:solidFill>
                </a:rPr>
                <a:t>-</a:t>
              </a:r>
            </a:p>
          </p:txBody>
        </p:sp>
        <p:sp>
          <p:nvSpPr>
            <p:cNvPr id="112" name="Oval 111"/>
            <p:cNvSpPr/>
            <p:nvPr/>
          </p:nvSpPr>
          <p:spPr>
            <a:xfrm>
              <a:off x="5486400" y="4495800"/>
              <a:ext cx="381000" cy="3048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prstClr val="white"/>
                  </a:solidFill>
                </a:rPr>
                <a:t>-</a:t>
              </a:r>
            </a:p>
          </p:txBody>
        </p:sp>
        <p:sp>
          <p:nvSpPr>
            <p:cNvPr id="116" name="Oval 115"/>
            <p:cNvSpPr/>
            <p:nvPr/>
          </p:nvSpPr>
          <p:spPr>
            <a:xfrm>
              <a:off x="5029200" y="4800600"/>
              <a:ext cx="381000" cy="3048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prstClr val="white"/>
                  </a:solidFill>
                </a:rPr>
                <a:t>+</a:t>
              </a:r>
            </a:p>
          </p:txBody>
        </p:sp>
        <p:sp>
          <p:nvSpPr>
            <p:cNvPr id="117" name="Oval 116"/>
            <p:cNvSpPr/>
            <p:nvPr/>
          </p:nvSpPr>
          <p:spPr>
            <a:xfrm>
              <a:off x="6400800" y="4419600"/>
              <a:ext cx="381000" cy="3048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b="1" dirty="0">
                  <a:solidFill>
                    <a:prstClr val="white"/>
                  </a:solidFill>
                </a:rPr>
                <a:t>+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67400" y="3124200"/>
              <a:ext cx="381000" cy="12192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5" name="Group 40"/>
            <p:cNvGrpSpPr/>
            <p:nvPr/>
          </p:nvGrpSpPr>
          <p:grpSpPr>
            <a:xfrm>
              <a:off x="2057400" y="3276600"/>
              <a:ext cx="3220995" cy="623455"/>
              <a:chOff x="2971800" y="1295400"/>
              <a:chExt cx="2837543" cy="1524001"/>
            </a:xfrm>
            <a:solidFill>
              <a:srgbClr val="0070C0"/>
            </a:solidFill>
          </p:grpSpPr>
          <p:sp>
            <p:nvSpPr>
              <p:cNvPr id="38" name="Rectangle 37"/>
              <p:cNvSpPr/>
              <p:nvPr/>
            </p:nvSpPr>
            <p:spPr>
              <a:xfrm>
                <a:off x="2971801" y="1295400"/>
                <a:ext cx="67129" cy="1524001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 rot="5400000">
                <a:off x="4305300" y="-38100"/>
                <a:ext cx="152400" cy="2819400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5724071" y="1295400"/>
                <a:ext cx="85272" cy="1524001"/>
              </a:xfrm>
              <a:prstGeom prst="rect">
                <a:avLst/>
              </a:prstGeom>
              <a:grp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7" name="Group 40"/>
            <p:cNvGrpSpPr/>
            <p:nvPr/>
          </p:nvGrpSpPr>
          <p:grpSpPr>
            <a:xfrm>
              <a:off x="1524000" y="2514600"/>
              <a:ext cx="4571999" cy="609600"/>
              <a:chOff x="2971800" y="1295400"/>
              <a:chExt cx="2524835" cy="2011679"/>
            </a:xfrm>
            <a:solidFill>
              <a:schemeClr val="accent2"/>
            </a:solidFill>
          </p:grpSpPr>
          <p:sp>
            <p:nvSpPr>
              <p:cNvPr id="28" name="Rectangle 27"/>
              <p:cNvSpPr/>
              <p:nvPr/>
            </p:nvSpPr>
            <p:spPr>
              <a:xfrm>
                <a:off x="2971800" y="1295400"/>
                <a:ext cx="42081" cy="152399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 rot="5400000" flipH="1">
                <a:off x="4183927" y="83273"/>
                <a:ext cx="100582" cy="2524835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 flipH="1">
                <a:off x="5454555" y="1295400"/>
                <a:ext cx="42079" cy="2011679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5" name="Rounded Rectangle 34"/>
          <p:cNvSpPr/>
          <p:nvPr/>
        </p:nvSpPr>
        <p:spPr>
          <a:xfrm>
            <a:off x="755576" y="5348260"/>
            <a:ext cx="7200800" cy="10230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2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1. </a:t>
            </a:r>
            <a:r>
              <a:rPr lang="bn-BD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তড়িৎ রাসায়নিক কোষ কাকে বলে ?</a:t>
            </a:r>
          </a:p>
          <a:p>
            <a:r>
              <a:rPr lang="bn-BD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2. </a:t>
            </a:r>
            <a:r>
              <a:rPr lang="bn-BD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উদ্দীপকে জিংক দন্ড  অ্যানোড হিসেবে ব্যবহার করা হয় কেন ? </a:t>
            </a:r>
          </a:p>
          <a:p>
            <a:endParaRPr lang="bn-BD" sz="2800" dirty="0">
              <a:solidFill>
                <a:prstClr val="black"/>
              </a:solidFill>
              <a:latin typeface="NikoshB"/>
              <a:cs typeface="NikoshBAN" pitchFamily="2" charset="0"/>
            </a:endParaRPr>
          </a:p>
          <a:p>
            <a:r>
              <a:rPr lang="bn-BD" sz="2400" dirty="0">
                <a:solidFill>
                  <a:prstClr val="black"/>
                </a:solidFill>
                <a:latin typeface="NikoshB"/>
                <a:cs typeface="NikoshBAN" pitchFamily="2" charset="0"/>
              </a:rPr>
              <a:t>  </a:t>
            </a:r>
            <a:endParaRPr lang="en-US" sz="2800" dirty="0">
              <a:solidFill>
                <a:prstClr val="black"/>
              </a:solidFill>
              <a:latin typeface="NikoshB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48646" y="2215957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934752" y="2359075"/>
            <a:ext cx="429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</a:t>
            </a:r>
          </a:p>
        </p:txBody>
      </p:sp>
    </p:spTree>
    <p:extLst>
      <p:ext uri="{BB962C8B-B14F-4D97-AF65-F5344CB8AC3E}">
        <p14:creationId xmlns:p14="http://schemas.microsoft.com/office/powerpoint/2010/main" val="6430604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31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1547664" y="620688"/>
            <a:ext cx="6629400" cy="4977519"/>
            <a:chOff x="1262380" y="1384176"/>
            <a:chExt cx="6629400" cy="3766928"/>
          </a:xfrm>
        </p:grpSpPr>
        <p:sp>
          <p:nvSpPr>
            <p:cNvPr id="7170" name="TextBox 1"/>
            <p:cNvSpPr txBox="1">
              <a:spLocks noChangeArrowheads="1"/>
            </p:cNvSpPr>
            <p:nvPr/>
          </p:nvSpPr>
          <p:spPr bwMode="auto">
            <a:xfrm>
              <a:off x="2486516" y="1384176"/>
              <a:ext cx="3505200" cy="64611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3600" b="1" u="sng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বাড়ির কাজ</a:t>
              </a:r>
            </a:p>
          </p:txBody>
        </p:sp>
        <p:sp>
          <p:nvSpPr>
            <p:cNvPr id="7171" name="TextBox 2"/>
            <p:cNvSpPr txBox="1">
              <a:spLocks noChangeArrowheads="1"/>
            </p:cNvSpPr>
            <p:nvPr/>
          </p:nvSpPr>
          <p:spPr bwMode="auto">
            <a:xfrm>
              <a:off x="1262380" y="2961640"/>
              <a:ext cx="6629400" cy="218946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txBody>
            <a:bodyPr wrap="square" lIns="365760" tIns="457200" rIns="457200" bIns="457200">
              <a:spAutoFit/>
            </a:bodyPr>
            <a:lstStyle/>
            <a:p>
              <a:pPr algn="just">
                <a:defRPr/>
              </a:pP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১.তড়ি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ৎ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দ্বার হিসেবে 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Fe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ও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b="1" dirty="0">
                  <a:latin typeface="NikoshBAN" pitchFamily="2" charset="0"/>
                  <a:cs typeface="NikoshBAN" pitchFamily="2" charset="0"/>
                </a:rPr>
                <a:t>Ni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ব্যবহার করে গঠিত ডেনিয়েল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কোষের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চিত্র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অংকন করে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বিভি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ন্ন অংশ চি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হ্নি</a:t>
              </a:r>
              <a:r>
                <a:rPr lang="bn-BD" sz="3200" dirty="0">
                  <a:latin typeface="NikoshBAN" pitchFamily="2" charset="0"/>
                  <a:cs typeface="NikoshBAN" pitchFamily="2" charset="0"/>
                </a:rPr>
                <a:t>ত করে</a:t>
              </a:r>
              <a:r>
                <a:rPr lang="en-US" sz="3200" dirty="0">
                  <a:latin typeface="NikoshBAN" pitchFamily="2" charset="0"/>
                  <a:cs typeface="NikoshBAN" pitchFamily="2" charset="0"/>
                </a:rPr>
                <a:t> বিশ্লেষন কর।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900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n-BD" sz="13000" b="1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0848"/>
            <a:ext cx="9144000" cy="47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36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9252"/>
            <a:ext cx="8229600" cy="1143000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6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br>
              <a:rPr lang="en-US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00200"/>
            <a:ext cx="4191000" cy="4525963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bn-BD" sz="32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2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মাহমুদুল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হাসান</a:t>
            </a:r>
            <a:endParaRPr lang="en-US" sz="40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প্রভাষক-রসায়ন</a:t>
            </a:r>
            <a:r>
              <a:rPr lang="en-US" sz="4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marL="0" indent="0" algn="ctr">
              <a:buNone/>
            </a:pP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ছোটতুলাগাঁও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বরুড়া,কুমিল্লা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বিষয়-রসায়ন</a:t>
            </a:r>
          </a:p>
          <a:p>
            <a:pPr marL="0" indent="0" algn="ctr">
              <a:buNone/>
            </a:pPr>
            <a:r>
              <a:rPr lang="en-US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endParaRPr 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2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0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bn-BD" sz="2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r>
              <a:rPr lang="en-US" sz="2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রাসায়নিক কোষ)</a:t>
            </a:r>
          </a:p>
          <a:p>
            <a:pPr marL="0" indent="0">
              <a:buNone/>
            </a:pPr>
            <a:endParaRPr lang="en-US" sz="2000" b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0408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3" grpId="0" build="p" animBg="1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rticle-new-ehow-images-a06-j5-ms-galvanic-cell-examples-1.1-800x800.jpg"/>
          <p:cNvPicPr>
            <a:picLocks noChangeAspect="1"/>
          </p:cNvPicPr>
          <p:nvPr/>
        </p:nvPicPr>
        <p:blipFill>
          <a:blip r:embed="rId3"/>
          <a:srcRect t="10366" r="33333"/>
          <a:stretch>
            <a:fillRect/>
          </a:stretch>
        </p:blipFill>
        <p:spPr>
          <a:xfrm>
            <a:off x="4572001" y="1806801"/>
            <a:ext cx="3882776" cy="170655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72" y="1803954"/>
            <a:ext cx="3935288" cy="170939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3440" y="849685"/>
            <a:ext cx="3908520" cy="875959"/>
          </a:xfrm>
          <a:prstGeom prst="rect">
            <a:avLst/>
          </a:prstGeom>
          <a:solidFill>
            <a:srgbClr val="8FC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শক্তির পারস্পরিক রুপান্তর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02" y="4562236"/>
            <a:ext cx="3848228" cy="224963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572000" y="846837"/>
            <a:ext cx="3908521" cy="878807"/>
          </a:xfrm>
          <a:prstGeom prst="rect">
            <a:avLst/>
          </a:prstGeom>
          <a:solidFill>
            <a:srgbClr val="8FC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ব্যাটারি বা কোষ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3937" y="3566739"/>
            <a:ext cx="3908519" cy="850695"/>
          </a:xfrm>
          <a:prstGeom prst="rect">
            <a:avLst/>
          </a:prstGeom>
          <a:solidFill>
            <a:srgbClr val="8FC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4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bn-BD" sz="2400" dirty="0">
                <a:solidFill>
                  <a:srgbClr val="7030A0"/>
                </a:solidFill>
                <a:latin typeface="SutonnyMJ"/>
                <a:cs typeface="NikoshBAN" panose="02000000000000000000" pitchFamily="2" charset="0"/>
              </a:rPr>
              <a:t>ৎ</a:t>
            </a:r>
            <a:r>
              <a:rPr lang="en-US" sz="2400" dirty="0">
                <a:solidFill>
                  <a:srgbClr val="7030A0"/>
                </a:solidFill>
                <a:latin typeface="SutonnyMJ"/>
                <a:cs typeface="NikoshBAN" panose="02000000000000000000" pitchFamily="2" charset="0"/>
              </a:rPr>
              <a:t> শক্তি</a:t>
            </a:r>
            <a:endParaRPr lang="en-US" sz="2400" dirty="0">
              <a:solidFill>
                <a:srgbClr val="7030A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293544" y="3789040"/>
            <a:ext cx="270344" cy="795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85750"/>
            <a:ext cx="4000034" cy="2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4542456" y="3566740"/>
            <a:ext cx="3908520" cy="850695"/>
          </a:xfrm>
          <a:prstGeom prst="rect">
            <a:avLst/>
          </a:prstGeom>
          <a:solidFill>
            <a:srgbClr val="8FC7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bn-BD" sz="2800" dirty="0">
                <a:solidFill>
                  <a:srgbClr val="7030A0"/>
                </a:solidFill>
                <a:latin typeface="SutonnyMJ"/>
                <a:cs typeface="NikoshBAN" panose="02000000000000000000" pitchFamily="2" charset="0"/>
              </a:rPr>
              <a:t>ৎ</a:t>
            </a:r>
            <a:r>
              <a:rPr lang="en-US" sz="2800" dirty="0">
                <a:solidFill>
                  <a:srgbClr val="7030A0"/>
                </a:solidFill>
                <a:latin typeface="SutonnyMJ"/>
                <a:cs typeface="NikoshBAN" panose="02000000000000000000" pitchFamily="2" charset="0"/>
              </a:rPr>
              <a:t> রাসায়নিক কোষ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88" y="169365"/>
            <a:ext cx="1654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srgbClr val="0070C0"/>
                </a:solidFill>
              </a:rPr>
              <a:t> পূর্বজ্ঞান      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7762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 animBg="1"/>
      <p:bldP spid="28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0632" y="4797152"/>
            <a:ext cx="5580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তড়িৎ রাসায়নিক কোষ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General\Documents\Photoshop Training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9848" y="2276872"/>
            <a:ext cx="2656316" cy="223224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67745" y="476672"/>
            <a:ext cx="4392487" cy="14488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276873"/>
            <a:ext cx="3650388" cy="2232248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animBg="1"/>
      <p:bldP spid="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0" y="5128418"/>
            <a:ext cx="8229600" cy="3459163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	</a:t>
            </a:r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7544" y="3174744"/>
            <a:ext cx="8501122" cy="367240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IN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তড়িৎ রাসায়নিক কোষ  কি তা বলতে পারবে</a:t>
            </a:r>
            <a:r>
              <a:rPr lang="bn-IN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>
              <a:solidFill>
                <a:srgbClr val="002060"/>
              </a:solidFill>
              <a:latin typeface="NikoshB"/>
              <a:cs typeface="NikoshBAN" pitchFamily="2" charset="0"/>
            </a:endParaRPr>
          </a:p>
          <a:p>
            <a:r>
              <a:rPr lang="bn-BD" sz="3200" dirty="0">
                <a:solidFill>
                  <a:srgbClr val="002060"/>
                </a:solidFill>
                <a:latin typeface="NikoshB"/>
                <a:cs typeface="NikoshBAN" pitchFamily="2" charset="0"/>
              </a:rPr>
              <a:t> 2</a:t>
            </a:r>
            <a:r>
              <a:rPr lang="bn-IN" sz="3200" dirty="0">
                <a:solidFill>
                  <a:srgbClr val="002060"/>
                </a:solidFill>
                <a:latin typeface="NikoshB"/>
                <a:cs typeface="NikoshBAN" pitchFamily="2" charset="0"/>
              </a:rPr>
              <a:t>.</a:t>
            </a:r>
            <a:r>
              <a:rPr lang="bn-BD" sz="3200" dirty="0">
                <a:solidFill>
                  <a:srgbClr val="002060"/>
                </a:solidFill>
                <a:latin typeface="NikoshB"/>
                <a:cs typeface="NikoshBAN" pitchFamily="2" charset="0"/>
              </a:rPr>
              <a:t>অ্যানোড ও</a:t>
            </a:r>
            <a:r>
              <a:rPr lang="bn-IN" sz="3200" dirty="0">
                <a:solidFill>
                  <a:srgbClr val="002060"/>
                </a:solidFill>
                <a:latin typeface="NikoshB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002060"/>
                </a:solidFill>
                <a:latin typeface="NikoshB"/>
                <a:cs typeface="NikoshBAN" pitchFamily="2" charset="0"/>
              </a:rPr>
              <a:t>ক্যাথোড চি</a:t>
            </a:r>
            <a:r>
              <a:rPr lang="en-US" sz="3200" dirty="0">
                <a:solidFill>
                  <a:srgbClr val="002060"/>
                </a:solidFill>
                <a:latin typeface="NikoshB"/>
                <a:cs typeface="NikoshBAN" pitchFamily="2" charset="0"/>
              </a:rPr>
              <a:t>হ্নিত</a:t>
            </a:r>
            <a:r>
              <a:rPr lang="bn-BD" sz="3200" dirty="0">
                <a:solidFill>
                  <a:srgbClr val="002060"/>
                </a:solidFill>
                <a:latin typeface="NikoshB"/>
                <a:cs typeface="NikoshBAN" pitchFamily="2" charset="0"/>
              </a:rPr>
              <a:t> করতে পারবে </a:t>
            </a:r>
            <a:r>
              <a:rPr lang="bn-IN" sz="3200" dirty="0">
                <a:solidFill>
                  <a:srgbClr val="002060"/>
                </a:solidFill>
                <a:latin typeface="NikoshB"/>
                <a:cs typeface="NikoshBAN" pitchFamily="2" charset="0"/>
              </a:rPr>
              <a:t>।</a:t>
            </a:r>
            <a:endParaRPr lang="bn-BD" sz="3200" dirty="0">
              <a:solidFill>
                <a:srgbClr val="002060"/>
              </a:solidFill>
              <a:latin typeface="NikoshB"/>
              <a:cs typeface="NikoshBAN" pitchFamily="2" charset="0"/>
            </a:endParaRPr>
          </a:p>
          <a:p>
            <a:r>
              <a:rPr lang="bn-BD" sz="3200" dirty="0">
                <a:solidFill>
                  <a:srgbClr val="002060"/>
                </a:solidFill>
                <a:latin typeface="NikoshB"/>
                <a:cs typeface="NikoshBAN" pitchFamily="2" charset="0"/>
              </a:rPr>
              <a:t> 3</a:t>
            </a:r>
            <a:r>
              <a:rPr lang="bn-IN" sz="3200" dirty="0">
                <a:solidFill>
                  <a:srgbClr val="002060"/>
                </a:solidFill>
                <a:latin typeface="NikoshB"/>
                <a:cs typeface="NikoshBAN" pitchFamily="2" charset="0"/>
              </a:rPr>
              <a:t>.</a:t>
            </a:r>
            <a:r>
              <a:rPr lang="bn-BD" sz="3200" dirty="0">
                <a:solidFill>
                  <a:srgbClr val="002060"/>
                </a:solidFill>
                <a:latin typeface="NikoshB"/>
                <a:cs typeface="NikoshBAN" pitchFamily="2" charset="0"/>
              </a:rPr>
              <a:t>ডেনিয়েল কোষ ব্যাখ্যা করতে পারবে</a:t>
            </a:r>
            <a:r>
              <a:rPr lang="bn-IN" sz="3200" dirty="0">
                <a:solidFill>
                  <a:srgbClr val="002060"/>
                </a:solidFill>
                <a:latin typeface="NikoshB"/>
                <a:cs typeface="NikoshBAN" pitchFamily="2" charset="0"/>
              </a:rPr>
              <a:t> ।</a:t>
            </a:r>
          </a:p>
          <a:p>
            <a:r>
              <a:rPr lang="bn-IN" sz="3200" dirty="0">
                <a:solidFill>
                  <a:srgbClr val="002060"/>
                </a:solidFill>
                <a:latin typeface="NikoshB"/>
                <a:cs typeface="NikoshBAN" pitchFamily="2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NikoshB"/>
                <a:cs typeface="NikoshBAN" pitchFamily="2" charset="0"/>
              </a:rPr>
              <a:t>4</a:t>
            </a:r>
            <a:r>
              <a:rPr lang="bn-IN" sz="3200" dirty="0">
                <a:solidFill>
                  <a:srgbClr val="002060"/>
                </a:solidFill>
                <a:latin typeface="NikoshB"/>
                <a:cs typeface="NikoshBAN" pitchFamily="2" charset="0"/>
              </a:rPr>
              <a:t>.ডেনিয়েল কোষে সংঘটিত বিক্রিয়া </a:t>
            </a:r>
            <a:r>
              <a:rPr lang="en-US" sz="3200" dirty="0">
                <a:solidFill>
                  <a:srgbClr val="002060"/>
                </a:solidFill>
                <a:latin typeface="NikoshB"/>
                <a:cs typeface="NikoshBAN" pitchFamily="2" charset="0"/>
              </a:rPr>
              <a:t>ব্যাখ্যা করতে</a:t>
            </a:r>
            <a:r>
              <a:rPr lang="bn-IN" sz="3200" dirty="0">
                <a:solidFill>
                  <a:srgbClr val="002060"/>
                </a:solidFill>
                <a:latin typeface="NikoshB"/>
                <a:cs typeface="NikoshBAN" pitchFamily="2" charset="0"/>
              </a:rPr>
              <a:t> পারবে ।</a:t>
            </a:r>
          </a:p>
          <a:p>
            <a:endParaRPr lang="en-US" sz="3200" dirty="0">
              <a:solidFill>
                <a:srgbClr val="002060"/>
              </a:solidFill>
              <a:latin typeface="NikoshB"/>
              <a:cs typeface="NikoshBAN" pitchFamily="2" charset="0"/>
            </a:endParaRPr>
          </a:p>
          <a:p>
            <a:endParaRPr lang="en-US" sz="3200" dirty="0">
              <a:solidFill>
                <a:prstClr val="white"/>
              </a:solidFill>
              <a:latin typeface="NikoshB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124200" y="304800"/>
            <a:ext cx="2514600" cy="2514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8292" y="620688"/>
            <a:ext cx="3649229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39093" y="203457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3763"/>
            <a:r>
              <a:rPr lang="bn-BD" sz="3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3200" b="1" dirty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 - -</a:t>
            </a:r>
          </a:p>
          <a:p>
            <a:pPr algn="ctr" defTabSz="913763"/>
            <a:endParaRPr lang="en-US" sz="32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0456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914400"/>
            <a:ext cx="5882539" cy="354345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-32328" y="1476124"/>
            <a:ext cx="2841337" cy="1011968"/>
            <a:chOff x="-32328" y="1476124"/>
            <a:chExt cx="2841337" cy="1011968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971600" y="1964872"/>
              <a:ext cx="1837409" cy="5232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-32328" y="1476124"/>
              <a:ext cx="11785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অ্যানোড </a:t>
              </a:r>
              <a:endParaRPr lang="en-US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185604" y="1540563"/>
            <a:ext cx="2681165" cy="1024595"/>
            <a:chOff x="6185604" y="1540563"/>
            <a:chExt cx="2681165" cy="1024595"/>
          </a:xfrm>
        </p:grpSpPr>
        <p:cxnSp>
          <p:nvCxnSpPr>
            <p:cNvPr id="7" name="Straight Arrow Connector 6"/>
            <p:cNvCxnSpPr/>
            <p:nvPr/>
          </p:nvCxnSpPr>
          <p:spPr>
            <a:xfrm flipH="1">
              <a:off x="6185604" y="1964872"/>
              <a:ext cx="2043996" cy="60028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673814" y="1540563"/>
              <a:ext cx="11929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ক</a:t>
              </a:r>
              <a:r>
                <a:rPr lang="en-US" sz="2800" dirty="0">
                  <a:latin typeface="NikoshBAN" pitchFamily="2" charset="0"/>
                  <a:cs typeface="NikoshBAN" pitchFamily="2" charset="0"/>
                </a:rPr>
                <a:t>্য</a:t>
              </a:r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াথোড </a:t>
              </a:r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31536" y="4742335"/>
            <a:ext cx="7802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2800" dirty="0">
                <a:latin typeface="NikoshBAN" pitchFamily="2" charset="0"/>
                <a:cs typeface="NikoshBAN" pitchFamily="2" charset="0"/>
              </a:rPr>
              <a:t>তড়িৎ রাসায়নিক কোষে যে ধাতব দন্ড থাকে তাকে তড়িৎদ্বার বলে। এর মধ্যে ঋনাত্নক আধানবাহী তড়িৎদ্বারটিকে অ্যানোড এবং ধনাত্নক আধানবাহী তড়িৎদ্বারটিকে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ক্যাথোড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বলে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82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67"/>
          <a:stretch/>
        </p:blipFill>
        <p:spPr bwMode="auto">
          <a:xfrm>
            <a:off x="4495800" y="1393933"/>
            <a:ext cx="4256691" cy="338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96316" y="5388555"/>
            <a:ext cx="536782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#</a:t>
            </a:r>
            <a:r>
              <a:rPr lang="bn-BD" sz="2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১ম চিত্রে </a:t>
            </a:r>
            <a:r>
              <a:rPr lang="en-US" sz="2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Cu </a:t>
            </a:r>
            <a:r>
              <a:rPr lang="bn-BD" sz="2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ক্যাথোড হিসেবে ক্রিয়া করছে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lvl="0"/>
            <a:r>
              <a:rPr lang="bn-BD" sz="2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#২য়চিত্রে </a:t>
            </a:r>
            <a:r>
              <a:rPr lang="en-US" sz="2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Cu </a:t>
            </a:r>
            <a:r>
              <a:rPr lang="bn-BD" sz="2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অ্যানোড হিসেবে ক্রিয়া করছে 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3437" y="320531"/>
            <a:ext cx="5367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নিচের চিত্র দুটি লক্ষ্য কর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Users\General\Documents\Photoshop Training\400px-Galvanic_cell_with_no_cation_flow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187" y="1427891"/>
            <a:ext cx="3972012" cy="3357585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7448549" y="238125"/>
            <a:ext cx="962025" cy="4667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7030A0"/>
                </a:solidFill>
                <a:latin typeface="SutonnyMJ"/>
              </a:rPr>
              <a:t>*</a:t>
            </a:r>
            <a:r>
              <a:rPr lang="en-US" dirty="0">
                <a:solidFill>
                  <a:srgbClr val="7030A0"/>
                </a:solidFill>
              </a:rPr>
              <a:t>Cu</a:t>
            </a:r>
          </a:p>
        </p:txBody>
      </p:sp>
      <p:sp>
        <p:nvSpPr>
          <p:cNvPr id="7" name="Rectangle 6"/>
          <p:cNvSpPr/>
          <p:nvPr/>
        </p:nvSpPr>
        <p:spPr>
          <a:xfrm>
            <a:off x="7448550" y="836713"/>
            <a:ext cx="942975" cy="4396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  <a:latin typeface="SutonnyMJ"/>
              </a:rPr>
              <a:t>**</a:t>
            </a:r>
            <a:r>
              <a:rPr lang="en-US" dirty="0">
                <a:solidFill>
                  <a:srgbClr val="FFFF00"/>
                </a:solidFill>
              </a:rPr>
              <a:t>Cu</a:t>
            </a:r>
          </a:p>
        </p:txBody>
      </p:sp>
      <p:sp>
        <p:nvSpPr>
          <p:cNvPr id="14" name="5-Point Star 13"/>
          <p:cNvSpPr/>
          <p:nvPr/>
        </p:nvSpPr>
        <p:spPr>
          <a:xfrm>
            <a:off x="3441576" y="3478509"/>
            <a:ext cx="396999" cy="19814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5-Point Star 15"/>
          <p:cNvSpPr/>
          <p:nvPr/>
        </p:nvSpPr>
        <p:spPr>
          <a:xfrm>
            <a:off x="5202535" y="2781697"/>
            <a:ext cx="233561" cy="287263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047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n 2"/>
          <p:cNvSpPr/>
          <p:nvPr/>
        </p:nvSpPr>
        <p:spPr>
          <a:xfrm>
            <a:off x="838200" y="2667000"/>
            <a:ext cx="2590800" cy="2819400"/>
          </a:xfrm>
          <a:prstGeom prst="can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Can 1"/>
          <p:cNvSpPr/>
          <p:nvPr/>
        </p:nvSpPr>
        <p:spPr>
          <a:xfrm>
            <a:off x="838200" y="3429000"/>
            <a:ext cx="2590800" cy="2057400"/>
          </a:xfrm>
          <a:prstGeom prst="can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5029200" y="2743200"/>
            <a:ext cx="2590800" cy="2819400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                                                </a:t>
            </a:r>
          </a:p>
        </p:txBody>
      </p:sp>
      <p:sp>
        <p:nvSpPr>
          <p:cNvPr id="8" name="Can 7"/>
          <p:cNvSpPr/>
          <p:nvPr/>
        </p:nvSpPr>
        <p:spPr>
          <a:xfrm>
            <a:off x="5029200" y="3505200"/>
            <a:ext cx="2590800" cy="2057400"/>
          </a:xfrm>
          <a:prstGeom prst="can">
            <a:avLst/>
          </a:prstGeom>
          <a:solidFill>
            <a:srgbClr val="00B0F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          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2895600" y="2438400"/>
            <a:ext cx="2895600" cy="1447800"/>
            <a:chOff x="2971800" y="1295400"/>
            <a:chExt cx="2819400" cy="1676400"/>
          </a:xfrm>
          <a:solidFill>
            <a:srgbClr val="0000CC"/>
          </a:solidFill>
        </p:grpSpPr>
        <p:sp>
          <p:nvSpPr>
            <p:cNvPr id="12" name="Rectangle 11"/>
            <p:cNvSpPr/>
            <p:nvPr/>
          </p:nvSpPr>
          <p:spPr>
            <a:xfrm>
              <a:off x="2971800" y="1295400"/>
              <a:ext cx="152400" cy="1524000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5400000">
              <a:off x="4305300" y="-38100"/>
              <a:ext cx="152400" cy="2819400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638800" y="1447800"/>
              <a:ext cx="152400" cy="1524000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5" name="Rounded Rectangle 14"/>
          <p:cNvSpPr/>
          <p:nvPr/>
        </p:nvSpPr>
        <p:spPr>
          <a:xfrm rot="16200000">
            <a:off x="-514350" y="971550"/>
            <a:ext cx="2095500" cy="609600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</a:rPr>
              <a:t>Zn</a:t>
            </a:r>
            <a:r>
              <a:rPr lang="en-US" sz="2800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</a:rPr>
              <a:t>. </a:t>
            </a:r>
            <a:r>
              <a:rPr lang="bn-BD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</a:rPr>
              <a:t>অ্যানোড</a:t>
            </a:r>
            <a:r>
              <a:rPr lang="bn-BD" sz="2800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</a:rPr>
              <a:t> </a:t>
            </a:r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57300" y="889000"/>
            <a:ext cx="4572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_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71954" y="1502351"/>
            <a:ext cx="457200" cy="20574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 rot="16200000">
            <a:off x="7181850" y="742950"/>
            <a:ext cx="201930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</a:rPr>
              <a:t>Cu .</a:t>
            </a:r>
            <a:r>
              <a:rPr lang="bn-BD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</a:rPr>
              <a:t>ক্যাথোড </a:t>
            </a:r>
            <a:endParaRPr lang="en-US" sz="28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58000" y="787400"/>
            <a:ext cx="381000" cy="457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781800" y="1473200"/>
            <a:ext cx="524578" cy="22708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705600" y="5105400"/>
            <a:ext cx="381000" cy="3048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23" name="Oval 22"/>
          <p:cNvSpPr/>
          <p:nvPr/>
        </p:nvSpPr>
        <p:spPr>
          <a:xfrm>
            <a:off x="5257800" y="4191000"/>
            <a:ext cx="381000" cy="304800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24" name="Oval 23"/>
          <p:cNvSpPr/>
          <p:nvPr/>
        </p:nvSpPr>
        <p:spPr>
          <a:xfrm>
            <a:off x="2895600" y="4953000"/>
            <a:ext cx="3810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25" name="Oval 24"/>
          <p:cNvSpPr/>
          <p:nvPr/>
        </p:nvSpPr>
        <p:spPr>
          <a:xfrm>
            <a:off x="6324600" y="4267200"/>
            <a:ext cx="381000" cy="3048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26" name="Oval 25"/>
          <p:cNvSpPr/>
          <p:nvPr/>
        </p:nvSpPr>
        <p:spPr>
          <a:xfrm>
            <a:off x="5867400" y="4724400"/>
            <a:ext cx="381000" cy="304800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27" name="Oval 26"/>
          <p:cNvSpPr/>
          <p:nvPr/>
        </p:nvSpPr>
        <p:spPr>
          <a:xfrm>
            <a:off x="6172200" y="3733800"/>
            <a:ext cx="381000" cy="304800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28" name="Oval 27"/>
          <p:cNvSpPr/>
          <p:nvPr/>
        </p:nvSpPr>
        <p:spPr>
          <a:xfrm>
            <a:off x="5410200" y="4648200"/>
            <a:ext cx="381000" cy="3048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29" name="Oval 28"/>
          <p:cNvSpPr/>
          <p:nvPr/>
        </p:nvSpPr>
        <p:spPr>
          <a:xfrm>
            <a:off x="6934200" y="4648200"/>
            <a:ext cx="381000" cy="304800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33" name="Oval 32"/>
          <p:cNvSpPr/>
          <p:nvPr/>
        </p:nvSpPr>
        <p:spPr>
          <a:xfrm>
            <a:off x="2057400" y="4495800"/>
            <a:ext cx="3810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34" name="Oval 33"/>
          <p:cNvSpPr/>
          <p:nvPr/>
        </p:nvSpPr>
        <p:spPr>
          <a:xfrm>
            <a:off x="1371600" y="4953000"/>
            <a:ext cx="381000" cy="304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35" name="Oval 34"/>
          <p:cNvSpPr/>
          <p:nvPr/>
        </p:nvSpPr>
        <p:spPr>
          <a:xfrm>
            <a:off x="2667000" y="4343400"/>
            <a:ext cx="3810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36" name="Oval 35"/>
          <p:cNvSpPr/>
          <p:nvPr/>
        </p:nvSpPr>
        <p:spPr>
          <a:xfrm>
            <a:off x="1981200" y="5029200"/>
            <a:ext cx="3810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37" name="Oval 36"/>
          <p:cNvSpPr/>
          <p:nvPr/>
        </p:nvSpPr>
        <p:spPr>
          <a:xfrm>
            <a:off x="1066800" y="4648200"/>
            <a:ext cx="3810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38" name="Oval 37"/>
          <p:cNvSpPr/>
          <p:nvPr/>
        </p:nvSpPr>
        <p:spPr>
          <a:xfrm>
            <a:off x="2133600" y="3962400"/>
            <a:ext cx="3810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42" name="Freeform 41"/>
          <p:cNvSpPr/>
          <p:nvPr/>
        </p:nvSpPr>
        <p:spPr>
          <a:xfrm>
            <a:off x="1524000" y="1219200"/>
            <a:ext cx="5562600" cy="1117600"/>
          </a:xfrm>
          <a:custGeom>
            <a:avLst/>
            <a:gdLst>
              <a:gd name="connsiteX0" fmla="*/ 7687 w 5392487"/>
              <a:gd name="connsiteY0" fmla="*/ 1117600 h 1117600"/>
              <a:gd name="connsiteX1" fmla="*/ 36716 w 5392487"/>
              <a:gd name="connsiteY1" fmla="*/ 449943 h 1117600"/>
              <a:gd name="connsiteX2" fmla="*/ 51230 w 5392487"/>
              <a:gd name="connsiteY2" fmla="*/ 348343 h 1117600"/>
              <a:gd name="connsiteX3" fmla="*/ 65744 w 5392487"/>
              <a:gd name="connsiteY3" fmla="*/ 304800 h 1117600"/>
              <a:gd name="connsiteX4" fmla="*/ 80258 w 5392487"/>
              <a:gd name="connsiteY4" fmla="*/ 246743 h 1117600"/>
              <a:gd name="connsiteX5" fmla="*/ 123801 w 5392487"/>
              <a:gd name="connsiteY5" fmla="*/ 87086 h 1117600"/>
              <a:gd name="connsiteX6" fmla="*/ 152830 w 5392487"/>
              <a:gd name="connsiteY6" fmla="*/ 43543 h 1117600"/>
              <a:gd name="connsiteX7" fmla="*/ 239916 w 5392487"/>
              <a:gd name="connsiteY7" fmla="*/ 58057 h 1117600"/>
              <a:gd name="connsiteX8" fmla="*/ 283458 w 5392487"/>
              <a:gd name="connsiteY8" fmla="*/ 101600 h 1117600"/>
              <a:gd name="connsiteX9" fmla="*/ 341516 w 5392487"/>
              <a:gd name="connsiteY9" fmla="*/ 130628 h 1117600"/>
              <a:gd name="connsiteX10" fmla="*/ 428601 w 5392487"/>
              <a:gd name="connsiteY10" fmla="*/ 159657 h 1117600"/>
              <a:gd name="connsiteX11" fmla="*/ 472144 w 5392487"/>
              <a:gd name="connsiteY11" fmla="*/ 188686 h 1117600"/>
              <a:gd name="connsiteX12" fmla="*/ 515687 w 5392487"/>
              <a:gd name="connsiteY12" fmla="*/ 203200 h 1117600"/>
              <a:gd name="connsiteX13" fmla="*/ 602773 w 5392487"/>
              <a:gd name="connsiteY13" fmla="*/ 261257 h 1117600"/>
              <a:gd name="connsiteX14" fmla="*/ 675344 w 5392487"/>
              <a:gd name="connsiteY14" fmla="*/ 319314 h 1117600"/>
              <a:gd name="connsiteX15" fmla="*/ 820487 w 5392487"/>
              <a:gd name="connsiteY15" fmla="*/ 420914 h 1117600"/>
              <a:gd name="connsiteX16" fmla="*/ 864030 w 5392487"/>
              <a:gd name="connsiteY16" fmla="*/ 449943 h 1117600"/>
              <a:gd name="connsiteX17" fmla="*/ 907573 w 5392487"/>
              <a:gd name="connsiteY17" fmla="*/ 464457 h 1117600"/>
              <a:gd name="connsiteX18" fmla="*/ 994658 w 5392487"/>
              <a:gd name="connsiteY18" fmla="*/ 522514 h 1117600"/>
              <a:gd name="connsiteX19" fmla="*/ 1139801 w 5392487"/>
              <a:gd name="connsiteY19" fmla="*/ 566057 h 1117600"/>
              <a:gd name="connsiteX20" fmla="*/ 1343001 w 5392487"/>
              <a:gd name="connsiteY20" fmla="*/ 580571 h 1117600"/>
              <a:gd name="connsiteX21" fmla="*/ 1517173 w 5392487"/>
              <a:gd name="connsiteY21" fmla="*/ 609600 h 1117600"/>
              <a:gd name="connsiteX22" fmla="*/ 1560716 w 5392487"/>
              <a:gd name="connsiteY22" fmla="*/ 624114 h 1117600"/>
              <a:gd name="connsiteX23" fmla="*/ 1880030 w 5392487"/>
              <a:gd name="connsiteY23" fmla="*/ 653143 h 1117600"/>
              <a:gd name="connsiteX24" fmla="*/ 2039687 w 5392487"/>
              <a:gd name="connsiteY24" fmla="*/ 682171 h 1117600"/>
              <a:gd name="connsiteX25" fmla="*/ 2126773 w 5392487"/>
              <a:gd name="connsiteY25" fmla="*/ 696686 h 1117600"/>
              <a:gd name="connsiteX26" fmla="*/ 2257401 w 5392487"/>
              <a:gd name="connsiteY26" fmla="*/ 725714 h 1117600"/>
              <a:gd name="connsiteX27" fmla="*/ 2837973 w 5392487"/>
              <a:gd name="connsiteY27" fmla="*/ 711200 h 1117600"/>
              <a:gd name="connsiteX28" fmla="*/ 3215344 w 5392487"/>
              <a:gd name="connsiteY28" fmla="*/ 667657 h 1117600"/>
              <a:gd name="connsiteX29" fmla="*/ 3258887 w 5392487"/>
              <a:gd name="connsiteY29" fmla="*/ 653143 h 1117600"/>
              <a:gd name="connsiteX30" fmla="*/ 3418544 w 5392487"/>
              <a:gd name="connsiteY30" fmla="*/ 624114 h 1117600"/>
              <a:gd name="connsiteX31" fmla="*/ 3462087 w 5392487"/>
              <a:gd name="connsiteY31" fmla="*/ 609600 h 1117600"/>
              <a:gd name="connsiteX32" fmla="*/ 3520144 w 5392487"/>
              <a:gd name="connsiteY32" fmla="*/ 595086 h 1117600"/>
              <a:gd name="connsiteX33" fmla="*/ 3563687 w 5392487"/>
              <a:gd name="connsiteY33" fmla="*/ 580571 h 1117600"/>
              <a:gd name="connsiteX34" fmla="*/ 3723344 w 5392487"/>
              <a:gd name="connsiteY34" fmla="*/ 551543 h 1117600"/>
              <a:gd name="connsiteX35" fmla="*/ 3824944 w 5392487"/>
              <a:gd name="connsiteY35" fmla="*/ 522514 h 1117600"/>
              <a:gd name="connsiteX36" fmla="*/ 3926544 w 5392487"/>
              <a:gd name="connsiteY36" fmla="*/ 493486 h 1117600"/>
              <a:gd name="connsiteX37" fmla="*/ 4013630 w 5392487"/>
              <a:gd name="connsiteY37" fmla="*/ 478971 h 1117600"/>
              <a:gd name="connsiteX38" fmla="*/ 4086201 w 5392487"/>
              <a:gd name="connsiteY38" fmla="*/ 464457 h 1117600"/>
              <a:gd name="connsiteX39" fmla="*/ 4187801 w 5392487"/>
              <a:gd name="connsiteY39" fmla="*/ 449943 h 1117600"/>
              <a:gd name="connsiteX40" fmla="*/ 4245858 w 5392487"/>
              <a:gd name="connsiteY40" fmla="*/ 435428 h 1117600"/>
              <a:gd name="connsiteX41" fmla="*/ 4332944 w 5392487"/>
              <a:gd name="connsiteY41" fmla="*/ 420914 h 1117600"/>
              <a:gd name="connsiteX42" fmla="*/ 4420030 w 5392487"/>
              <a:gd name="connsiteY42" fmla="*/ 391886 h 1117600"/>
              <a:gd name="connsiteX43" fmla="*/ 4550658 w 5392487"/>
              <a:gd name="connsiteY43" fmla="*/ 348343 h 1117600"/>
              <a:gd name="connsiteX44" fmla="*/ 4594201 w 5392487"/>
              <a:gd name="connsiteY44" fmla="*/ 333828 h 1117600"/>
              <a:gd name="connsiteX45" fmla="*/ 4637744 w 5392487"/>
              <a:gd name="connsiteY45" fmla="*/ 319314 h 1117600"/>
              <a:gd name="connsiteX46" fmla="*/ 4739344 w 5392487"/>
              <a:gd name="connsiteY46" fmla="*/ 261257 h 1117600"/>
              <a:gd name="connsiteX47" fmla="*/ 4782887 w 5392487"/>
              <a:gd name="connsiteY47" fmla="*/ 246743 h 1117600"/>
              <a:gd name="connsiteX48" fmla="*/ 4869973 w 5392487"/>
              <a:gd name="connsiteY48" fmla="*/ 188686 h 1117600"/>
              <a:gd name="connsiteX49" fmla="*/ 4957058 w 5392487"/>
              <a:gd name="connsiteY49" fmla="*/ 159657 h 1117600"/>
              <a:gd name="connsiteX50" fmla="*/ 5000601 w 5392487"/>
              <a:gd name="connsiteY50" fmla="*/ 130628 h 1117600"/>
              <a:gd name="connsiteX51" fmla="*/ 5044144 w 5392487"/>
              <a:gd name="connsiteY51" fmla="*/ 116114 h 1117600"/>
              <a:gd name="connsiteX52" fmla="*/ 5116716 w 5392487"/>
              <a:gd name="connsiteY52" fmla="*/ 87086 h 1117600"/>
              <a:gd name="connsiteX53" fmla="*/ 5203801 w 5392487"/>
              <a:gd name="connsiteY53" fmla="*/ 43543 h 1117600"/>
              <a:gd name="connsiteX54" fmla="*/ 5290887 w 5392487"/>
              <a:gd name="connsiteY54" fmla="*/ 0 h 1117600"/>
              <a:gd name="connsiteX55" fmla="*/ 5334430 w 5392487"/>
              <a:gd name="connsiteY55" fmla="*/ 14514 h 1117600"/>
              <a:gd name="connsiteX56" fmla="*/ 5363458 w 5392487"/>
              <a:gd name="connsiteY56" fmla="*/ 58057 h 1117600"/>
              <a:gd name="connsiteX57" fmla="*/ 5392487 w 5392487"/>
              <a:gd name="connsiteY57" fmla="*/ 145143 h 1117600"/>
              <a:gd name="connsiteX58" fmla="*/ 5377973 w 5392487"/>
              <a:gd name="connsiteY58" fmla="*/ 609600 h 1117600"/>
              <a:gd name="connsiteX59" fmla="*/ 5363458 w 5392487"/>
              <a:gd name="connsiteY59" fmla="*/ 914400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5392487" h="1117600">
                <a:moveTo>
                  <a:pt x="7687" y="1117600"/>
                </a:moveTo>
                <a:cubicBezTo>
                  <a:pt x="20344" y="636637"/>
                  <a:pt x="0" y="725309"/>
                  <a:pt x="36716" y="449943"/>
                </a:cubicBezTo>
                <a:cubicBezTo>
                  <a:pt x="41237" y="416033"/>
                  <a:pt x="44521" y="381889"/>
                  <a:pt x="51230" y="348343"/>
                </a:cubicBezTo>
                <a:cubicBezTo>
                  <a:pt x="54230" y="333341"/>
                  <a:pt x="61541" y="319511"/>
                  <a:pt x="65744" y="304800"/>
                </a:cubicBezTo>
                <a:cubicBezTo>
                  <a:pt x="71224" y="285620"/>
                  <a:pt x="75931" y="266216"/>
                  <a:pt x="80258" y="246743"/>
                </a:cubicBezTo>
                <a:cubicBezTo>
                  <a:pt x="89345" y="205851"/>
                  <a:pt x="101147" y="121066"/>
                  <a:pt x="123801" y="87086"/>
                </a:cubicBezTo>
                <a:lnTo>
                  <a:pt x="152830" y="43543"/>
                </a:lnTo>
                <a:cubicBezTo>
                  <a:pt x="181859" y="48381"/>
                  <a:pt x="213023" y="46105"/>
                  <a:pt x="239916" y="58057"/>
                </a:cubicBezTo>
                <a:cubicBezTo>
                  <a:pt x="258673" y="66393"/>
                  <a:pt x="266755" y="89669"/>
                  <a:pt x="283458" y="101600"/>
                </a:cubicBezTo>
                <a:cubicBezTo>
                  <a:pt x="301065" y="114176"/>
                  <a:pt x="321427" y="122592"/>
                  <a:pt x="341516" y="130628"/>
                </a:cubicBezTo>
                <a:cubicBezTo>
                  <a:pt x="369926" y="141992"/>
                  <a:pt x="428601" y="159657"/>
                  <a:pt x="428601" y="159657"/>
                </a:cubicBezTo>
                <a:cubicBezTo>
                  <a:pt x="443115" y="169333"/>
                  <a:pt x="456542" y="180885"/>
                  <a:pt x="472144" y="188686"/>
                </a:cubicBezTo>
                <a:cubicBezTo>
                  <a:pt x="485828" y="195528"/>
                  <a:pt x="502313" y="195770"/>
                  <a:pt x="515687" y="203200"/>
                </a:cubicBezTo>
                <a:cubicBezTo>
                  <a:pt x="546185" y="220143"/>
                  <a:pt x="602773" y="261257"/>
                  <a:pt x="602773" y="261257"/>
                </a:cubicBezTo>
                <a:cubicBezTo>
                  <a:pt x="656408" y="341712"/>
                  <a:pt x="601113" y="278075"/>
                  <a:pt x="675344" y="319314"/>
                </a:cubicBezTo>
                <a:cubicBezTo>
                  <a:pt x="735406" y="352681"/>
                  <a:pt x="767213" y="382861"/>
                  <a:pt x="820487" y="420914"/>
                </a:cubicBezTo>
                <a:cubicBezTo>
                  <a:pt x="834682" y="431053"/>
                  <a:pt x="848428" y="442142"/>
                  <a:pt x="864030" y="449943"/>
                </a:cubicBezTo>
                <a:cubicBezTo>
                  <a:pt x="877714" y="456785"/>
                  <a:pt x="893059" y="459619"/>
                  <a:pt x="907573" y="464457"/>
                </a:cubicBezTo>
                <a:cubicBezTo>
                  <a:pt x="936601" y="483809"/>
                  <a:pt x="961561" y="511481"/>
                  <a:pt x="994658" y="522514"/>
                </a:cubicBezTo>
                <a:cubicBezTo>
                  <a:pt x="1016552" y="529812"/>
                  <a:pt x="1106895" y="562401"/>
                  <a:pt x="1139801" y="566057"/>
                </a:cubicBezTo>
                <a:cubicBezTo>
                  <a:pt x="1207292" y="573556"/>
                  <a:pt x="1275268" y="575733"/>
                  <a:pt x="1343001" y="580571"/>
                </a:cubicBezTo>
                <a:cubicBezTo>
                  <a:pt x="1496804" y="619024"/>
                  <a:pt x="1268038" y="564304"/>
                  <a:pt x="1517173" y="609600"/>
                </a:cubicBezTo>
                <a:cubicBezTo>
                  <a:pt x="1532226" y="612337"/>
                  <a:pt x="1545594" y="621788"/>
                  <a:pt x="1560716" y="624114"/>
                </a:cubicBezTo>
                <a:cubicBezTo>
                  <a:pt x="1622565" y="633629"/>
                  <a:pt x="1826664" y="647525"/>
                  <a:pt x="1880030" y="653143"/>
                </a:cubicBezTo>
                <a:cubicBezTo>
                  <a:pt x="2035807" y="669541"/>
                  <a:pt x="1928365" y="659906"/>
                  <a:pt x="2039687" y="682171"/>
                </a:cubicBezTo>
                <a:cubicBezTo>
                  <a:pt x="2068545" y="687943"/>
                  <a:pt x="2097819" y="691421"/>
                  <a:pt x="2126773" y="696686"/>
                </a:cubicBezTo>
                <a:cubicBezTo>
                  <a:pt x="2194341" y="708971"/>
                  <a:pt x="2195273" y="710182"/>
                  <a:pt x="2257401" y="725714"/>
                </a:cubicBezTo>
                <a:cubicBezTo>
                  <a:pt x="2450925" y="720876"/>
                  <a:pt x="2644647" y="721200"/>
                  <a:pt x="2837973" y="711200"/>
                </a:cubicBezTo>
                <a:cubicBezTo>
                  <a:pt x="2894826" y="708259"/>
                  <a:pt x="3120536" y="679508"/>
                  <a:pt x="3215344" y="667657"/>
                </a:cubicBezTo>
                <a:cubicBezTo>
                  <a:pt x="3229858" y="662819"/>
                  <a:pt x="3243952" y="656462"/>
                  <a:pt x="3258887" y="653143"/>
                </a:cubicBezTo>
                <a:cubicBezTo>
                  <a:pt x="3375337" y="627265"/>
                  <a:pt x="3312899" y="650525"/>
                  <a:pt x="3418544" y="624114"/>
                </a:cubicBezTo>
                <a:cubicBezTo>
                  <a:pt x="3433387" y="620403"/>
                  <a:pt x="3447376" y="613803"/>
                  <a:pt x="3462087" y="609600"/>
                </a:cubicBezTo>
                <a:cubicBezTo>
                  <a:pt x="3481267" y="604120"/>
                  <a:pt x="3500964" y="600566"/>
                  <a:pt x="3520144" y="595086"/>
                </a:cubicBezTo>
                <a:cubicBezTo>
                  <a:pt x="3534855" y="590883"/>
                  <a:pt x="3548844" y="584282"/>
                  <a:pt x="3563687" y="580571"/>
                </a:cubicBezTo>
                <a:cubicBezTo>
                  <a:pt x="3604256" y="570429"/>
                  <a:pt x="3684526" y="558012"/>
                  <a:pt x="3723344" y="551543"/>
                </a:cubicBezTo>
                <a:cubicBezTo>
                  <a:pt x="3827725" y="516748"/>
                  <a:pt x="3697396" y="558956"/>
                  <a:pt x="3824944" y="522514"/>
                </a:cubicBezTo>
                <a:cubicBezTo>
                  <a:pt x="3889504" y="504069"/>
                  <a:pt x="3850916" y="508612"/>
                  <a:pt x="3926544" y="493486"/>
                </a:cubicBezTo>
                <a:cubicBezTo>
                  <a:pt x="3955402" y="487714"/>
                  <a:pt x="3984676" y="484236"/>
                  <a:pt x="4013630" y="478971"/>
                </a:cubicBezTo>
                <a:cubicBezTo>
                  <a:pt x="4037901" y="474558"/>
                  <a:pt x="4061867" y="468513"/>
                  <a:pt x="4086201" y="464457"/>
                </a:cubicBezTo>
                <a:cubicBezTo>
                  <a:pt x="4119946" y="458833"/>
                  <a:pt x="4154142" y="456063"/>
                  <a:pt x="4187801" y="449943"/>
                </a:cubicBezTo>
                <a:cubicBezTo>
                  <a:pt x="4207427" y="446375"/>
                  <a:pt x="4226297" y="439340"/>
                  <a:pt x="4245858" y="435428"/>
                </a:cubicBezTo>
                <a:cubicBezTo>
                  <a:pt x="4274716" y="429656"/>
                  <a:pt x="4304394" y="428051"/>
                  <a:pt x="4332944" y="420914"/>
                </a:cubicBezTo>
                <a:cubicBezTo>
                  <a:pt x="4362629" y="413493"/>
                  <a:pt x="4391001" y="401562"/>
                  <a:pt x="4420030" y="391886"/>
                </a:cubicBezTo>
                <a:lnTo>
                  <a:pt x="4550658" y="348343"/>
                </a:lnTo>
                <a:lnTo>
                  <a:pt x="4594201" y="333828"/>
                </a:lnTo>
                <a:cubicBezTo>
                  <a:pt x="4608715" y="328990"/>
                  <a:pt x="4625014" y="327800"/>
                  <a:pt x="4637744" y="319314"/>
                </a:cubicBezTo>
                <a:cubicBezTo>
                  <a:pt x="4681471" y="290163"/>
                  <a:pt x="4687786" y="283353"/>
                  <a:pt x="4739344" y="261257"/>
                </a:cubicBezTo>
                <a:cubicBezTo>
                  <a:pt x="4753406" y="255230"/>
                  <a:pt x="4768373" y="251581"/>
                  <a:pt x="4782887" y="246743"/>
                </a:cubicBezTo>
                <a:cubicBezTo>
                  <a:pt x="4811916" y="227391"/>
                  <a:pt x="4836875" y="199719"/>
                  <a:pt x="4869973" y="188686"/>
                </a:cubicBezTo>
                <a:lnTo>
                  <a:pt x="4957058" y="159657"/>
                </a:lnTo>
                <a:cubicBezTo>
                  <a:pt x="4971572" y="149981"/>
                  <a:pt x="4984999" y="138429"/>
                  <a:pt x="5000601" y="130628"/>
                </a:cubicBezTo>
                <a:cubicBezTo>
                  <a:pt x="5014285" y="123786"/>
                  <a:pt x="5029819" y="121486"/>
                  <a:pt x="5044144" y="116114"/>
                </a:cubicBezTo>
                <a:cubicBezTo>
                  <a:pt x="5068539" y="106966"/>
                  <a:pt x="5093413" y="98738"/>
                  <a:pt x="5116716" y="87086"/>
                </a:cubicBezTo>
                <a:cubicBezTo>
                  <a:pt x="5229265" y="30812"/>
                  <a:pt x="5094351" y="80026"/>
                  <a:pt x="5203801" y="43543"/>
                </a:cubicBezTo>
                <a:cubicBezTo>
                  <a:pt x="5225817" y="28865"/>
                  <a:pt x="5260840" y="0"/>
                  <a:pt x="5290887" y="0"/>
                </a:cubicBezTo>
                <a:cubicBezTo>
                  <a:pt x="5306186" y="0"/>
                  <a:pt x="5319916" y="9676"/>
                  <a:pt x="5334430" y="14514"/>
                </a:cubicBezTo>
                <a:cubicBezTo>
                  <a:pt x="5344106" y="29028"/>
                  <a:pt x="5356373" y="42117"/>
                  <a:pt x="5363458" y="58057"/>
                </a:cubicBezTo>
                <a:cubicBezTo>
                  <a:pt x="5375885" y="86019"/>
                  <a:pt x="5392487" y="145143"/>
                  <a:pt x="5392487" y="145143"/>
                </a:cubicBezTo>
                <a:cubicBezTo>
                  <a:pt x="5387649" y="299962"/>
                  <a:pt x="5384043" y="454824"/>
                  <a:pt x="5377973" y="609600"/>
                </a:cubicBezTo>
                <a:cubicBezTo>
                  <a:pt x="5362949" y="992696"/>
                  <a:pt x="5363458" y="783054"/>
                  <a:pt x="5363458" y="914400"/>
                </a:cubicBez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1371600" y="30480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5638800" y="4114800"/>
            <a:ext cx="1066800" cy="4572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Cu++</a:t>
            </a:r>
          </a:p>
        </p:txBody>
      </p:sp>
      <p:sp>
        <p:nvSpPr>
          <p:cNvPr id="49" name="Oval 48"/>
          <p:cNvSpPr/>
          <p:nvPr/>
        </p:nvSpPr>
        <p:spPr>
          <a:xfrm rot="21169670">
            <a:off x="3515528" y="2356815"/>
            <a:ext cx="75604" cy="1701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50" name="Oval 49"/>
          <p:cNvSpPr/>
          <p:nvPr/>
        </p:nvSpPr>
        <p:spPr>
          <a:xfrm>
            <a:off x="2895600" y="2819400"/>
            <a:ext cx="1524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51" name="Oval 50"/>
          <p:cNvSpPr/>
          <p:nvPr/>
        </p:nvSpPr>
        <p:spPr>
          <a:xfrm>
            <a:off x="4114800" y="2438400"/>
            <a:ext cx="3048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53" name="Oval 52"/>
          <p:cNvSpPr/>
          <p:nvPr/>
        </p:nvSpPr>
        <p:spPr>
          <a:xfrm>
            <a:off x="5638800" y="2819400"/>
            <a:ext cx="1524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54" name="Oval 53"/>
          <p:cNvSpPr/>
          <p:nvPr/>
        </p:nvSpPr>
        <p:spPr>
          <a:xfrm>
            <a:off x="2895600" y="3505200"/>
            <a:ext cx="1524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55" name="Oval 54"/>
          <p:cNvSpPr/>
          <p:nvPr/>
        </p:nvSpPr>
        <p:spPr>
          <a:xfrm>
            <a:off x="5029200" y="2438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58" name="Oval 57"/>
          <p:cNvSpPr/>
          <p:nvPr/>
        </p:nvSpPr>
        <p:spPr>
          <a:xfrm>
            <a:off x="5638800" y="3581400"/>
            <a:ext cx="1524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59" name="Oval 58"/>
          <p:cNvSpPr/>
          <p:nvPr/>
        </p:nvSpPr>
        <p:spPr>
          <a:xfrm>
            <a:off x="5562600" y="3124200"/>
            <a:ext cx="228600" cy="152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60" name="Oval 59"/>
          <p:cNvSpPr/>
          <p:nvPr/>
        </p:nvSpPr>
        <p:spPr>
          <a:xfrm>
            <a:off x="5486400" y="2514600"/>
            <a:ext cx="228600" cy="76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61" name="Oval 60"/>
          <p:cNvSpPr/>
          <p:nvPr/>
        </p:nvSpPr>
        <p:spPr>
          <a:xfrm>
            <a:off x="4572000" y="2438400"/>
            <a:ext cx="152400" cy="152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62" name="Oval 61"/>
          <p:cNvSpPr/>
          <p:nvPr/>
        </p:nvSpPr>
        <p:spPr>
          <a:xfrm>
            <a:off x="3810000" y="2438400"/>
            <a:ext cx="304800" cy="152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63" name="Oval 62"/>
          <p:cNvSpPr/>
          <p:nvPr/>
        </p:nvSpPr>
        <p:spPr>
          <a:xfrm>
            <a:off x="2971800" y="2514600"/>
            <a:ext cx="152400" cy="76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64" name="Oval 63"/>
          <p:cNvSpPr/>
          <p:nvPr/>
        </p:nvSpPr>
        <p:spPr>
          <a:xfrm rot="5043155">
            <a:off x="2865190" y="3173303"/>
            <a:ext cx="232343" cy="14824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68" name="Oval 67"/>
          <p:cNvSpPr/>
          <p:nvPr/>
        </p:nvSpPr>
        <p:spPr>
          <a:xfrm>
            <a:off x="1219200" y="2819400"/>
            <a:ext cx="685800" cy="457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</a:rPr>
              <a:t>Zn</a:t>
            </a:r>
            <a:r>
              <a:rPr lang="en-US" sz="1400" b="1" baseline="30000" dirty="0">
                <a:solidFill>
                  <a:prstClr val="white"/>
                </a:solidFill>
              </a:rPr>
              <a:t>++</a:t>
            </a:r>
          </a:p>
        </p:txBody>
      </p:sp>
      <p:sp>
        <p:nvSpPr>
          <p:cNvPr id="71" name="Oval 70"/>
          <p:cNvSpPr/>
          <p:nvPr/>
        </p:nvSpPr>
        <p:spPr>
          <a:xfrm>
            <a:off x="1219200" y="2286000"/>
            <a:ext cx="685800" cy="457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</a:rPr>
              <a:t>Zn</a:t>
            </a:r>
            <a:r>
              <a:rPr lang="en-US" sz="1400" b="1" baseline="30000" dirty="0">
                <a:solidFill>
                  <a:prstClr val="white"/>
                </a:solidFill>
              </a:rPr>
              <a:t>++</a:t>
            </a:r>
          </a:p>
        </p:txBody>
      </p:sp>
      <p:sp>
        <p:nvSpPr>
          <p:cNvPr id="72" name="Oval 71"/>
          <p:cNvSpPr/>
          <p:nvPr/>
        </p:nvSpPr>
        <p:spPr>
          <a:xfrm>
            <a:off x="1219200" y="3505200"/>
            <a:ext cx="685800" cy="4572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</a:rPr>
              <a:t>Zn</a:t>
            </a:r>
            <a:r>
              <a:rPr lang="en-US" sz="1400" b="1" baseline="30000" dirty="0">
                <a:solidFill>
                  <a:prstClr val="white"/>
                </a:solidFill>
              </a:rPr>
              <a:t>++</a:t>
            </a:r>
          </a:p>
        </p:txBody>
      </p:sp>
      <p:sp>
        <p:nvSpPr>
          <p:cNvPr id="77" name="Oval 76"/>
          <p:cNvSpPr/>
          <p:nvPr/>
        </p:nvSpPr>
        <p:spPr>
          <a:xfrm>
            <a:off x="1371600" y="2057400"/>
            <a:ext cx="457200" cy="3048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</a:rPr>
              <a:t>e</a:t>
            </a:r>
          </a:p>
        </p:txBody>
      </p:sp>
      <p:sp>
        <p:nvSpPr>
          <p:cNvPr id="78" name="Oval 77"/>
          <p:cNvSpPr/>
          <p:nvPr/>
        </p:nvSpPr>
        <p:spPr>
          <a:xfrm>
            <a:off x="1371600" y="2590800"/>
            <a:ext cx="457200" cy="3048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</a:rPr>
              <a:t>e</a:t>
            </a:r>
          </a:p>
        </p:txBody>
      </p:sp>
      <p:sp>
        <p:nvSpPr>
          <p:cNvPr id="79" name="Oval 78"/>
          <p:cNvSpPr/>
          <p:nvPr/>
        </p:nvSpPr>
        <p:spPr>
          <a:xfrm>
            <a:off x="1371600" y="3429000"/>
            <a:ext cx="457200" cy="3048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</a:rPr>
              <a:t>e</a:t>
            </a:r>
          </a:p>
        </p:txBody>
      </p:sp>
      <p:sp>
        <p:nvSpPr>
          <p:cNvPr id="81" name="Oval 80"/>
          <p:cNvSpPr/>
          <p:nvPr/>
        </p:nvSpPr>
        <p:spPr>
          <a:xfrm>
            <a:off x="1752600" y="35814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1752600" y="22098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1752600" y="23622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1828800" y="25146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1752600" y="25146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1676400" y="25908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1752600" y="25908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88" name="Picture 87" descr="stock-footage-tree-growing-inside-shiny-bulb-green-energy-concept.jpg"/>
          <p:cNvPicPr>
            <a:picLocks noChangeAspect="1"/>
          </p:cNvPicPr>
          <p:nvPr/>
        </p:nvPicPr>
        <p:blipFill>
          <a:blip r:embed="rId2"/>
          <a:srcRect l="28079" t="10390" r="31808" b="22078"/>
          <a:stretch>
            <a:fillRect/>
          </a:stretch>
        </p:blipFill>
        <p:spPr>
          <a:xfrm>
            <a:off x="3733800" y="990600"/>
            <a:ext cx="762000" cy="99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5" name="Group 119"/>
          <p:cNvGrpSpPr/>
          <p:nvPr/>
        </p:nvGrpSpPr>
        <p:grpSpPr>
          <a:xfrm>
            <a:off x="3276600" y="762000"/>
            <a:ext cx="1447800" cy="838994"/>
            <a:chOff x="4114800" y="2209800"/>
            <a:chExt cx="1447800" cy="838994"/>
          </a:xfrm>
        </p:grpSpPr>
        <p:cxnSp>
          <p:nvCxnSpPr>
            <p:cNvPr id="121" name="Straight Connector 120"/>
            <p:cNvCxnSpPr/>
            <p:nvPr/>
          </p:nvCxnSpPr>
          <p:spPr>
            <a:xfrm>
              <a:off x="4114800" y="2743200"/>
              <a:ext cx="685800" cy="2286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16200000" flipH="1">
              <a:off x="4457700" y="2476500"/>
              <a:ext cx="685800" cy="1524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4191000" y="2590800"/>
              <a:ext cx="685800" cy="3810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6200000" flipH="1">
              <a:off x="4419600" y="2514600"/>
              <a:ext cx="533400" cy="3810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10800000" flipV="1">
              <a:off x="5029200" y="2667000"/>
              <a:ext cx="533400" cy="2286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5400000">
              <a:off x="4610894" y="2628106"/>
              <a:ext cx="685800" cy="1588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5400000">
              <a:off x="4762500" y="2552700"/>
              <a:ext cx="534194" cy="457994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5400000">
              <a:off x="4762500" y="2476500"/>
              <a:ext cx="609600" cy="2286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Oval 69"/>
          <p:cNvSpPr/>
          <p:nvPr/>
        </p:nvSpPr>
        <p:spPr>
          <a:xfrm>
            <a:off x="1752600" y="34290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1752600" y="33528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1752600" y="32004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1752600" y="30480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1752600" y="28956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1752600" y="27432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1752600" y="37338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1828800" y="37338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1676400" y="38100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1752600" y="38862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1600200" y="40386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1600200" y="41148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1447800" y="41148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1600200" y="4114800"/>
            <a:ext cx="76200" cy="152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6573" y="5528310"/>
            <a:ext cx="2209800" cy="11353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ডেনিয়েল কোষ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67200" y="2564904"/>
            <a:ext cx="22860" cy="9707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3779912" y="3484240"/>
            <a:ext cx="1085840" cy="304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লবন সেতু</a:t>
            </a:r>
          </a:p>
        </p:txBody>
      </p:sp>
    </p:spTree>
    <p:extLst>
      <p:ext uri="{BB962C8B-B14F-4D97-AF65-F5344CB8AC3E}">
        <p14:creationId xmlns:p14="http://schemas.microsoft.com/office/powerpoint/2010/main" val="1265371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repeatCount="indefinite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19653E-6 C 0.125 0.00255 0.10034 -0.0437 0.10468 0.07607 C 0.10486 0.08185 0.1059 0.0874 0.10642 0.09295 C 0.1059 0.10705 0.10555 0.12116 0.10468 0.13526 C 0.10451 0.13896 0.10382 0.14243 0.10312 0.1459 C 0.10225 0.15029 0.1 0.15861 0.1 0.15885 C 0.10052 0.17896 0.10312 0.19931 0.10312 0.21989 C 0.10312 0.25295 0.1 0.28601 0.1 0.31931 " pathEditMode="relative" rAng="0" ptsTypes="fffffffA">
                                      <p:cBhvr>
                                        <p:cTn id="23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" y="138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1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85 -0.00116 C -0.0151 -0.05827 -0.01667 -0.11237 -0.00174 -0.16601 C -0.00017 -0.18312 -0.0026 -0.21665 0.0125 -0.22312 C 0.01788 -0.21942 0.02257 -0.21503 0.0283 -0.21249 C 0.03785 -0.20046 0.02465 -0.21572 0.03628 -0.20625 C 0.04566 -0.19838 0.02899 -0.20231 0.04896 -0.19353 C 0.05208 -0.19214 0.05851 -0.18937 0.05851 -0.18914 C 0.06302 -0.18312 0.06736 -0.18474 0.07274 -0.18081 C 0.08889 -0.16879 0.07639 -0.1748 0.08715 -0.17018 C 0.09809 -0.16046 0.0934 -0.16463 0.10139 -0.15746 C 0.10625 -0.15307 0.11632 -0.15145 0.12205 -0.14914 C 0.13594 -0.13688 0.15087 -0.14151 0.16806 -0.14058 C 0.18038 -0.13642 0.1934 -0.13596 0.20608 -0.13434 C 0.21649 -0.12994 0.22726 -0.12925 0.23785 -0.12578 C 0.2776 -0.12648 0.31719 -0.12648 0.35694 -0.12786 C 0.37153 -0.12833 0.38681 -0.13781 0.40139 -0.14058 C 0.40677 -0.14821 0.40313 -0.14428 0.41406 -0.14914 C 0.41701 -0.15052 0.41927 -0.15376 0.42205 -0.15538 C 0.44306 -0.16809 0.46788 -0.17503 0.49028 -0.18081 C 0.50608 -0.18497 0.52222 -0.19445 0.53628 -0.20416 C 0.53924 -0.20625 0.54132 -0.21041 0.54427 -0.21249 C 0.54774 -0.2148 0.55174 -0.21503 0.55538 -0.21665 C 0.56076 -0.21919 0.5658 -0.22289 0.57118 -0.2252 C 0.60069 -0.22289 0.60226 -0.23307 0.59497 -0.20416 C 0.5941 -0.18682 0.59444 -0.16809 0.59028 -0.15122 C 0.58889 -0.12717 0.58819 -0.10266 0.58385 -0.07931 C 0.58038 -0.01203 0.57431 0.05595 0.57431 0.1237 " pathEditMode="relative" rAng="0" ptsTypes="ffffffffffffffffffffffffffA">
                                      <p:cBhvr>
                                        <p:cTn id="25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00" y="-54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repeatCount="1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-0.03746 C -0.01441 -0.04809 -0.01667 -0.05457 -0.01007 -0.06289 C -0.00955 -0.06497 -0.00937 -0.06728 -0.00851 -0.06913 C -0.00781 -0.07098 -0.00538 -0.07145 -0.00538 -0.07353 C -0.00434 -0.10636 -0.00469 -0.10636 -0.00851 -0.12624 C -0.01215 -0.17688 -0.0092 -0.22798 -0.01337 -0.27861 C -0.01146 -0.30127 -0.00903 -0.32601 0.00573 -0.33989 C 0.0092 -0.33896 0.01493 -0.33804 0.0184 -0.33549 C 0.0217 -0.33295 0.02795 -0.32717 0.02795 -0.32694 C 0.03507 -0.3126 0.04132 -0.31214 0.0533 -0.31029 C 0.10139 -0.2911 0.16285 -0.25711 0.21979 -0.24671 C 0.27135 -0.2474 0.32257 -0.24763 0.37292 -0.24902 C 0.38108 -0.24925 0.39115 -0.25503 0.39931 -0.25734 C 0.41823 -0.26312 0.43785 -0.27006 0.45608 -0.27861 C 0.46233 -0.28116 0.47049 -0.28254 0.47552 -0.28694 C 0.48628 -0.29665 0.49913 -0.30174 0.51111 -0.3059 C 0.51667 -0.31307 0.52483 -0.31376 0.53229 -0.31653 C 0.54149 -0.32 0.55052 -0.32324 0.55972 -0.32717 C 0.56354 -0.33064 0.56962 -0.33526 0.57378 -0.3378 C 0.57708 -0.33965 0.58351 -0.34197 0.58351 -0.34174 C 0.58663 -0.34127 0.59201 -0.34405 0.59306 -0.33989 C 0.59392 -0.33596 0.59063 -0.2978 0.58993 -0.28902 C 0.58889 -0.25804 0.58941 -0.2259 0.58194 -0.19607 C 0.58299 -0.1563 0.58576 -0.12278 0.58351 -0.08393 C 0.58281 -0.0733 0.58142 -0.06867 0.57882 -0.05873 C 0.5783 -0.05665 0.57708 -0.05226 0.57708 -0.05202 C 0.57361 -0.0215 0.57552 -0.04254 0.57552 0.0111 " pathEditMode="relative" rAng="0" ptsTypes="ffffffffffffffffffffffffffA">
                                      <p:cBhvr>
                                        <p:cTn id="27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00" y="-129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repeatCount="indefinite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5833 -0.09988 " pathEditMode="relative" ptsTypes="AA">
                                      <p:cBhvr>
                                        <p:cTn id="2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0" presetClass="path" presetSubtype="0" repeatCount="indefinite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6.06936E-6 C 0.02883 0.003 0.0566 0.00069 0.0856 0.00416 C 0.08508 0.00693 0.08473 0.0097 0.08403 0.01248 C 0.08317 0.01664 0.08091 0.0252 0.08091 0.0252 C 0.08143 0.03514 0.08143 0.04508 0.08247 0.05479 C 0.08351 0.06496 0.08751 0.07606 0.08889 0.08647 C 0.09011 0.11468 0.08994 0.14797 0.09671 0.17525 C 0.09844 0.22103 0.10001 0.26681 0.10001 0.31283 " pathEditMode="relative" ptsTypes="fffffffA">
                                      <p:cBhvr>
                                        <p:cTn id="5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repeatCount="indefinite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-0.00047 C -0.03107 0.0037 -0.03628 0.00624 -0.05937 0.00809 C -0.05833 0.04115 -0.06406 0.07607 -0.05625 0.10751 C -0.04757 0.14196 -0.05677 0.10566 -0.05156 0.12647 C -0.05104 0.12855 -0.05 0.13271 -0.05 0.13294 C -0.05139 0.15237 -0.05139 0.17225 -0.05312 0.1919 C -0.05347 0.1963 -0.05625 0.20462 -0.05625 0.20485 C -0.05816 0.23861 -0.05903 0.27214 -0.06111 0.30612 C -0.06232 0.32485 -0.06389 0.31768 -0.0658 0.32948 C -0.06805 0.34335 -0.06771 0.35768 -0.07048 0.37156 C -0.07187 0.37873 -0.07847 0.39075 -0.07847 0.39098 C -0.08021 0.40416 -0.08003 0.40786 -0.08003 0.40115 " pathEditMode="relative" rAng="0" ptsTypes="fffffffffffA">
                                      <p:cBhvr>
                                        <p:cTn id="5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2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0" presetClass="path" presetSubtype="0" repeatCount="indefinite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764 -0.0067 -0.00555 -0.00508 -0.00955 -0.0148 C -0.01128 -0.01919 -0.0158 -0.02728 -0.0158 -0.02728 C -0.01632 -0.02936 -0.01649 -0.03191 -0.01736 -0.03376 C -0.01823 -0.03537 -0.01996 -0.03607 -0.02066 -0.03792 C -0.02222 -0.04185 -0.02274 -0.04647 -0.02378 -0.05063 C -0.0243 -0.05271 -0.02482 -0.0548 -0.02535 -0.05688 C -0.02587 -0.05896 -0.02691 -0.06335 -0.02691 -0.06335 C -0.02569 -0.08046 -0.02396 -0.10682 -0.01423 -0.12046 C -0.01319 -0.1274 -0.01614 -0.13919 -0.01111 -0.1415 C -0.00798 -0.14289 -0.00156 -0.14566 -0.00156 -0.14566 C 0.00208 -0.14497 0.0059 -0.14497 0.00955 -0.14358 C 0.01823 -0.14011 0.02136 -0.12624 0.03021 -0.12254 C 0.03594 -0.11745 0.04271 -0.1126 0.04931 -0.10982 C 0.05278 -0.09618 0.06528 -0.09087 0.07465 -0.08647 C 0.07639 -0.08555 0.07761 -0.08347 0.07934 -0.08231 C 0.09063 -0.07491 0.11476 -0.06844 0.12708 -0.06751 C 0.14132 -0.06636 0.15556 -0.06613 0.16979 -0.06543 C 0.21111 -0.05456 0.22882 -0.05618 0.2809 -0.0548 C 0.30365 -0.04508 0.33577 -0.05526 0.36042 -0.05919 C 0.38681 -0.07098 0.41476 -0.07075 0.44132 -0.08231 C 0.4507 -0.08647 0.46024 -0.08971 0.46979 -0.09295 C 0.47309 -0.0941 0.47622 -0.09572 0.47934 -0.09711 C 0.4809 -0.0978 0.4842 -0.09919 0.4842 -0.09919 C 0.48906 -0.10613 0.49497 -0.1052 0.50156 -0.10774 C 0.50469 -0.1089 0.50799 -0.11052 0.51111 -0.11191 C 0.51268 -0.1126 0.51597 -0.11399 0.51597 -0.11399 C 0.52066 -0.12069 0.52691 -0.12185 0.53333 -0.12462 C 0.5349 -0.12532 0.53663 -0.12601 0.5382 -0.1267 C 0.53976 -0.1274 0.54288 -0.12878 0.54288 -0.12878 C 0.54913 -0.13757 0.55816 -0.13526 0.56511 -0.1415 C 0.56667 -0.14289 0.56806 -0.14474 0.56979 -0.14566 C 0.57292 -0.14751 0.57934 -0.15006 0.57934 -0.15006 C 0.58872 -0.13757 0.58524 -0.11098 0.58577 -0.09711 C 0.58472 -0.07329 0.58351 -0.0504 0.57934 -0.02728 C 0.57882 0.04023 0.57778 0.10798 0.57778 0.17549 " pathEditMode="relative" ptsTypes="fffffffffffffffffffffffffffffffffffA">
                                      <p:cBhvr>
                                        <p:cTn id="12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repeatCount="indefinite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468 -0.01711 -0.01007 -0.03353 -0.01441 -0.05064 C -0.01562 -0.05549 -0.01857 -0.05919 -0.02066 -0.06336 C -0.02343 -0.06891 -0.02396 -0.07792 -0.02552 -0.0844 C -0.02725 -0.12093 -0.02812 -0.11977 -0.02552 -0.15839 C -0.02552 -0.15885 -0.02257 -0.17064 -0.02222 -0.1711 C -0.01909 -0.17526 -0.01389 -0.17434 -0.00955 -0.17549 C -0.00069 -0.17226 0.00295 -0.16995 0.01111 -0.16278 C 0.01146 -0.16255 0.01997 -0.15445 0.02049 -0.15422 C 0.02275 -0.15353 0.02917 -0.15168 0.0316 -0.15006 C 0.03698 -0.14659 0.03872 -0.14197 0.04445 -0.13943 C 0.05174 -0.13295 0.05834 -0.12393 0.06667 -0.12047 C 0.07292 -0.11492 0.0783 -0.11307 0.08559 -0.10983 C 0.08716 -0.10914 0.09045 -0.10775 0.09045 -0.10775 C 0.10261 -0.09711 0.1191 -0.09341 0.13334 -0.09087 C 0.15243 -0.08232 0.19323 -0.08509 0.20782 -0.0844 C 0.22639 -0.0763 0.21407 -0.08047 0.24601 -0.07815 C 0.29983 -0.07977 0.31389 -0.07954 0.35712 -0.09087 C 0.37448 -0.09549 0.39341 -0.09318 0.41111 -0.09711 C 0.4349 -0.10775 0.45886 -0.1163 0.48247 -0.12671 C 0.49045 -0.13018 0.49827 -0.13388 0.50625 -0.13734 C 0.51893 -0.14289 0.50347 -0.13596 0.5158 -0.14151 C 0.51736 -0.1422 0.52049 -0.14359 0.52049 -0.14359 C 0.53056 -0.15284 0.54393 -0.15584 0.55556 -0.1607 C 0.56042 -0.16255 0.56511 -0.16486 0.56979 -0.16694 C 0.57136 -0.16763 0.57448 -0.16902 0.57448 -0.16902 C 0.59011 -0.15561 0.5816 -0.14359 0.58091 -0.11399 C 0.57882 -0.03237 0.57778 0.04948 0.57778 0.13109 " pathEditMode="relative" ptsTypes="fffffffffffffffffffffffffffA">
                                      <p:cBhvr>
                                        <p:cTn id="13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repeatCount="indefinite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0532 C -0.00295 -0.01665 -0.00382 -0.03352 -0.0085 -0.04324 C -0.01406 -0.0548 -0.01649 -0.06844 -0.01961 -0.08139 C -0.02118 -0.08763 -0.02291 -0.0941 -0.02448 -0.10035 C -0.02552 -0.10451 -0.02656 -0.1089 -0.0276 -0.11306 C -0.02812 -0.11514 -0.02916 -0.11931 -0.02916 -0.11907 C -0.02795 -0.13919 -0.0276 -0.15561 -0.01961 -0.17225 C -0.01718 -0.1852 -0.01892 -0.19537 -0.0085 -0.19977 C -0.00538 -0.19907 -0.00191 -0.19931 0.00105 -0.19769 C 0.00816 -0.19376 0.01268 -0.18636 0.01841 -0.18058 C 0.02483 -0.1741 0.03073 -0.1704 0.0375 -0.16578 C 0.04254 -0.16231 0.04462 -0.15792 0.05018 -0.15537 C 0.05591 -0.15029 0.06268 -0.14543 0.06927 -0.14266 C 0.07657 -0.13618 0.0724 -0.13896 0.08351 -0.1341 C 0.08507 -0.13341 0.08837 -0.13202 0.08837 -0.13179 C 0.11736 -0.10636 0.14636 -0.11214 0.18195 -0.11098 C 0.20504 -0.10081 0.23108 -0.09965 0.25504 -0.09618 C 0.29132 -0.09734 0.32709 -0.09826 0.36285 -0.10659 C 0.38664 -0.11214 0.40868 -0.12185 0.43282 -0.12578 C 0.44219 -0.12879 0.43733 -0.12717 0.44861 -0.13202 C 0.45018 -0.13272 0.4533 -0.1341 0.4533 -0.13387 C 0.46476 -0.14451 0.48125 -0.14774 0.49462 -0.15329 C 0.49966 -0.15537 0.504 -0.15746 0.50886 -0.15954 C 0.51042 -0.16023 0.51372 -0.16162 0.51372 -0.16139 C 0.52344 -0.17017 0.53594 -0.17364 0.54705 -0.1785 C 0.55174 -0.18058 0.5566 -0.18289 0.56129 -0.18497 C 0.56285 -0.18566 0.56615 -0.18705 0.56615 -0.18682 C 0.57674 -0.19653 0.57275 -0.19884 0.57882 -0.19121 C 0.58924 -0.13549 0.58091 -0.07376 0.58351 -0.01572 C 0.58091 0.01665 0.57882 0.02821 0.57882 0.06451 " pathEditMode="relative" rAng="0" ptsTypes="fffffffffffffffffffffffffffffA">
                                      <p:cBhvr>
                                        <p:cTn id="133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00" y="-6200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repeatCount="indefinite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25 -0.01387 -0.00521 -0.02613 -0.01111 -0.03792 C -0.01267 -0.0548 -0.0151 -0.06867 -0.01909 -0.08462 C -0.02014 -0.08902 -0.02274 -0.09272 -0.02396 -0.09711 C -0.02621 -0.1059 -0.02673 -0.10867 -0.02864 -0.1163 C -0.02916 -0.11838 -0.03021 -0.12254 -0.03021 -0.12254 C -0.02951 -0.13919 -0.03125 -0.16624 -0.02066 -0.17965 C -0.01718 -0.19884 -0.01892 -0.19098 -0.01597 -0.203 C -0.00191 -0.2 0.01025 -0.19237 0.02379 -0.1859 C 0.03212 -0.18196 0.03472 -0.17248 0.04271 -0.16902 C 0.05313 -0.15584 0.07066 -0.15006 0.08403 -0.14381 C 0.0941 -0.13919 0.104 -0.13711 0.11424 -0.13318 C 0.12327 -0.12971 0.13195 -0.12185 0.14115 -0.12046 C 0.16146 -0.11722 0.18108 -0.11561 0.20157 -0.11422 C 0.22865 -0.10428 0.26163 -0.10705 0.28889 -0.10566 C 0.30261 -0.10636 0.31632 -0.10613 0.32986 -0.10774 C 0.33577 -0.10844 0.34323 -0.11376 0.34913 -0.1163 C 0.35573 -0.11931 0.36268 -0.11769 0.36979 -0.11838 C 0.38368 -0.12208 0.39722 -0.1304 0.41111 -0.13318 C 0.41927 -0.13503 0.43629 -0.13734 0.43629 -0.13734 C 0.45382 -0.14497 0.47153 -0.15075 0.48872 -0.15861 C 0.49341 -0.16069 0.49827 -0.16277 0.50313 -0.16485 C 0.50625 -0.16624 0.5125 -0.16902 0.5125 -0.16902 C 0.51736 -0.17572 0.52361 -0.17688 0.53004 -0.17965 C 0.53854 -0.18335 0.54584 -0.18728 0.55382 -0.19237 C 0.55625 -0.19399 0.56268 -0.19561 0.56493 -0.19653 C 0.56806 -0.19769 0.57448 -0.20069 0.57448 -0.20069 C 0.58247 -0.19722 0.57882 -0.20069 0.58247 -0.1859 C 0.58299 -0.18381 0.58403 -0.17965 0.58403 -0.17965 C 0.58716 -0.11954 0.59358 -0.05248 0.57934 0.00647 C 0.57778 0.02613 0.57778 0.01919 0.57778 0.02752 " pathEditMode="relative" ptsTypes="ffffffffffffffffffffffffffffffA">
                                      <p:cBhvr>
                                        <p:cTn id="13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0" presetClass="path" presetSubtype="0" repeatCount="indefinite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244 -0.02636 -0.00869 -0.05295 -0.01441 -0.07838 C -0.01789 -0.09364 -0.01875 -0.10936 -0.02553 -0.12277 C -0.029 -0.13688 -0.03282 -0.15052 -0.0349 -0.16508 C -0.03369 -0.17988 -0.03264 -0.20231 -0.02379 -0.21364 C -0.02171 -0.22173 -0.02049 -0.22358 -0.01441 -0.22636 C -0.00903 -0.22543 -0.0033 -0.2252 0.00156 -0.22196 C 0.0085 -0.21734 0.01024 -0.20832 0.01736 -0.20508 C 0.02309 -0.19792 0.0368 -0.18936 0.04444 -0.18612 C 0.05208 -0.17919 0.05989 -0.1741 0.06822 -0.16925 C 0.07135 -0.1674 0.07777 -0.16508 0.07777 -0.16508 C 0.09114 -0.1526 0.11579 -0.14682 0.13177 -0.14381 C 0.16215 -0.1304 0.15329 -0.13734 0.20781 -0.13549 C 0.22361 -0.12809 0.2394 -0.12601 0.25555 -0.12069 C 0.29357 -0.12578 0.33003 -0.13664 0.36822 -0.13965 C 0.37777 -0.14381 0.36909 -0.14058 0.38559 -0.14381 C 0.39704 -0.14612 0.40711 -0.15075 0.41892 -0.15237 C 0.43211 -0.15815 0.44496 -0.16231 0.45868 -0.16508 C 0.48246 -0.17549 0.50625 -0.18589 0.53003 -0.19676 C 0.53802 -0.20046 0.546 -0.2037 0.55399 -0.20717 C 0.55711 -0.20855 0.56024 -0.21017 0.56336 -0.21156 C 0.56493 -0.21225 0.56822 -0.21364 0.56822 -0.21364 C 0.56979 -0.21503 0.571 -0.2178 0.57291 -0.2178 C 0.57638 -0.2178 0.57795 -0.20647 0.57934 -0.20092 C 0.58177 -0.19121 0.58315 -0.18104 0.58559 -0.17133 C 0.58506 -0.13688 0.58506 -0.10219 0.58402 -0.06774 C 0.58368 -0.05549 0.57777 -0.04439 0.57777 -0.03191 " pathEditMode="relative" ptsTypes="ffffffffffffffffffffffffffA">
                                      <p:cBhvr>
                                        <p:cTn id="137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repeatCount="indefinite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5 -0.04115 0 -0.05248 -0.00782 -0.08462 C -0.0099 -0.09318 -0.01216 -0.10127 -0.01424 -0.10982 C -0.01528 -0.11398 -0.01736 -0.12254 -0.01736 -0.12254 C -0.01841 -0.13618 -0.01927 -0.14242 -0.02223 -0.15422 C -0.02327 -0.15838 -0.02431 -0.16277 -0.02535 -0.16693 C -0.02587 -0.16901 -0.02691 -0.17341 -0.02691 -0.17341 C -0.02622 -0.18682 -0.02709 -0.20901 -0.01893 -0.21988 C -0.01632 -0.23029 -0.01528 -0.24161 -0.00938 -0.24948 C -0.00521 -0.24878 -0.0007 -0.24924 0.0033 -0.24739 C 0.00833 -0.24485 0.021 -0.23306 0.02552 -0.2282 C 0.02691 -0.22659 0.02882 -0.22566 0.0302 -0.22404 C 0.03298 -0.22081 0.03819 -0.21341 0.03819 -0.21341 C 0.04166 -0.19976 0.05243 -0.19653 0.06198 -0.19237 C 0.06857 -0.18936 0.07413 -0.18219 0.08107 -0.17965 C 0.10868 -0.16924 0.13628 -0.16462 0.1651 -0.16277 C 0.17882 -0.16185 0.1927 -0.16138 0.20642 -0.16069 C 0.21927 -0.15491 0.23281 -0.15398 0.24618 -0.15213 C 0.2927 -0.15352 0.30451 -0.15144 0.34288 -0.15861 C 0.36649 -0.163 0.38906 -0.17202 0.41284 -0.17549 C 0.42257 -0.17988 0.43125 -0.18358 0.44132 -0.18589 C 0.45503 -0.19237 0.46996 -0.18867 0.4842 -0.19237 C 0.48958 -0.19375 0.5 -0.19861 0.5 -0.19861 C 0.50104 -0.2 0.50191 -0.20208 0.5033 -0.203 C 0.50625 -0.20508 0.51284 -0.20716 0.51284 -0.20716 C 0.51857 -0.21225 0.52534 -0.21711 0.53177 -0.21988 C 0.53524 -0.22427 0.5401 -0.22774 0.54444 -0.23029 C 0.54757 -0.23213 0.55399 -0.23468 0.55399 -0.23468 C 0.56041 -0.24277 0.57239 -0.24578 0.58107 -0.24948 C 0.58298 -0.24138 0.58611 -0.2319 0.59062 -0.22612 C 0.59114 -0.20138 0.59218 -0.17687 0.59218 -0.15213 C 0.59218 -0.13318 0.59149 -0.11398 0.59062 -0.09503 C 0.59045 -0.09063 0.58889 -0.08231 0.58889 -0.08231 " pathEditMode="relative" ptsTypes="ffffffffffffffffffffffffffffffffA">
                                      <p:cBhvr>
                                        <p:cTn id="13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0" presetClass="path" presetSubtype="0" repeatCount="indefinite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2 -0.02012 0.00156 -0.03815 0 -0.0592 C -0.00157 -0.08116 -0.00226 -0.09943 -0.00625 -0.1207 C -0.00747 -0.1274 -0.00851 -0.13573 -0.01111 -0.14174 C -0.01302 -0.14613 -0.01615 -0.1496 -0.01736 -0.15446 C -0.01841 -0.15862 -0.02049 -0.16717 -0.02049 -0.16717 C -0.02205 -0.17989 -0.02309 -0.19261 -0.02535 -0.20509 C -0.02414 -0.23214 -0.02483 -0.25758 -0.00938 -0.277 C -0.00382 -0.27446 -0.00139 -0.27006 0.0033 -0.26636 C 0.00468 -0.26521 0.00659 -0.26544 0.00798 -0.26428 C 0.0243 -0.25249 0.01163 -0.2585 0.02222 -0.25388 C 0.03211 -0.2407 0.01823 -0.25781 0.0302 -0.2474 C 0.03628 -0.24209 0.04184 -0.23446 0.04774 -0.22844 C 0.05225 -0.22382 0.05729 -0.22197 0.06198 -0.21781 C 0.06823 -0.20532 0.08593 -0.20324 0.09687 -0.19885 C 0.10642 -0.19515 0.11597 -0.19376 0.12552 -0.19029 C 0.13264 -0.18775 0.14027 -0.18243 0.14774 -0.18197 C 0.17257 -0.18081 0.19739 -0.18058 0.22222 -0.17989 C 0.22934 -0.17665 0.23576 -0.17157 0.24288 -0.16925 C 0.25086 -0.16995 0.25885 -0.16995 0.26666 -0.17133 C 0.27847 -0.17365 0.28958 -0.18058 0.30173 -0.18197 C 0.3118 -0.18313 0.3217 -0.18336 0.33177 -0.18405 C 0.35295 -0.18752 0.3743 -0.19029 0.39531 -0.19469 C 0.4151 -0.20347 0.38298 -0.18867 0.40486 -0.20093 C 0.40937 -0.20347 0.42083 -0.2044 0.42395 -0.20509 C 0.43368 -0.20694 0.4427 -0.20995 0.45243 -0.21157 C 0.46145 -0.2155 0.47066 -0.21781 0.47951 -0.22197 C 0.48923 -0.22636 0.49965 -0.2333 0.50955 -0.23677 C 0.5177 -0.23954 0.52534 -0.24185 0.53333 -0.24532 C 0.54184 -0.24902 0.5493 -0.25341 0.55729 -0.25804 C 0.56024 -0.25989 0.56354 -0.26081 0.56666 -0.2622 C 0.56823 -0.26289 0.57152 -0.26428 0.57152 -0.26428 C 0.57309 -0.26359 0.57517 -0.26382 0.57621 -0.2622 C 0.5776 -0.25989 0.57708 -0.25665 0.57777 -0.25388 C 0.57882 -0.24948 0.58003 -0.24532 0.58107 -0.24116 C 0.58159 -0.23908 0.58264 -0.23469 0.58264 -0.23469 C 0.58593 -0.19839 0.58732 -0.1607 0.58732 -0.12486 " pathEditMode="relative" ptsTypes="ffffffffffffffffffffffffffffffffffffA">
                                      <p:cBhvr>
                                        <p:cTn id="14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0" presetClass="path" presetSubtype="0" repeatCount="indefinite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046 C 0.00556 -0.02405 0.00243 -0.04209 0.00105 -0.07145 C 0.0007 -0.07862 -0.00139 -0.08532 -0.00208 -0.09249 C -0.00451 -0.117 -0.00764 -0.15815 -0.02118 -0.17711 C -0.02291 -0.18405 -0.0243 -0.19122 -0.02604 -0.19815 C -0.02708 -0.20232 -0.02916 -0.21087 -0.02916 -0.21064 C -0.02777 -0.23954 -0.02604 -0.2548 -0.01961 -0.2807 C -0.01736 -0.28995 -0.01857 -0.29249 -0.01163 -0.2955 C -0.00694 -0.28902 -0.00729 -0.28578 -0.00052 -0.28278 C 0.01337 -0.26359 -0.00399 -0.28555 0.00903 -0.27422 C 0.02118 -0.26359 0.00695 -0.27099 0.01841 -0.2659 C 0.0257 -0.25943 0.03438 -0.25388 0.04236 -0.24902 C 0.04532 -0.24717 0.04861 -0.24602 0.05174 -0.24463 C 0.0533 -0.24394 0.0566 -0.24255 0.0566 -0.24232 C 0.06441 -0.23561 0.07309 -0.2333 0.08195 -0.22983 C 0.08507 -0.22868 0.0915 -0.22567 0.0915 -0.22544 C 0.10486 -0.20787 0.12691 -0.21018 0.14393 -0.20879 C 0.16927 -0.20694 0.1665 -0.20694 0.18993 -0.20463 C 0.20486 -0.20162 0.21945 -0.19677 0.23438 -0.19399 C 0.28091 -0.19607 0.32795 -0.20024 0.37396 -0.21087 C 0.39202 -0.21503 0.40886 -0.22336 0.42639 -0.22983 C 0.43177 -0.23191 0.43698 -0.23422 0.44236 -0.23631 C 0.44549 -0.23746 0.45174 -0.24047 0.45174 -0.24024 C 0.45677 -0.24671 0.46285 -0.24833 0.46927 -0.2511 C 0.48542 -0.25827 0.5 -0.26428 0.51684 -0.26798 C 0.53073 -0.27099 0.52223 -0.27076 0.53125 -0.27631 C 0.5342 -0.27815 0.54063 -0.2807 0.54063 -0.28047 C 0.54636 -0.28787 0.54254 -0.28417 0.55348 -0.28902 C 0.55504 -0.28972 0.55816 -0.2911 0.55816 -0.29087 C 0.55973 -0.29249 0.56111 -0.29434 0.56285 -0.2955 C 0.56598 -0.29735 0.5724 -0.29966 0.5724 -0.29943 C 0.58004 -0.25573 0.58837 -0.2155 0.58837 -0.17064 " pathEditMode="relative" rAng="0" ptsTypes="fffffffffffffffffffffffffffffffA">
                                      <p:cBhvr>
                                        <p:cTn id="14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0" y="-15000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0" presetClass="path" presetSubtype="0" repeatCount="indefinite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16185E-6 C 0.00365 -0.0074 0.00486 -0.01272 0.00642 -0.02128 C 0.00469 -0.03954 0.00382 -0.03677 0 -0.05087 C -0.00556 -0.09619 0.00573 -0.15029 -0.01424 -0.19029 C -0.0184 -0.2074 -0.01858 -0.19815 -0.02049 -0.22197 C -0.01997 -0.24925 -0.03333 -0.29989 -0.00781 -0.31076 C -0.00243 -0.30613 -0.00122 -0.30081 0.00486 -0.29827 C 0.0151 -0.28879 0.02795 -0.2844 0.03976 -0.27908 C 0.0474 -0.27561 0.05052 -0.26428 0.06042 -0.26012 C 0.06198 -0.25873 0.06337 -0.25711 0.0651 -0.25596 C 0.06667 -0.25503 0.06858 -0.25503 0.06997 -0.25388 C 0.08021 -0.24555 0.06337 -0.25272 0.07951 -0.2474 C 0.0967 -0.22451 0.13976 -0.22914 0.15729 -0.22844 C 0.16997 -0.22428 0.18385 -0.21457 0.19688 -0.21365 C 0.21597 -0.21249 0.2349 -0.21226 0.25399 -0.21156 C 0.27465 -0.21226 0.29531 -0.21226 0.31597 -0.21365 C 0.325 -0.21411 0.34288 -0.21989 0.34288 -0.21966 C 0.35295 -0.22428 0.36267 -0.22659 0.37309 -0.22844 C 0.3941 -0.23769 0.41719 -0.23422 0.43819 -0.24324 C 0.44358 -0.2481 0.44774 -0.24902 0.45399 -0.25156 C 0.46476 -0.25596 0.47483 -0.26104 0.48576 -0.26428 C 0.4934 -0.26636 0.50069 -0.2696 0.50799 -0.27284 C 0.50955 -0.27353 0.51285 -0.27492 0.51285 -0.27469 C 0.52031 -0.28139 0.51597 -0.27839 0.52708 -0.28347 C 0.52865 -0.28417 0.53021 -0.28486 0.53177 -0.28555 C 0.53333 -0.28625 0.53663 -0.28763 0.53663 -0.2874 C 0.54479 -0.2948 0.57118 -0.3096 0.57622 -0.31307 C 0.5776 -0.29526 0.58108 -0.27815 0.58108 -0.26012 " pathEditMode="relative" rAng="0" ptsTypes="fffffffffffffffffffffffffffA">
                                      <p:cBhvr>
                                        <p:cTn id="145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00" y="-15700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0" presetClass="path" presetSubtype="0" repeatCount="indefinite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38 -0.06359 0.00191 0.01687 -0.00313 -0.16717 C -0.00348 -0.17665 -0.01268 -0.19237 -0.01268 -0.19237 C -0.01511 -0.20232 -0.01632 -0.20948 -0.02049 -0.21781 C -0.02257 -0.22775 -0.02292 -0.23769 -0.02535 -0.2474 C -0.02639 -0.2659 -0.03594 -0.31422 -0.01893 -0.32139 C -0.01841 -0.32347 -0.01875 -0.32648 -0.01736 -0.32786 C -0.01459 -0.33041 -0.00782 -0.33203 -0.00782 -0.33203 C -0.00643 -0.33156 0.0026 -0.32971 0.00486 -0.32786 C 0.00937 -0.32417 0.01319 -0.31908 0.01753 -0.31515 C 0.01875 -0.31399 0.01927 -0.31168 0.02066 -0.31076 C 0.02361 -0.30867 0.02743 -0.30891 0.0302 -0.30659 C 0.03611 -0.30151 0.04375 -0.30104 0.0493 -0.29596 C 0.05538 -0.29064 0.05225 -0.29249 0.05885 -0.28971 C 0.06371 -0.28555 0.06597 -0.28139 0.07152 -0.27908 C 0.07899 -0.27237 0.08767 -0.27168 0.09531 -0.26636 C 0.11302 -0.25411 0.12378 -0.25341 0.14444 -0.25156 C 0.19913 -0.22821 0.25416 -0.23399 0.31284 -0.2326 C 0.32083 -0.2333 0.32882 -0.2333 0.33663 -0.23469 C 0.3533 -0.23769 0.36961 -0.24786 0.38576 -0.25388 C 0.41128 -0.26336 0.4375 -0.27214 0.46354 -0.277 C 0.47777 -0.27977 0.4927 -0.28578 0.50642 -0.2918 C 0.51684 -0.29642 0.5059 -0.2948 0.51441 -0.30035 C 0.51736 -0.30243 0.52395 -0.30451 0.52395 -0.30451 C 0.52899 -0.30891 0.54149 -0.31654 0.54774 -0.31931 C 0.55434 -0.32509 0.56545 -0.33156 0.57309 -0.33411 C 0.57673 -0.33341 0.5809 -0.33434 0.5842 -0.33203 C 0.58472 -0.3318 0.58836 -0.3133 0.58889 -0.31076 C 0.5901 -0.27307 0.59236 -0.23746 0.58576 -0.20093 C 0.5835 -0.13226 0.58264 -0.08047 0.58264 -0.00648 " pathEditMode="relative" ptsTypes="fffffffffffffffffffffffffffffA">
                                      <p:cBhvr>
                                        <p:cTn id="147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0" presetClass="path" presetSubtype="0" repeatCount="indefinite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41 -0.00023 C -0.00885 -0.05249 -0.00295 -0.11006 -0.01527 -0.16093 C -0.01857 -0.1926 -0.01597 -0.18104 -0.01996 -0.19677 C -0.02187 -0.21573 -0.02448 -0.23769 -0.03264 -0.25388 C -0.03645 -0.27307 -0.03541 -0.29341 -0.0375 -0.31307 C -0.03576 -0.33318 -0.03732 -0.33596 -0.02795 -0.34914 C -0.02534 -0.34844 -0.0184 -0.34682 -0.01527 -0.34474 C -0.00625 -0.33896 0.00226 -0.32995 0.01181 -0.32578 C 0.01459 -0.32324 0.01667 -0.31931 0.01962 -0.31723 C 0.02552 -0.3133 0.03368 -0.31099 0.04028 -0.3089 C 0.04827 -0.3022 0.05486 -0.29411 0.06407 -0.28995 C 0.06563 -0.28856 0.06719 -0.28671 0.06893 -0.28555 C 0.07205 -0.2837 0.07848 -0.28139 0.07848 -0.28116 C 0.10313 -0.25943 0.1533 -0.26521 0.17518 -0.26451 C 0.19358 -0.25642 0.2125 -0.25226 0.23073 -0.24324 C 0.24705 -0.2444 0.26268 -0.24463 0.27848 -0.24971 C 0.29167 -0.25411 0.30504 -0.25896 0.31806 -0.26451 C 0.32518 -0.26752 0.33282 -0.2659 0.34028 -0.26659 C 0.35573 -0.27006 0.3698 -0.27284 0.38473 -0.27931 C 0.3908 -0.28208 0.39688 -0.28925 0.40382 -0.28995 C 0.41025 -0.29064 0.4165 -0.2911 0.42292 -0.29203 C 0.43039 -0.29318 0.44514 -0.29619 0.44514 -0.29596 C 0.46181 -0.30359 0.47865 -0.31145 0.49584 -0.31723 C 0.50018 -0.32347 0.50469 -0.32232 0.51007 -0.32578 C 0.51789 -0.33087 0.5257 -0.3348 0.53403 -0.3385 C 0.53872 -0.34058 0.54358 -0.34266 0.54827 -0.34474 C 0.54983 -0.34544 0.55295 -0.34682 0.55295 -0.34659 C 0.55851 -0.35422 0.55886 -0.35515 0.56563 -0.34914 C 0.56563 -0.34382 0.5757 -0.13573 0.55782 -0.06151 C 0.55834 -0.04463 0.55938 -0.02775 0.55938 -0.01087 " pathEditMode="relative" rAng="0" ptsTypes="fffffffffffffffffffffffffffffA">
                                      <p:cBhvr>
                                        <p:cTn id="14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0" y="-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94 -0.02798 0.00086 -0.05619 -0.00157 -0.0844 C -0.00278 -0.0985 -0.00487 -0.12671 -0.00487 -0.12671 C -0.00539 -0.14867 -0.00556 -0.17041 -0.00643 -0.19237 C -0.0066 -0.19769 -0.00869 -0.20208 -0.00955 -0.20717 C -0.01389 -0.23399 -0.01858 -0.25942 -0.02553 -0.28532 C -0.0316 -0.30798 -0.02553 -0.33318 -0.02553 -0.35723 " pathEditMode="relative" ptsTypes="ffffffA">
                                      <p:cBhvr>
                                        <p:cTn id="153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4" presetID="0" presetClass="path" presetSubtype="0" repeatCount="indefinite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91329E-6 C 0.00174 -0.00624 0.00487 -0.01895 0.00487 -0.01872 C 0.00382 -0.04485 0.00365 -0.05641 -0.00156 -0.07815 C -0.00399 -0.11375 -0.00416 -0.15167 -0.01267 -0.18589 C -0.01371 -0.21364 -0.01458 -0.23121 -0.02048 -0.25572 C -0.021 -0.26774 -0.02118 -0.27976 -0.02222 -0.29156 C -0.02274 -0.29734 -0.02534 -0.30843 -0.02534 -0.3082 C -0.02395 -0.36346 -0.02986 -0.35953 -0.01423 -0.39098 C -0.01006 -0.39028 -0.00555 -0.39075 -0.00156 -0.3889 C 0.00209 -0.38728 0.00434 -0.38196 0.00799 -0.38034 C 0.00955 -0.37965 0.01129 -0.37895 0.01285 -0.37826 C 0.0191 -0.37271 0.02605 -0.36786 0.03334 -0.36554 C 0.03438 -0.36416 0.03525 -0.36231 0.03664 -0.36138 C 0.03959 -0.35953 0.04619 -0.35722 0.04619 -0.35699 C 0.05018 -0.35167 0.0533 -0.3489 0.05886 -0.34658 C 0.06372 -0.34242 0.06598 -0.33826 0.07153 -0.33595 C 0.07882 -0.32947 0.08716 -0.32485 0.09532 -0.32115 C 0.09844 -0.31976 0.10487 -0.31699 0.10487 -0.31676 C 0.11372 -0.30913 0.10625 -0.31445 0.12223 -0.31075 C 0.13073 -0.30867 0.13924 -0.30404 0.14775 -0.30219 C 0.1533 -0.30104 0.175 -0.29849 0.17952 -0.29803 C 0.21546 -0.28208 0.24653 -0.2904 0.28889 -0.28947 C 0.31372 -0.28554 0.30434 -0.28601 0.34445 -0.28947 C 0.34792 -0.28971 0.35816 -0.29502 0.36042 -0.29595 C 0.36198 -0.29664 0.36511 -0.29803 0.36511 -0.2978 C 0.3698 -0.30473 0.37726 -0.30497 0.38421 -0.30843 C 0.4033 -0.31791 0.42292 -0.32439 0.44289 -0.32971 C 0.45157 -0.33202 0.45955 -0.33456 0.46841 -0.33803 C 0.47119 -0.33942 0.47466 -0.34104 0.47778 -0.34242 C 0.479 -0.34312 0.48264 -0.3445 0.48264 -0.34427 C 0.49271 -0.35329 0.50625 -0.3563 0.51754 -0.36138 C 0.5415 -0.37202 0.56563 -0.38335 0.59063 -0.3889 C 0.59375 -0.37595 0.59132 -0.38936 0.59063 -0.36994 C 0.58976 -0.34312 0.58976 -0.3163 0.58889 -0.28947 C 0.5875 -0.2467 0.58108 -0.20508 0.57622 -0.16277 C 0.57396 -0.14242 0.5724 -0.10797 0.57153 -0.09294 C 0.57101 -0.08369 0.56667 -0.07699 0.56667 -0.06751 " pathEditMode="relative" rAng="0" ptsTypes="ffffffffffffffffffffffffffffffffffffA">
                                      <p:cBhvr>
                                        <p:cTn id="15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00" y="-19600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0" presetClass="path" presetSubtype="0" repeatCount="indefinite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87283E-6 C 0.00347 -0.02336 0.00139 -0.01434 0.00469 -0.02752 C 0.00677 -0.04509 0.00521 -0.03584 0.00955 -0.05295 C 0.01007 -0.05503 0.01111 -0.05919 0.01111 -0.05896 C 0.01024 -0.07815 0.01198 -0.09087 0.00469 -0.10567 C 0.0033 -0.11677 0.00122 -0.14035 -0.00486 -0.14798 C -0.00607 -0.15445 -0.00677 -0.16093 -0.00798 -0.16717 C -0.00885 -0.17133 -0.01111 -0.17966 -0.01111 -0.17943 C -0.01545 -0.22659 -0.01267 -0.22289 -0.01597 -0.29804 C -0.01632 -0.30474 -0.02066 -0.31723 -0.02066 -0.317 C -0.02326 -0.34174 -0.02587 -0.36671 -0.02222 -0.39122 C -0.01753 -0.38914 -0.01215 -0.38844 -0.00798 -0.38474 C -0.00642 -0.38336 -0.00503 -0.38151 -0.0033 -0.38058 C -0.00017 -0.37873 0.00313 -0.37781 0.00625 -0.37642 C 0.00781 -0.37573 0.01111 -0.37434 0.01111 -0.37411 C 0.0184 -0.36417 0.00955 -0.37526 0.01893 -0.36787 C 0.02257 -0.36509 0.02483 -0.36 0.02847 -0.35723 C 0.03247 -0.35399 0.03768 -0.3533 0.04115 -0.34891 C 0.04219 -0.34752 0.04306 -0.34567 0.04445 -0.34474 C 0.05295 -0.33896 0.06511 -0.33665 0.07448 -0.33411 C 0.08038 -0.32671 0.09809 -0.31885 0.10625 -0.31515 C 0.11684 -0.31052 0.12743 -0.30706 0.13802 -0.30243 C 0.14462 -0.29966 0.15174 -0.29411 0.15851 -0.29388 C 0.19045 -0.29249 0.22222 -0.29249 0.25399 -0.2918 C 0.27813 -0.28648 0.30278 -0.29087 0.32691 -0.29388 C 0.35573 -0.30636 0.38403 -0.317 0.41424 -0.32139 C 0.42986 -0.32648 0.44479 -0.33457 0.46024 -0.34035 C 0.4658 -0.34243 0.47622 -0.34474 0.48073 -0.34891 C 0.48247 -0.35029 0.48386 -0.35214 0.48559 -0.35307 C 0.49861 -0.3607 0.51302 -0.36555 0.52691 -0.36995 C 0.54115 -0.37457 0.5559 -0.3822 0.56979 -0.38914 C 0.56719 -0.37503 0.56702 -0.37804 0.56979 -0.35723 C 0.57083 -0.34983 0.57587 -0.33989 0.57622 -0.33203 C 0.57674 -0.31931 0.57622 -0.30659 0.57622 -0.29388 " pathEditMode="relative" rAng="0" ptsTypes="fffffffffffffffffffffffffffffffffA">
                                      <p:cBhvr>
                                        <p:cTn id="157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00" y="-19600"/>
                                    </p:animMotion>
                                  </p:childTnLst>
                                </p:cTn>
                              </p:par>
                              <p:par>
                                <p:cTn id="158" presetID="0" presetClass="path" presetSubtype="0" repeatCount="indefinite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-0.00347 -0.00087 -0.00717 -0.00157 -0.01064 C -0.00243 -0.01503 -0.00486 -0.02336 -0.00486 -0.02336 C -0.00139 -0.05341 -0.00209 -0.04093 -0.00486 -0.09087 C -0.00556 -0.1022 -0.00799 -0.12463 -0.00799 -0.12463 C -0.00851 -0.14867 -0.00625 -0.20786 -0.01268 -0.23468 C -0.01389 -0.25781 -0.01389 -0.29804 -0.0191 -0.31931 C -0.01858 -0.34752 -0.01841 -0.37549 -0.01754 -0.4037 C -0.01736 -0.40671 -0.01806 -0.41156 -0.01598 -0.41226 C -0.01077 -0.41411 -0.00539 -0.41087 0 -0.41018 C 0.00364 -0.40763 0.00781 -0.40671 0.01111 -0.4037 C 0.02309 -0.3933 0.00902 -0.40046 0.02066 -0.39538 C 0.025 -0.39145 0.03402 -0.38104 0.03958 -0.3785 C 0.0427 -0.37711 0.04913 -0.37411 0.04913 -0.37411 C 0.05659 -0.36463 0.04705 -0.37526 0.06024 -0.36786 C 0.06163 -0.36717 0.06215 -0.36463 0.06354 -0.3637 C 0.06458 -0.36301 0.07517 -0.35977 0.07621 -0.35931 C 0.08055 -0.35538 0.0842 -0.34983 0.08889 -0.34659 C 0.10989 -0.33226 0.13628 -0.33341 0.15868 -0.33179 C 0.17639 -0.32601 0.19461 -0.32509 0.21267 -0.32347 C 0.225 -0.3207 0.23489 -0.31653 0.24757 -0.31492 C 0.27343 -0.31561 0.29982 -0.31122 0.32534 -0.317 C 0.37031 -0.3274 0.41545 -0.36023 0.4618 -0.36786 C 0.46961 -0.3711 0.48576 -0.37411 0.48576 -0.37411 C 0.49045 -0.37619 0.49514 -0.3785 0.5 -0.38058 C 0.50937 -0.3889 0.52222 -0.39307 0.53333 -0.39538 C 0.54965 -0.40255 0.56701 -0.40856 0.58402 -0.41226 C 0.58593 -0.40463 0.58715 -0.40023 0.58889 -0.3933 C 0.58941 -0.39122 0.59045 -0.38682 0.59045 -0.38682 C 0.59166 -0.36833 0.59375 -0.35029 0.59514 -0.33179 C 0.59427 -0.28324 0.596 -0.26081 0.58889 -0.22197 C 0.58715 -0.19653 0.58402 -0.17156 0.58402 -0.1459 " pathEditMode="relative" ptsTypes="fffffffffffffffffffffffffffffffA">
                                      <p:cBhvr>
                                        <p:cTn id="159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0" presetID="0" presetClass="path" presetSubtype="0" repeatCount="indefinite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1 -0.01618 C -0.00625 -0.05017 -0.00261 -0.00809 -0.00261 -0.05433 C -0.00261 -0.10219 -0.0033 -0.15028 -0.00417 -0.19815 C -0.00469 -0.22913 -0.00764 -0.24161 -0.01059 -0.26774 C -0.01285 -0.28739 -0.01233 -0.30728 -0.01528 -0.32693 C -0.01667 -0.35283 -0.02917 -0.41248 -0.00747 -0.42219 C -0.00591 -0.42173 0.00277 -0.41988 0.00521 -0.41803 C 0.01597 -0.40924 0.00034 -0.41734 0.01319 -0.41156 C 0.01892 -0.40416 0.02465 -0.40208 0.03229 -0.39884 C 0.03524 -0.3963 0.03889 -0.39514 0.04184 -0.3926 C 0.05052 -0.38474 0.04236 -0.38381 0.05607 -0.3778 C 0.06718 -0.37294 0.0625 -0.37526 0.07031 -0.37132 C 0.07708 -0.36277 0.09392 -0.35861 0.10364 -0.35445 C 0.10677 -0.35306 0.11007 -0.35167 0.11319 -0.35028 C 0.11475 -0.34959 0.11805 -0.3482 0.11805 -0.34797 C 0.13021 -0.33757 0.15416 -0.33895 0.16718 -0.33757 C 0.17725 -0.33641 0.19739 -0.33341 0.19739 -0.33317 C 0.21753 -0.32439 0.2717 -0.32763 0.28628 -0.32693 C 0.31406 -0.32832 0.33316 -0.32878 0.35764 -0.33965 C 0.36979 -0.35052 0.37968 -0.35422 0.39409 -0.35653 C 0.40781 -0.36277 0.421 -0.36393 0.43541 -0.36716 C 0.44392 -0.36901 0.45225 -0.37179 0.46076 -0.37364 C 0.47031 -0.3778 0.47986 -0.38196 0.48941 -0.38612 C 0.49409 -0.3882 0.50364 -0.3926 0.50364 -0.39237 C 0.51041 -0.40115 0.52187 -0.40346 0.53073 -0.40739 C 0.55173 -0.41664 0.57343 -0.42265 0.59409 -0.43283 C 0.59531 -0.35005 0.59253 -0.26774 0.59253 -0.18543 " pathEditMode="relative" rAng="0" ptsTypes="ffffffffffffffffffffffffffA">
                                      <p:cBhvr>
                                        <p:cTn id="161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00" y="-20400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0" presetClass="path" presetSubtype="0" repeatCount="indefinite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526E-6 C 0.00156 -0.06705 0.00503 -0.13688 -0.00469 -0.203 C -0.00556 -0.24578 -0.0066 -0.28393 -0.00938 -0.32555 C -0.01007 -0.33549 -0.01059 -0.3452 -0.01111 -0.35514 C -0.01163 -0.36647 -0.01198 -0.37757 -0.01268 -0.3889 C -0.01302 -0.39329 -0.01754 -0.40138 -0.01424 -0.40162 C 0.00069 -0.40323 0.01545 -0.39607 0.03021 -0.39329 C 0.04965 -0.38497 0.02222 -0.39792 0.03819 -0.38682 C 0.04166 -0.38451 0.04583 -0.38474 0.0493 -0.38266 C 0.0533 -0.38034 0.05642 -0.37595 0.06041 -0.3741 C 0.07257 -0.36809 0.08594 -0.36624 0.09844 -0.36162 C 0.11319 -0.35607 0.12795 -0.34959 0.14288 -0.34451 C 0.15573 -0.34011 0.16962 -0.33988 0.18264 -0.33826 C 0.21944 -0.32231 0.24045 -0.32878 0.28889 -0.32763 C 0.31805 -0.32855 0.34028 -0.32647 0.36666 -0.3341 C 0.37726 -0.33711 0.38785 -0.34104 0.39844 -0.34451 C 0.4026 -0.34589 0.41111 -0.3489 0.41111 -0.34867 C 0.41753 -0.35468 0.425 -0.35653 0.4316 -0.36162 C 0.43489 -0.36416 0.43819 -0.36716 0.44114 -0.36994 C 0.44826 -0.37595 0.46805 -0.38104 0.47604 -0.38266 C 0.48351 -0.38589 0.49097 -0.38797 0.49844 -0.39121 C 0.50139 -0.3926 0.50469 -0.39399 0.50798 -0.39537 C 0.5092 -0.39607 0.51267 -0.39745 0.51267 -0.39722 C 0.52413 -0.4074 0.53923 -0.41017 0.55243 -0.41225 C 0.56441 -0.41757 0.57691 -0.41965 0.58889 -0.42497 C 0.59253 -0.40716 0.59271 -0.3882 0.59531 -0.36994 C 0.59444 -0.32346 0.59583 -0.2689 0.58732 -0.22196 C 0.58524 -0.19445 0.58576 -0.20786 0.58576 -0.18173 " pathEditMode="relative" rAng="0" ptsTypes="fffffffffffffffffffffffffffA">
                                      <p:cBhvr>
                                        <p:cTn id="163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00" y="-2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3" grpId="1" animBg="1"/>
      <p:bldP spid="46" grpId="0" animBg="1"/>
      <p:bldP spid="46" grpId="1" animBg="1"/>
      <p:bldP spid="49" grpId="0" animBg="1"/>
      <p:bldP spid="59" grpId="0" animBg="1"/>
      <p:bldP spid="68" grpId="0"/>
      <p:bldP spid="77" grpId="0" animBg="1"/>
      <p:bldP spid="78" grpId="0" animBg="1"/>
      <p:bldP spid="78" grpId="1" animBg="1"/>
      <p:bldP spid="79" grpId="0" animBg="1"/>
      <p:bldP spid="79" grpId="1" animBg="1"/>
      <p:bldP spid="81" grpId="0" animBg="1"/>
      <p:bldP spid="81" grpId="1" animBg="1"/>
      <p:bldP spid="82" grpId="0" animBg="1"/>
      <p:bldP spid="82" grpId="1" animBg="1"/>
      <p:bldP spid="82" grpId="2" animBg="1"/>
      <p:bldP spid="83" grpId="0" animBg="1"/>
      <p:bldP spid="83" grpId="1" animBg="1"/>
      <p:bldP spid="83" grpId="2" animBg="1"/>
      <p:bldP spid="84" grpId="0" animBg="1"/>
      <p:bldP spid="85" grpId="0" animBg="1"/>
      <p:bldP spid="85" grpId="1" animBg="1"/>
      <p:bldP spid="85" grpId="2" animBg="1"/>
      <p:bldP spid="86" grpId="0" animBg="1"/>
      <p:bldP spid="86" grpId="1" animBg="1"/>
      <p:bldP spid="87" grpId="0" animBg="1"/>
      <p:bldP spid="87" grpId="1" animBg="1"/>
      <p:bldP spid="87" grpId="2" animBg="1"/>
      <p:bldP spid="70" grpId="0" animBg="1"/>
      <p:bldP spid="70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89" grpId="0" animBg="1"/>
      <p:bldP spid="89" grpId="1" animBg="1"/>
      <p:bldP spid="90" grpId="0" animBg="1"/>
      <p:bldP spid="90" grpId="1" animBg="1"/>
      <p:bldP spid="101" grpId="0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7" grpId="0" animBg="1"/>
      <p:bldP spid="107" grpId="1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49424" y="814626"/>
            <a:ext cx="7239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ডেনিয়েল কোষে সংগঠিত বিক্রিয়া সমূহঃ</a:t>
            </a:r>
            <a:r>
              <a:rPr lang="bn-BD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1924" y="3038474"/>
            <a:ext cx="2952329" cy="5619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b="1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</a:rPr>
              <a:t>Zn    </a:t>
            </a:r>
            <a:r>
              <a:rPr lang="en-US" sz="2400" b="1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  <a:sym typeface="Symbol"/>
              </a:rPr>
              <a:t> Zn</a:t>
            </a:r>
            <a:r>
              <a:rPr lang="en-US" sz="2400" b="1" baseline="30000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  <a:sym typeface="Symbol"/>
              </a:rPr>
              <a:t>++</a:t>
            </a:r>
            <a:r>
              <a:rPr lang="bn-BD" sz="2400" b="1" baseline="30000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</a:rPr>
              <a:t> </a:t>
            </a:r>
            <a:r>
              <a:rPr lang="en-US" sz="2400" b="1" baseline="30000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</a:rPr>
              <a:t> </a:t>
            </a:r>
            <a:r>
              <a:rPr lang="en-US" sz="2400" b="1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</a:rPr>
              <a:t>+  2e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5" y="2897436"/>
            <a:ext cx="1944215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5" y="1700808"/>
            <a:ext cx="1944215" cy="96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43" y="4028802"/>
            <a:ext cx="2339752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201925" y="1817438"/>
            <a:ext cx="2952328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</a:rPr>
              <a:t>Cu </a:t>
            </a:r>
            <a:r>
              <a:rPr lang="en-US" sz="2800" b="1" baseline="30000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</a:rPr>
              <a:t>++ </a:t>
            </a:r>
            <a:r>
              <a:rPr lang="en-US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</a:rPr>
              <a:t> +  2e </a:t>
            </a:r>
            <a:r>
              <a:rPr lang="en-US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  <a:sym typeface="Symbol"/>
              </a:rPr>
              <a:t>  Cu</a:t>
            </a:r>
            <a:r>
              <a:rPr lang="bn-BD" sz="2800" b="1" baseline="30000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</a:rPr>
              <a:t> </a:t>
            </a:r>
            <a:r>
              <a:rPr lang="en-US" sz="2800" b="1" baseline="30000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</a:rPr>
              <a:t>       </a:t>
            </a:r>
            <a:endParaRPr lang="en-US" sz="2800" b="1" dirty="0">
              <a:solidFill>
                <a:prstClr val="black">
                  <a:lumMod val="95000"/>
                  <a:lumOff val="5000"/>
                </a:prstClr>
              </a:solidFill>
              <a:latin typeface="NikoshB"/>
              <a:cs typeface="NikoshBAN" pitchFamily="2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26494"/>
            <a:ext cx="4608512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816099" y="332656"/>
            <a:ext cx="7572325" cy="12027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ডেনিয়েল</a:t>
            </a:r>
            <a:r>
              <a:rPr lang="en-US" sz="3200" dirty="0">
                <a:solidFill>
                  <a:schemeClr val="tx1"/>
                </a:solidFill>
                <a:latin typeface="SutonnyMJ"/>
                <a:cs typeface="NikoshBAN" panose="02000000000000000000" pitchFamily="2" charset="0"/>
              </a:rPr>
              <a:t> কোষে সংঘটিত বিক্রিয়াসমূহ নিম্নরুপ-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3285" y="1806076"/>
            <a:ext cx="2104628" cy="529605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ক্যাথোডে সংঘটিত বিক্রিয়া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81543" y="2981671"/>
            <a:ext cx="2263898" cy="675580"/>
          </a:xfrm>
          <a:prstGeom prst="roundRect">
            <a:avLst>
              <a:gd name="adj" fmla="val 2604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অ্যানোডে সংঘটিত বিক্রিয়া</a:t>
            </a:r>
          </a:p>
        </p:txBody>
      </p:sp>
    </p:spTree>
    <p:extLst>
      <p:ext uri="{BB962C8B-B14F-4D97-AF65-F5344CB8AC3E}">
        <p14:creationId xmlns:p14="http://schemas.microsoft.com/office/powerpoint/2010/main" val="3762859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347</Words>
  <Application>Microsoft Office PowerPoint</Application>
  <PresentationFormat>On-screen Show (4:3)</PresentationFormat>
  <Paragraphs>118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NikoshB</vt:lpstr>
      <vt:lpstr>NikoshBAN</vt:lpstr>
      <vt:lpstr>SutonnyMJ</vt:lpstr>
      <vt:lpstr>Office Theme</vt:lpstr>
      <vt:lpstr>1_Office Theme</vt:lpstr>
      <vt:lpstr>2_Office Theme</vt:lpstr>
      <vt:lpstr>3_Office Theme</vt:lpstr>
      <vt:lpstr>4_Office Theme</vt:lpstr>
      <vt:lpstr>PowerPoint Presentation</vt:lpstr>
      <vt:lpstr>  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General</dc:creator>
  <cp:lastModifiedBy>Windows User</cp:lastModifiedBy>
  <cp:revision>235</cp:revision>
  <dcterms:created xsi:type="dcterms:W3CDTF">2013-05-03T07:20:42Z</dcterms:created>
  <dcterms:modified xsi:type="dcterms:W3CDTF">2021-09-15T16:24:09Z</dcterms:modified>
</cp:coreProperties>
</file>