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56" r:id="rId3"/>
    <p:sldId id="258" r:id="rId4"/>
    <p:sldId id="259" r:id="rId5"/>
    <p:sldId id="260" r:id="rId6"/>
    <p:sldId id="275" r:id="rId7"/>
    <p:sldId id="263" r:id="rId8"/>
    <p:sldId id="272" r:id="rId9"/>
    <p:sldId id="276" r:id="rId10"/>
    <p:sldId id="273" r:id="rId11"/>
    <p:sldId id="264" r:id="rId12"/>
    <p:sldId id="274"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07" autoAdjust="0"/>
    <p:restoredTop sz="94677" autoAdjust="0"/>
  </p:normalViewPr>
  <p:slideViewPr>
    <p:cSldViewPr>
      <p:cViewPr>
        <p:scale>
          <a:sx n="70" d="100"/>
          <a:sy n="70" d="100"/>
        </p:scale>
        <p:origin x="-612" y="-2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16/9/2021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16/9/2021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16/9/2021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16/9/2021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16/9/2021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3048000" y="381000"/>
            <a:ext cx="5029200" cy="2339102"/>
          </a:xfrm>
          <a:prstGeom prst="rect">
            <a:avLst/>
          </a:prstGeom>
          <a:noFill/>
        </p:spPr>
        <p:txBody>
          <a:bodyPr wrap="square" rtlCol="0">
            <a:spAutoFit/>
          </a:bodyPr>
          <a:lstStyle/>
          <a:p>
            <a:pPr algn="ctr"/>
            <a:r>
              <a:rPr lang="bn-IN" sz="4800" dirty="0" smtClean="0">
                <a:latin typeface="NikoshBAN" pitchFamily="2" charset="0"/>
                <a:cs typeface="NikoshBAN" pitchFamily="2" charset="0"/>
              </a:rPr>
              <a:t>অনলাইন ক্লাসে সবাইকে</a:t>
            </a:r>
            <a:r>
              <a:rPr lang="bn-IN" sz="6600" dirty="0" smtClean="0">
                <a:latin typeface="NikoshBAN" pitchFamily="2" charset="0"/>
                <a:cs typeface="NikoshBAN" pitchFamily="2" charset="0"/>
              </a:rPr>
              <a:t> </a:t>
            </a:r>
            <a:r>
              <a:rPr lang="bn-IN" sz="8000" dirty="0" smtClean="0">
                <a:solidFill>
                  <a:srgbClr val="00B0F0"/>
                </a:solidFill>
                <a:latin typeface="NikoshBAN" pitchFamily="2" charset="0"/>
                <a:cs typeface="NikoshBAN" pitchFamily="2" charset="0"/>
              </a:rPr>
              <a:t>স্বাগতম</a:t>
            </a:r>
            <a:endParaRPr lang="en-US" sz="8000" dirty="0">
              <a:solidFill>
                <a:srgbClr val="00B0F0"/>
              </a:solidFill>
              <a:latin typeface="NikoshBAN" pitchFamily="2" charset="0"/>
              <a:cs typeface="NikoshBAN" pitchFamily="2" charset="0"/>
            </a:endParaRPr>
          </a:p>
        </p:txBody>
      </p:sp>
      <p:sp>
        <p:nvSpPr>
          <p:cNvPr id="3" name="Rectangle 2"/>
          <p:cNvSpPr/>
          <p:nvPr/>
        </p:nvSpPr>
        <p:spPr>
          <a:xfrm>
            <a:off x="838200" y="2971800"/>
            <a:ext cx="3962400" cy="2667000"/>
          </a:xfrm>
          <a:prstGeom prst="rect">
            <a:avLst/>
          </a:prstGeom>
          <a:blipFill>
            <a:blip r:embed="rId3"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alpha val="26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838200" y="3733800"/>
            <a:ext cx="7342130" cy="2739211"/>
          </a:xfrm>
          <a:prstGeom prst="rect">
            <a:avLst/>
          </a:prstGeom>
          <a:noFill/>
        </p:spPr>
        <p:txBody>
          <a:bodyPr wrap="square" rtlCol="0">
            <a:spAutoFit/>
          </a:bodyPr>
          <a:lstStyle/>
          <a:p>
            <a:r>
              <a:rPr lang="bn-IN" sz="4400" dirty="0" smtClean="0">
                <a:latin typeface="NikoshBAN" pitchFamily="2" charset="0"/>
                <a:cs typeface="NikoshBAN" pitchFamily="2" charset="0"/>
              </a:rPr>
              <a:t>মৌলিক রাশিঃ </a:t>
            </a:r>
            <a:r>
              <a:rPr lang="bn-IN" sz="3200" dirty="0" smtClean="0">
                <a:latin typeface="NikoshBAN" pitchFamily="2" charset="0"/>
                <a:cs typeface="NikoshBAN" pitchFamily="2" charset="0"/>
              </a:rPr>
              <a:t>যে সকল রাশি প্রকাশ করতে শুধু মাত্র একটি রাশির দরকার হয় তাকে মৌলিক রাশি বলে।যেমন,সময় একটি মৌলিক রাশি।কারণ সময়কে প্রকাশ করতে শুধুমাত্র সেকেন্ড এর দরকার হয়। </a:t>
            </a:r>
            <a:r>
              <a:rPr lang="bn-BD" sz="3200" dirty="0" smtClean="0">
                <a:latin typeface="NikoshBAN" pitchFamily="2" charset="0"/>
                <a:cs typeface="NikoshBAN" pitchFamily="2" charset="0"/>
              </a:rPr>
              <a:t>ভর, দৈর্ঘ্য,</a:t>
            </a:r>
          </a:p>
          <a:p>
            <a:r>
              <a:rPr lang="bn-BD" sz="3200" dirty="0" smtClean="0">
                <a:latin typeface="NikoshBAN" pitchFamily="2" charset="0"/>
                <a:cs typeface="NikoshBAN" pitchFamily="2" charset="0"/>
              </a:rPr>
              <a:t>তাপমাত্রা ইত্যাদি মৌলিক রাশি।</a:t>
            </a:r>
            <a:endParaRPr lang="en-US" sz="3200" dirty="0">
              <a:latin typeface="NikoshBAN" pitchFamily="2" charset="0"/>
              <a:cs typeface="NikoshBAN" pitchFamily="2" charset="0"/>
            </a:endParaRPr>
          </a:p>
        </p:txBody>
      </p:sp>
      <p:sp>
        <p:nvSpPr>
          <p:cNvPr id="4" name="Oval 3"/>
          <p:cNvSpPr/>
          <p:nvPr/>
        </p:nvSpPr>
        <p:spPr>
          <a:xfrm>
            <a:off x="3429000" y="762000"/>
            <a:ext cx="1981200" cy="19050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Connector 4"/>
          <p:cNvSpPr/>
          <p:nvPr/>
        </p:nvSpPr>
        <p:spPr>
          <a:xfrm>
            <a:off x="4191000" y="1447800"/>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486400" y="1447800"/>
            <a:ext cx="57431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3</a:t>
            </a:r>
            <a:endParaRPr lang="en-US" sz="3200" dirty="0">
              <a:latin typeface="Times New Roman" pitchFamily="18" charset="0"/>
              <a:cs typeface="Times New Roman" pitchFamily="18" charset="0"/>
            </a:endParaRPr>
          </a:p>
        </p:txBody>
      </p:sp>
      <p:sp>
        <p:nvSpPr>
          <p:cNvPr id="9" name="TextBox 8"/>
          <p:cNvSpPr txBox="1"/>
          <p:nvPr/>
        </p:nvSpPr>
        <p:spPr>
          <a:xfrm>
            <a:off x="4114800" y="152400"/>
            <a:ext cx="595035" cy="584775"/>
          </a:xfrm>
          <a:prstGeom prst="rect">
            <a:avLst/>
          </a:prstGeom>
          <a:noFill/>
        </p:spPr>
        <p:txBody>
          <a:bodyPr wrap="none" rtlCol="0">
            <a:spAutoFit/>
          </a:bodyPr>
          <a:lstStyle/>
          <a:p>
            <a:r>
              <a:rPr lang="en-US" sz="3200" dirty="0" smtClean="0">
                <a:latin typeface="Times New Roman" pitchFamily="18" charset="0"/>
                <a:cs typeface="Times New Roman" pitchFamily="18" charset="0"/>
              </a:rPr>
              <a:t>12</a:t>
            </a:r>
            <a:endParaRPr lang="en-US" sz="3200" dirty="0">
              <a:latin typeface="Times New Roman" pitchFamily="18" charset="0"/>
              <a:cs typeface="Times New Roman" pitchFamily="18" charset="0"/>
            </a:endParaRPr>
          </a:p>
        </p:txBody>
      </p:sp>
      <p:sp>
        <p:nvSpPr>
          <p:cNvPr id="11" name="TextBox 10"/>
          <p:cNvSpPr txBox="1"/>
          <p:nvPr/>
        </p:nvSpPr>
        <p:spPr>
          <a:xfrm>
            <a:off x="2971800" y="1371600"/>
            <a:ext cx="6096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9</a:t>
            </a:r>
            <a:endParaRPr lang="en-US" sz="3200" dirty="0">
              <a:latin typeface="Times New Roman" pitchFamily="18" charset="0"/>
              <a:cs typeface="Times New Roman" pitchFamily="18" charset="0"/>
            </a:endParaRPr>
          </a:p>
        </p:txBody>
      </p:sp>
      <p:sp>
        <p:nvSpPr>
          <p:cNvPr id="12" name="TextBox 11"/>
          <p:cNvSpPr txBox="1"/>
          <p:nvPr/>
        </p:nvSpPr>
        <p:spPr>
          <a:xfrm>
            <a:off x="4267200" y="2667000"/>
            <a:ext cx="389850" cy="584775"/>
          </a:xfrm>
          <a:prstGeom prst="rect">
            <a:avLst/>
          </a:prstGeom>
          <a:noFill/>
        </p:spPr>
        <p:txBody>
          <a:bodyPr wrap="none" rtlCol="0">
            <a:spAutoFit/>
          </a:bodyPr>
          <a:lstStyle/>
          <a:p>
            <a:r>
              <a:rPr lang="en-US" sz="3200" dirty="0" smtClean="0">
                <a:latin typeface="Times New Roman" pitchFamily="18" charset="0"/>
                <a:cs typeface="Times New Roman" pitchFamily="18" charset="0"/>
              </a:rPr>
              <a:t>6</a:t>
            </a:r>
            <a:endParaRPr lang="en-US" sz="3200" dirty="0">
              <a:latin typeface="Times New Roman" pitchFamily="18" charset="0"/>
              <a:cs typeface="Times New Roman" pitchFamily="18" charset="0"/>
            </a:endParaRPr>
          </a:p>
        </p:txBody>
      </p:sp>
      <p:sp>
        <p:nvSpPr>
          <p:cNvPr id="14" name="Up Arrow 13"/>
          <p:cNvSpPr/>
          <p:nvPr/>
        </p:nvSpPr>
        <p:spPr>
          <a:xfrm>
            <a:off x="4343400" y="914400"/>
            <a:ext cx="152399"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4648200" y="1600200"/>
            <a:ext cx="609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flipH="1">
            <a:off x="4343400" y="1905000"/>
            <a:ext cx="182881"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410200" y="2895600"/>
            <a:ext cx="813043" cy="461665"/>
          </a:xfrm>
          <a:prstGeom prst="rect">
            <a:avLst/>
          </a:prstGeom>
          <a:noFill/>
        </p:spPr>
        <p:txBody>
          <a:bodyPr wrap="none" rtlCol="0">
            <a:spAutoFit/>
          </a:bodyPr>
          <a:lstStyle/>
          <a:p>
            <a:r>
              <a:rPr lang="bn-IN" sz="2400" b="1" dirty="0" smtClean="0"/>
              <a:t>সময়</a:t>
            </a:r>
            <a:endParaRPr lang="en-US" sz="2400" b="1" dirty="0"/>
          </a:p>
        </p:txBody>
      </p:sp>
      <p:sp>
        <p:nvSpPr>
          <p:cNvPr id="17" name="Right Arrow 16"/>
          <p:cNvSpPr/>
          <p:nvPr/>
        </p:nvSpPr>
        <p:spPr>
          <a:xfrm rot="10800000">
            <a:off x="3581400" y="1600200"/>
            <a:ext cx="609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3000"/>
                                        <p:tgtEl>
                                          <p:spTgt spid="4"/>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amond(in)">
                                      <p:cBhvr>
                                        <p:cTn id="10" dur="3000"/>
                                        <p:tgtEl>
                                          <p:spTgt spid="5"/>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diamond(in)">
                                      <p:cBhvr>
                                        <p:cTn id="13" dur="3000"/>
                                        <p:tgtEl>
                                          <p:spTgt spid="14"/>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diamond(in)">
                                      <p:cBhvr>
                                        <p:cTn id="16" dur="3000"/>
                                        <p:tgtEl>
                                          <p:spTgt spid="15"/>
                                        </p:tgtEl>
                                      </p:cBhvr>
                                    </p:animEffect>
                                  </p:childTnLst>
                                </p:cTn>
                              </p:par>
                              <p:par>
                                <p:cTn id="17" presetID="8" presetClass="entr" presetSubtype="16"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diamond(in)">
                                      <p:cBhvr>
                                        <p:cTn id="19" dur="3000"/>
                                        <p:tgtEl>
                                          <p:spTgt spid="18"/>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6">
                                            <p:txEl>
                                              <p:pRg st="0" end="0"/>
                                            </p:txEl>
                                          </p:spTgt>
                                        </p:tgtEl>
                                        <p:attrNameLst>
                                          <p:attrName>style.visibility</p:attrName>
                                        </p:attrNameLst>
                                      </p:cBhvr>
                                      <p:to>
                                        <p:strVal val="visible"/>
                                      </p:to>
                                    </p:set>
                                    <p:anim calcmode="lin" valueType="num">
                                      <p:cBhvr additive="base">
                                        <p:cTn id="24"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
                                            <p:txEl>
                                              <p:pRg st="0" end="0"/>
                                            </p:txEl>
                                          </p:spTgt>
                                        </p:tgtEl>
                                        <p:attrNameLst>
                                          <p:attrName>style.visibility</p:attrName>
                                        </p:attrNameLst>
                                      </p:cBhvr>
                                      <p:to>
                                        <p:strVal val="visible"/>
                                      </p:to>
                                    </p:set>
                                    <p:anim calcmode="lin" valueType="num">
                                      <p:cBhvr additive="base">
                                        <p:cTn id="30"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31"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2">
                                            <p:txEl>
                                              <p:pRg st="1" end="1"/>
                                            </p:txEl>
                                          </p:spTgt>
                                        </p:tgtEl>
                                        <p:attrNameLst>
                                          <p:attrName>style.visibility</p:attrName>
                                        </p:attrNameLst>
                                      </p:cBhvr>
                                      <p:to>
                                        <p:strVal val="visible"/>
                                      </p:to>
                                    </p:set>
                                    <p:anim calcmode="lin" valueType="num">
                                      <p:cBhvr additive="base">
                                        <p:cTn id="36"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37" dur="1000" fill="hold"/>
                                        <p:tgtEl>
                                          <p:spTgt spid="2">
                                            <p:txEl>
                                              <p:pRg st="1" end="1"/>
                                            </p:txEl>
                                          </p:spTgt>
                                        </p:tgtEl>
                                        <p:attrNameLst>
                                          <p:attrName>ppt_y</p:attrName>
                                        </p:attrNameLst>
                                      </p:cBhvr>
                                      <p:tavLst>
                                        <p:tav tm="0">
                                          <p:val>
                                            <p:strVal val="1+#ppt_h/2"/>
                                          </p:val>
                                        </p:tav>
                                        <p:tav tm="100000">
                                          <p:val>
                                            <p:strVal val="#ppt_y"/>
                                          </p:val>
                                        </p:tav>
                                      </p:tavLst>
                                    </p:anim>
                                  </p:childTnLst>
                                </p:cTn>
                              </p:par>
                              <p:par>
                                <p:cTn id="38" presetID="8" presetClass="entr" presetSubtype="16"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diamond(in)">
                                      <p:cBhvr>
                                        <p:cTn id="40" dur="3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4" grpId="0" animBg="1"/>
      <p:bldP spid="15" grpId="0" animBg="1"/>
      <p:bldP spid="18"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alpha val="41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609600" y="1752600"/>
            <a:ext cx="7391400" cy="2616101"/>
          </a:xfrm>
          <a:prstGeom prst="rect">
            <a:avLst/>
          </a:prstGeom>
          <a:noFill/>
        </p:spPr>
        <p:txBody>
          <a:bodyPr wrap="square" rtlCol="0">
            <a:spAutoFit/>
          </a:bodyPr>
          <a:lstStyle/>
          <a:p>
            <a:pPr algn="just"/>
            <a:r>
              <a:rPr lang="bn-IN" sz="4400" b="1" dirty="0" smtClean="0">
                <a:latin typeface="NikoshBAN" pitchFamily="2" charset="0"/>
                <a:cs typeface="NikoshBAN" pitchFamily="2" charset="0"/>
              </a:rPr>
              <a:t>যৌগিক রাশিঃ </a:t>
            </a:r>
            <a:endParaRPr lang="en-US" sz="4400" b="1" dirty="0" smtClean="0">
              <a:latin typeface="NikoshBAN" pitchFamily="2" charset="0"/>
              <a:cs typeface="NikoshBAN" pitchFamily="2" charset="0"/>
            </a:endParaRPr>
          </a:p>
          <a:p>
            <a:pPr algn="just"/>
            <a:r>
              <a:rPr lang="bn-IN" sz="4000" dirty="0" smtClean="0">
                <a:latin typeface="NikoshBAN" pitchFamily="2" charset="0"/>
                <a:cs typeface="NikoshBAN" pitchFamily="2" charset="0"/>
              </a:rPr>
              <a:t>যে সকল রাশি প্রকাশ </a:t>
            </a:r>
            <a:r>
              <a:rPr lang="bn-BD" sz="4000" dirty="0" smtClean="0">
                <a:latin typeface="NikoshBAN" pitchFamily="2" charset="0"/>
                <a:cs typeface="NikoshBAN" pitchFamily="2" charset="0"/>
              </a:rPr>
              <a:t>করতে</a:t>
            </a:r>
            <a:r>
              <a:rPr lang="bn-IN" sz="4000" dirty="0" smtClean="0">
                <a:latin typeface="NikoshBAN" pitchFamily="2" charset="0"/>
                <a:cs typeface="NikoshBAN" pitchFamily="2" charset="0"/>
              </a:rPr>
              <a:t> একাধিক মৌলিক রাশির দরকার হয় সে সকল রাশি কে  যৌগিক রাশি বলে। যেমনঃ বেগ,ত্বরণ, ওজন ইত্যাদি।</a:t>
            </a:r>
            <a:endParaRPr lang="en-US" sz="40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alpha val="69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90600" y="2209800"/>
            <a:ext cx="7347858" cy="1905000"/>
          </a:xfrm>
          <a:prstGeom prst="rect">
            <a:avLst/>
          </a:prstGeom>
        </p:spPr>
      </p:pic>
      <p:sp>
        <p:nvSpPr>
          <p:cNvPr id="3" name="TextBox 2"/>
          <p:cNvSpPr txBox="1"/>
          <p:nvPr/>
        </p:nvSpPr>
        <p:spPr>
          <a:xfrm>
            <a:off x="3505200" y="685800"/>
            <a:ext cx="2130711" cy="646331"/>
          </a:xfrm>
          <a:prstGeom prst="rect">
            <a:avLst/>
          </a:prstGeom>
          <a:noFill/>
        </p:spPr>
        <p:txBody>
          <a:bodyPr wrap="none" rtlCol="0">
            <a:spAutoFit/>
          </a:bodyPr>
          <a:lstStyle/>
          <a:p>
            <a:r>
              <a:rPr lang="bn-BD" sz="3600" u="sng" dirty="0" smtClean="0">
                <a:latin typeface="NikoshBAN" pitchFamily="2" charset="0"/>
                <a:cs typeface="NikoshBAN" pitchFamily="2" charset="0"/>
              </a:rPr>
              <a:t>পরিমাপক যন্ত্র</a:t>
            </a:r>
            <a:endParaRPr lang="en-US" sz="3600" u="sng" dirty="0">
              <a:latin typeface="NikoshBAN" pitchFamily="2" charset="0"/>
              <a:cs typeface="NikoshBAN" pitchFamily="2" charset="0"/>
            </a:endParaRPr>
          </a:p>
        </p:txBody>
      </p:sp>
    </p:spTree>
    <p:extLst>
      <p:ext uri="{BB962C8B-B14F-4D97-AF65-F5344CB8AC3E}">
        <p14:creationId xmlns="" xmlns:p14="http://schemas.microsoft.com/office/powerpoint/2010/main" val="1104680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00400" y="609600"/>
            <a:ext cx="2420856" cy="769441"/>
          </a:xfrm>
          <a:prstGeom prst="rect">
            <a:avLst/>
          </a:prstGeom>
          <a:noFill/>
        </p:spPr>
        <p:txBody>
          <a:bodyPr wrap="none" rtlCol="0">
            <a:spAutoFit/>
          </a:bodyPr>
          <a:lstStyle/>
          <a:p>
            <a:r>
              <a:rPr lang="bn-BD" sz="4400" b="1" u="sng" dirty="0" smtClean="0">
                <a:latin typeface="NikoshBAN" pitchFamily="2" charset="0"/>
                <a:cs typeface="NikoshBAN" pitchFamily="2" charset="0"/>
              </a:rPr>
              <a:t>জোড়ায়</a:t>
            </a:r>
            <a:r>
              <a:rPr lang="bn-IN" sz="4400" b="1" u="sng" dirty="0" smtClean="0">
                <a:latin typeface="NikoshBAN" pitchFamily="2" charset="0"/>
                <a:cs typeface="NikoshBAN" pitchFamily="2" charset="0"/>
              </a:rPr>
              <a:t> কাজ</a:t>
            </a:r>
            <a:endParaRPr lang="en-US" sz="4400" b="1" u="sng" dirty="0">
              <a:latin typeface="NikoshBAN" pitchFamily="2" charset="0"/>
              <a:cs typeface="NikoshBAN" pitchFamily="2" charset="0"/>
            </a:endParaRPr>
          </a:p>
        </p:txBody>
      </p:sp>
      <p:sp>
        <p:nvSpPr>
          <p:cNvPr id="5" name="TextBox 4"/>
          <p:cNvSpPr txBox="1"/>
          <p:nvPr/>
        </p:nvSpPr>
        <p:spPr>
          <a:xfrm>
            <a:off x="1447800" y="2514600"/>
            <a:ext cx="5715000" cy="2585323"/>
          </a:xfrm>
          <a:prstGeom prst="rect">
            <a:avLst/>
          </a:prstGeom>
          <a:solidFill>
            <a:schemeClr val="accent2">
              <a:lumMod val="20000"/>
              <a:lumOff val="80000"/>
            </a:schemeClr>
          </a:solidFill>
          <a:ln w="57150">
            <a:solidFill>
              <a:schemeClr val="tx1"/>
            </a:solidFill>
          </a:ln>
        </p:spPr>
        <p:txBody>
          <a:bodyPr wrap="square" rtlCol="0">
            <a:spAutoFit/>
          </a:bodyPr>
          <a:lstStyle/>
          <a:p>
            <a:r>
              <a:rPr lang="bn-BD" sz="5400" b="1" dirty="0" smtClean="0">
                <a:latin typeface="NikoshBAN" pitchFamily="2" charset="0"/>
                <a:cs typeface="NikoshBAN" pitchFamily="2" charset="0"/>
              </a:rPr>
              <a:t>১০টি </a:t>
            </a:r>
            <a:r>
              <a:rPr lang="bn-IN" sz="5400" b="1" dirty="0" smtClean="0">
                <a:latin typeface="NikoshBAN" pitchFamily="2" charset="0"/>
                <a:cs typeface="NikoshBAN" pitchFamily="2" charset="0"/>
              </a:rPr>
              <a:t>মৌলিক </a:t>
            </a:r>
            <a:r>
              <a:rPr lang="bn-BD" sz="5400" b="1" dirty="0" smtClean="0">
                <a:latin typeface="NikoshBAN" pitchFamily="2" charset="0"/>
                <a:cs typeface="NikoshBAN" pitchFamily="2" charset="0"/>
              </a:rPr>
              <a:t>রাশির নাম ও তাদের  </a:t>
            </a:r>
            <a:r>
              <a:rPr lang="bn-IN" sz="5400" b="1" dirty="0" smtClean="0">
                <a:latin typeface="NikoshBAN" pitchFamily="2" charset="0"/>
                <a:cs typeface="NikoshBAN" pitchFamily="2" charset="0"/>
              </a:rPr>
              <a:t>একক গুলো বের ক</a:t>
            </a:r>
            <a:r>
              <a:rPr lang="bn-BD" sz="5400" b="1" dirty="0" smtClean="0">
                <a:latin typeface="NikoshBAN" pitchFamily="2" charset="0"/>
                <a:cs typeface="NikoshBAN" pitchFamily="2" charset="0"/>
              </a:rPr>
              <a:t>রে লেখ।</a:t>
            </a:r>
            <a:endParaRPr lang="en-US" sz="5400" dirty="0">
              <a:latin typeface="NikoshBAN" pitchFamily="2" charset="0"/>
              <a:cs typeface="NikoshBAN" pitchFamily="2" charset="0"/>
            </a:endParaRPr>
          </a:p>
        </p:txBody>
      </p:sp>
      <p:sp>
        <p:nvSpPr>
          <p:cNvPr id="4" name="TextBox 3"/>
          <p:cNvSpPr txBox="1"/>
          <p:nvPr/>
        </p:nvSpPr>
        <p:spPr>
          <a:xfrm>
            <a:off x="6172200" y="838200"/>
            <a:ext cx="1619354" cy="461665"/>
          </a:xfrm>
          <a:prstGeom prst="rect">
            <a:avLst/>
          </a:prstGeom>
          <a:noFill/>
        </p:spPr>
        <p:txBody>
          <a:bodyPr wrap="none" rtlCol="0">
            <a:spAutoFit/>
          </a:bodyPr>
          <a:lstStyle/>
          <a:p>
            <a:r>
              <a:rPr lang="bn-BD" sz="2400" u="sng" dirty="0" smtClean="0">
                <a:latin typeface="NikoshBAN" pitchFamily="2" charset="0"/>
                <a:cs typeface="NikoshBAN" pitchFamily="2" charset="0"/>
              </a:rPr>
              <a:t>সময়-৫ মিনিট।</a:t>
            </a:r>
            <a:endParaRPr lang="en-US" sz="2400" u="sng"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4" name="TextBox 3"/>
          <p:cNvSpPr txBox="1"/>
          <p:nvPr/>
        </p:nvSpPr>
        <p:spPr>
          <a:xfrm>
            <a:off x="3733801" y="609600"/>
            <a:ext cx="1676400" cy="830997"/>
          </a:xfrm>
          <a:prstGeom prst="rect">
            <a:avLst/>
          </a:prstGeom>
          <a:noFill/>
        </p:spPr>
        <p:txBody>
          <a:bodyPr wrap="square" rtlCol="0">
            <a:spAutoFit/>
          </a:bodyPr>
          <a:lstStyle/>
          <a:p>
            <a:r>
              <a:rPr lang="bn-BD" sz="4800" u="sng" dirty="0" smtClean="0">
                <a:latin typeface="NikoshBAN" pitchFamily="2" charset="0"/>
                <a:cs typeface="NikoshBAN" pitchFamily="2" charset="0"/>
              </a:rPr>
              <a:t>মূ</a:t>
            </a:r>
            <a:r>
              <a:rPr lang="bn-IN" sz="4800" u="sng" dirty="0" smtClean="0">
                <a:latin typeface="NikoshBAN" pitchFamily="2" charset="0"/>
                <a:cs typeface="NikoshBAN" pitchFamily="2" charset="0"/>
              </a:rPr>
              <a:t>ল্যায়ন</a:t>
            </a:r>
            <a:endParaRPr lang="en-US" sz="4800" u="sng" dirty="0">
              <a:latin typeface="NikoshBAN" pitchFamily="2" charset="0"/>
              <a:cs typeface="NikoshBAN" pitchFamily="2" charset="0"/>
            </a:endParaRPr>
          </a:p>
        </p:txBody>
      </p:sp>
      <p:sp>
        <p:nvSpPr>
          <p:cNvPr id="5" name="TextBox 4"/>
          <p:cNvSpPr txBox="1"/>
          <p:nvPr/>
        </p:nvSpPr>
        <p:spPr>
          <a:xfrm>
            <a:off x="1219200" y="2362200"/>
            <a:ext cx="6781800" cy="2554545"/>
          </a:xfrm>
          <a:prstGeom prst="rect">
            <a:avLst/>
          </a:prstGeom>
          <a:noFill/>
        </p:spPr>
        <p:txBody>
          <a:bodyPr wrap="square" rtlCol="0">
            <a:spAutoFit/>
          </a:bodyPr>
          <a:lstStyle/>
          <a:p>
            <a:pPr>
              <a:buFont typeface="Wingdings" pitchFamily="2" charset="2"/>
              <a:buChar char="§"/>
            </a:pPr>
            <a:r>
              <a:rPr lang="bn-IN" sz="4000" dirty="0" smtClean="0">
                <a:latin typeface="NikoshBAN" pitchFamily="2" charset="0"/>
                <a:cs typeface="NikoshBAN" pitchFamily="2" charset="0"/>
              </a:rPr>
              <a:t>সরন কাকে বলে?</a:t>
            </a:r>
          </a:p>
          <a:p>
            <a:pPr>
              <a:buFont typeface="Wingdings" pitchFamily="2" charset="2"/>
              <a:buChar char="§"/>
            </a:pPr>
            <a:r>
              <a:rPr lang="bn-IN" sz="4000" dirty="0" smtClean="0">
                <a:latin typeface="NikoshBAN" pitchFamily="2" charset="0"/>
                <a:cs typeface="NikoshBAN" pitchFamily="2" charset="0"/>
              </a:rPr>
              <a:t>বেগের একক কি?</a:t>
            </a:r>
          </a:p>
          <a:p>
            <a:pPr>
              <a:buFont typeface="Wingdings" pitchFamily="2" charset="2"/>
              <a:buChar char="§"/>
            </a:pPr>
            <a:r>
              <a:rPr lang="bn-IN" sz="4000" dirty="0" smtClean="0">
                <a:latin typeface="NikoshBAN" pitchFamily="2" charset="0"/>
                <a:cs typeface="NikoshBAN" pitchFamily="2" charset="0"/>
              </a:rPr>
              <a:t>ভর কোন রাশি দ্বারা প্রকাশ করা হয়?</a:t>
            </a:r>
            <a:endParaRPr lang="bn-BD" sz="4000" dirty="0" smtClean="0">
              <a:latin typeface="NikoshBAN" pitchFamily="2" charset="0"/>
              <a:cs typeface="NikoshBAN" pitchFamily="2" charset="0"/>
            </a:endParaRPr>
          </a:p>
          <a:p>
            <a:pPr>
              <a:buFont typeface="Wingdings" pitchFamily="2" charset="2"/>
              <a:buChar char="§"/>
            </a:pPr>
            <a:r>
              <a:rPr lang="bn-BD" sz="4000" dirty="0" smtClean="0">
                <a:latin typeface="NikoshBAN" pitchFamily="2" charset="0"/>
                <a:cs typeface="NikoshBAN" pitchFamily="2" charset="0"/>
              </a:rPr>
              <a:t>দৈর্ঘের একক কি ?</a:t>
            </a:r>
            <a:endParaRPr lang="en-US" sz="40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5">
                                            <p:txEl>
                                              <p:pRg st="0" end="0"/>
                                            </p:txEl>
                                          </p:spTgt>
                                        </p:tgtEl>
                                        <p:attrNameLst>
                                          <p:attrName>style.visibility</p:attrName>
                                        </p:attrNameLst>
                                      </p:cBhvr>
                                      <p:to>
                                        <p:strVal val="visible"/>
                                      </p:to>
                                    </p:set>
                                    <p:anim by="(-#ppt_w*2)" calcmode="lin" valueType="num">
                                      <p:cBhvr rctx="PPT">
                                        <p:cTn id="7" dur="250" autoRev="1" fill="hold">
                                          <p:stCondLst>
                                            <p:cond delay="0"/>
                                          </p:stCondLst>
                                        </p:cTn>
                                        <p:tgtEl>
                                          <p:spTgt spid="5">
                                            <p:txEl>
                                              <p:pRg st="0" end="0"/>
                                            </p:txEl>
                                          </p:spTgt>
                                        </p:tgtEl>
                                        <p:attrNameLst>
                                          <p:attrName>ppt_w</p:attrName>
                                        </p:attrNameLst>
                                      </p:cBhvr>
                                    </p:anim>
                                    <p:anim by="(#ppt_w*0.50)" calcmode="lin" valueType="num">
                                      <p:cBhvr>
                                        <p:cTn id="8" dur="250" decel="50000" autoRev="1" fill="hold">
                                          <p:stCondLst>
                                            <p:cond delay="0"/>
                                          </p:stCondLst>
                                        </p:cTn>
                                        <p:tgtEl>
                                          <p:spTgt spid="5">
                                            <p:txEl>
                                              <p:pRg st="0" end="0"/>
                                            </p:txEl>
                                          </p:spTgt>
                                        </p:tgtEl>
                                        <p:attrNameLst>
                                          <p:attrName>ppt_x</p:attrName>
                                        </p:attrNameLst>
                                      </p:cBhvr>
                                    </p:anim>
                                    <p:anim from="(-#ppt_h/2)" to="(#ppt_y)" calcmode="lin" valueType="num">
                                      <p:cBhvr>
                                        <p:cTn id="9" dur="500" fill="hold">
                                          <p:stCondLst>
                                            <p:cond delay="0"/>
                                          </p:stCondLst>
                                        </p:cTn>
                                        <p:tgtEl>
                                          <p:spTgt spid="5">
                                            <p:txEl>
                                              <p:pRg st="0" end="0"/>
                                            </p:txEl>
                                          </p:spTgt>
                                        </p:tgtEl>
                                        <p:attrNameLst>
                                          <p:attrName>ppt_y</p:attrName>
                                        </p:attrNameLst>
                                      </p:cBhvr>
                                    </p:anim>
                                    <p:animRot by="21600000">
                                      <p:cBhvr>
                                        <p:cTn id="10" dur="500" fill="hold">
                                          <p:stCondLst>
                                            <p:cond delay="0"/>
                                          </p:stCondLst>
                                        </p:cTn>
                                        <p:tgtEl>
                                          <p:spTgt spid="5">
                                            <p:txEl>
                                              <p:pRg st="0" end="0"/>
                                            </p:txEl>
                                          </p:spTgt>
                                        </p:tgtEl>
                                        <p:attrNameLst>
                                          <p:attrName>r</p:attrName>
                                        </p:attrNameLst>
                                      </p:cBhvr>
                                    </p:animRot>
                                  </p:childTnLst>
                                </p:cTn>
                              </p:par>
                              <p:par>
                                <p:cTn id="11" presetID="56" presetClass="entr" presetSubtype="0" fill="hold" nodeType="withEffect">
                                  <p:stCondLst>
                                    <p:cond delay="0"/>
                                  </p:stCondLst>
                                  <p:iterate type="lt">
                                    <p:tmPct val="10000"/>
                                  </p:iterate>
                                  <p:childTnLst>
                                    <p:set>
                                      <p:cBhvr>
                                        <p:cTn id="12" dur="1" fill="hold">
                                          <p:stCondLst>
                                            <p:cond delay="0"/>
                                          </p:stCondLst>
                                        </p:cTn>
                                        <p:tgtEl>
                                          <p:spTgt spid="5">
                                            <p:txEl>
                                              <p:pRg st="1" end="1"/>
                                            </p:txEl>
                                          </p:spTgt>
                                        </p:tgtEl>
                                        <p:attrNameLst>
                                          <p:attrName>style.visibility</p:attrName>
                                        </p:attrNameLst>
                                      </p:cBhvr>
                                      <p:to>
                                        <p:strVal val="visible"/>
                                      </p:to>
                                    </p:set>
                                    <p:anim by="(-#ppt_w*2)" calcmode="lin" valueType="num">
                                      <p:cBhvr rctx="PPT">
                                        <p:cTn id="13" dur="250" autoRev="1" fill="hold">
                                          <p:stCondLst>
                                            <p:cond delay="0"/>
                                          </p:stCondLst>
                                        </p:cTn>
                                        <p:tgtEl>
                                          <p:spTgt spid="5">
                                            <p:txEl>
                                              <p:pRg st="1" end="1"/>
                                            </p:txEl>
                                          </p:spTgt>
                                        </p:tgtEl>
                                        <p:attrNameLst>
                                          <p:attrName>ppt_w</p:attrName>
                                        </p:attrNameLst>
                                      </p:cBhvr>
                                    </p:anim>
                                    <p:anim by="(#ppt_w*0.50)" calcmode="lin" valueType="num">
                                      <p:cBhvr>
                                        <p:cTn id="14" dur="250" decel="50000" autoRev="1" fill="hold">
                                          <p:stCondLst>
                                            <p:cond delay="0"/>
                                          </p:stCondLst>
                                        </p:cTn>
                                        <p:tgtEl>
                                          <p:spTgt spid="5">
                                            <p:txEl>
                                              <p:pRg st="1" end="1"/>
                                            </p:txEl>
                                          </p:spTgt>
                                        </p:tgtEl>
                                        <p:attrNameLst>
                                          <p:attrName>ppt_x</p:attrName>
                                        </p:attrNameLst>
                                      </p:cBhvr>
                                    </p:anim>
                                    <p:anim from="(-#ppt_h/2)" to="(#ppt_y)" calcmode="lin" valueType="num">
                                      <p:cBhvr>
                                        <p:cTn id="15" dur="500" fill="hold">
                                          <p:stCondLst>
                                            <p:cond delay="0"/>
                                          </p:stCondLst>
                                        </p:cTn>
                                        <p:tgtEl>
                                          <p:spTgt spid="5">
                                            <p:txEl>
                                              <p:pRg st="1" end="1"/>
                                            </p:txEl>
                                          </p:spTgt>
                                        </p:tgtEl>
                                        <p:attrNameLst>
                                          <p:attrName>ppt_y</p:attrName>
                                        </p:attrNameLst>
                                      </p:cBhvr>
                                    </p:anim>
                                    <p:animRot by="21600000">
                                      <p:cBhvr>
                                        <p:cTn id="16" dur="500" fill="hold">
                                          <p:stCondLst>
                                            <p:cond delay="0"/>
                                          </p:stCondLst>
                                        </p:cTn>
                                        <p:tgtEl>
                                          <p:spTgt spid="5">
                                            <p:txEl>
                                              <p:pRg st="1" end="1"/>
                                            </p:txEl>
                                          </p:spTgt>
                                        </p:tgtEl>
                                        <p:attrNameLst>
                                          <p:attrName>r</p:attrName>
                                        </p:attrNameLst>
                                      </p:cBhvr>
                                    </p:animRot>
                                  </p:childTnLst>
                                </p:cTn>
                              </p:par>
                              <p:par>
                                <p:cTn id="17" presetID="56" presetClass="entr" presetSubtype="0" fill="hold" nodeType="withEffect">
                                  <p:stCondLst>
                                    <p:cond delay="0"/>
                                  </p:stCondLst>
                                  <p:iterate type="lt">
                                    <p:tmPct val="10000"/>
                                  </p:iterate>
                                  <p:childTnLst>
                                    <p:set>
                                      <p:cBhvr>
                                        <p:cTn id="18" dur="1" fill="hold">
                                          <p:stCondLst>
                                            <p:cond delay="0"/>
                                          </p:stCondLst>
                                        </p:cTn>
                                        <p:tgtEl>
                                          <p:spTgt spid="5">
                                            <p:txEl>
                                              <p:pRg st="2" end="2"/>
                                            </p:txEl>
                                          </p:spTgt>
                                        </p:tgtEl>
                                        <p:attrNameLst>
                                          <p:attrName>style.visibility</p:attrName>
                                        </p:attrNameLst>
                                      </p:cBhvr>
                                      <p:to>
                                        <p:strVal val="visible"/>
                                      </p:to>
                                    </p:set>
                                    <p:anim by="(-#ppt_w*2)" calcmode="lin" valueType="num">
                                      <p:cBhvr rctx="PPT">
                                        <p:cTn id="19" dur="250" autoRev="1" fill="hold">
                                          <p:stCondLst>
                                            <p:cond delay="0"/>
                                          </p:stCondLst>
                                        </p:cTn>
                                        <p:tgtEl>
                                          <p:spTgt spid="5">
                                            <p:txEl>
                                              <p:pRg st="2" end="2"/>
                                            </p:txEl>
                                          </p:spTgt>
                                        </p:tgtEl>
                                        <p:attrNameLst>
                                          <p:attrName>ppt_w</p:attrName>
                                        </p:attrNameLst>
                                      </p:cBhvr>
                                    </p:anim>
                                    <p:anim by="(#ppt_w*0.50)" calcmode="lin" valueType="num">
                                      <p:cBhvr>
                                        <p:cTn id="20" dur="250" decel="50000" autoRev="1" fill="hold">
                                          <p:stCondLst>
                                            <p:cond delay="0"/>
                                          </p:stCondLst>
                                        </p:cTn>
                                        <p:tgtEl>
                                          <p:spTgt spid="5">
                                            <p:txEl>
                                              <p:pRg st="2" end="2"/>
                                            </p:txEl>
                                          </p:spTgt>
                                        </p:tgtEl>
                                        <p:attrNameLst>
                                          <p:attrName>ppt_x</p:attrName>
                                        </p:attrNameLst>
                                      </p:cBhvr>
                                    </p:anim>
                                    <p:anim from="(-#ppt_h/2)" to="(#ppt_y)" calcmode="lin" valueType="num">
                                      <p:cBhvr>
                                        <p:cTn id="21" dur="500" fill="hold">
                                          <p:stCondLst>
                                            <p:cond delay="0"/>
                                          </p:stCondLst>
                                        </p:cTn>
                                        <p:tgtEl>
                                          <p:spTgt spid="5">
                                            <p:txEl>
                                              <p:pRg st="2" end="2"/>
                                            </p:txEl>
                                          </p:spTgt>
                                        </p:tgtEl>
                                        <p:attrNameLst>
                                          <p:attrName>ppt_y</p:attrName>
                                        </p:attrNameLst>
                                      </p:cBhvr>
                                    </p:anim>
                                    <p:animRot by="21600000">
                                      <p:cBhvr>
                                        <p:cTn id="22" dur="500" fill="hold">
                                          <p:stCondLst>
                                            <p:cond delay="0"/>
                                          </p:stCondLst>
                                        </p:cTn>
                                        <p:tgtEl>
                                          <p:spTgt spid="5">
                                            <p:txEl>
                                              <p:pRg st="2" end="2"/>
                                            </p:txEl>
                                          </p:spTgt>
                                        </p:tgtEl>
                                        <p:attrNameLst>
                                          <p:attrName>r</p:attrName>
                                        </p:attrNameLst>
                                      </p:cBhvr>
                                    </p:animRot>
                                  </p:childTnLst>
                                </p:cTn>
                              </p:par>
                              <p:par>
                                <p:cTn id="23" presetID="56" presetClass="entr" presetSubtype="0" fill="hold" nodeType="withEffect">
                                  <p:stCondLst>
                                    <p:cond delay="0"/>
                                  </p:stCondLst>
                                  <p:iterate type="lt">
                                    <p:tmPct val="10000"/>
                                  </p:iterate>
                                  <p:childTnLst>
                                    <p:set>
                                      <p:cBhvr>
                                        <p:cTn id="24" dur="1" fill="hold">
                                          <p:stCondLst>
                                            <p:cond delay="0"/>
                                          </p:stCondLst>
                                        </p:cTn>
                                        <p:tgtEl>
                                          <p:spTgt spid="5">
                                            <p:txEl>
                                              <p:pRg st="3" end="3"/>
                                            </p:txEl>
                                          </p:spTgt>
                                        </p:tgtEl>
                                        <p:attrNameLst>
                                          <p:attrName>style.visibility</p:attrName>
                                        </p:attrNameLst>
                                      </p:cBhvr>
                                      <p:to>
                                        <p:strVal val="visible"/>
                                      </p:to>
                                    </p:set>
                                    <p:anim by="(-#ppt_w*2)" calcmode="lin" valueType="num">
                                      <p:cBhvr rctx="PPT">
                                        <p:cTn id="25" dur="250" autoRev="1" fill="hold">
                                          <p:stCondLst>
                                            <p:cond delay="0"/>
                                          </p:stCondLst>
                                        </p:cTn>
                                        <p:tgtEl>
                                          <p:spTgt spid="5">
                                            <p:txEl>
                                              <p:pRg st="3" end="3"/>
                                            </p:txEl>
                                          </p:spTgt>
                                        </p:tgtEl>
                                        <p:attrNameLst>
                                          <p:attrName>ppt_w</p:attrName>
                                        </p:attrNameLst>
                                      </p:cBhvr>
                                    </p:anim>
                                    <p:anim by="(#ppt_w*0.50)" calcmode="lin" valueType="num">
                                      <p:cBhvr>
                                        <p:cTn id="26" dur="250" decel="50000" autoRev="1" fill="hold">
                                          <p:stCondLst>
                                            <p:cond delay="0"/>
                                          </p:stCondLst>
                                        </p:cTn>
                                        <p:tgtEl>
                                          <p:spTgt spid="5">
                                            <p:txEl>
                                              <p:pRg st="3" end="3"/>
                                            </p:txEl>
                                          </p:spTgt>
                                        </p:tgtEl>
                                        <p:attrNameLst>
                                          <p:attrName>ppt_x</p:attrName>
                                        </p:attrNameLst>
                                      </p:cBhvr>
                                    </p:anim>
                                    <p:anim from="(-#ppt_h/2)" to="(#ppt_y)" calcmode="lin" valueType="num">
                                      <p:cBhvr>
                                        <p:cTn id="27" dur="500" fill="hold">
                                          <p:stCondLst>
                                            <p:cond delay="0"/>
                                          </p:stCondLst>
                                        </p:cTn>
                                        <p:tgtEl>
                                          <p:spTgt spid="5">
                                            <p:txEl>
                                              <p:pRg st="3" end="3"/>
                                            </p:txEl>
                                          </p:spTgt>
                                        </p:tgtEl>
                                        <p:attrNameLst>
                                          <p:attrName>ppt_y</p:attrName>
                                        </p:attrNameLst>
                                      </p:cBhvr>
                                    </p:anim>
                                    <p:animRot by="21600000">
                                      <p:cBhvr>
                                        <p:cTn id="28" dur="500" fill="hold">
                                          <p:stCondLst>
                                            <p:cond delay="0"/>
                                          </p:stCondLst>
                                        </p:cTn>
                                        <p:tgtEl>
                                          <p:spTgt spid="5">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1371600" y="609600"/>
            <a:ext cx="6858000" cy="5509200"/>
          </a:xfrm>
          <a:prstGeom prst="rect">
            <a:avLst/>
          </a:prstGeom>
          <a:noFill/>
        </p:spPr>
        <p:txBody>
          <a:bodyPr wrap="square" rtlCol="0">
            <a:spAutoFit/>
          </a:bodyPr>
          <a:lstStyle/>
          <a:p>
            <a:pPr algn="ctr"/>
            <a:r>
              <a:rPr lang="bn-IN" sz="4400" b="1" u="sng" dirty="0" smtClean="0">
                <a:latin typeface="NikoshBAN" pitchFamily="2" charset="0"/>
                <a:cs typeface="NikoshBAN" pitchFamily="2" charset="0"/>
              </a:rPr>
              <a:t>বাড়ির কাজ</a:t>
            </a:r>
          </a:p>
          <a:p>
            <a:pPr algn="ctr"/>
            <a:endParaRPr lang="bn-IN" dirty="0" smtClean="0">
              <a:latin typeface="NikoshBAN" pitchFamily="2" charset="0"/>
              <a:cs typeface="NikoshBAN" pitchFamily="2" charset="0"/>
            </a:endParaRPr>
          </a:p>
          <a:p>
            <a:pPr algn="ctr"/>
            <a:endParaRPr lang="bn-IN" dirty="0" smtClean="0">
              <a:latin typeface="NikoshBAN" pitchFamily="2" charset="0"/>
              <a:cs typeface="NikoshBAN" pitchFamily="2" charset="0"/>
            </a:endParaRPr>
          </a:p>
          <a:p>
            <a:pPr algn="ctr"/>
            <a:endParaRPr lang="bn-IN" dirty="0" smtClean="0">
              <a:latin typeface="NikoshBAN" pitchFamily="2" charset="0"/>
              <a:cs typeface="NikoshBAN" pitchFamily="2" charset="0"/>
            </a:endParaRPr>
          </a:p>
          <a:p>
            <a:pPr algn="ctr"/>
            <a:endParaRPr lang="bn-BD" sz="3200" dirty="0" smtClean="0">
              <a:latin typeface="NikoshBAN" pitchFamily="2" charset="0"/>
              <a:cs typeface="NikoshBAN" pitchFamily="2" charset="0"/>
            </a:endParaRPr>
          </a:p>
          <a:p>
            <a:pPr algn="ctr">
              <a:buFont typeface="Wingdings" pitchFamily="2" charset="2"/>
              <a:buChar char="v"/>
            </a:pPr>
            <a:r>
              <a:rPr lang="bn-BD" sz="3200" dirty="0" smtClean="0">
                <a:latin typeface="NikoshBAN" pitchFamily="2" charset="0"/>
                <a:cs typeface="NikoshBAN" pitchFamily="2" charset="0"/>
              </a:rPr>
              <a:t>পাঁচটি যৌগিক রাশির নাম ও একক খাতায় লেখ।</a:t>
            </a:r>
          </a:p>
          <a:p>
            <a:pPr algn="ctr">
              <a:buFont typeface="Wingdings" pitchFamily="2" charset="2"/>
              <a:buChar char="v"/>
            </a:pPr>
            <a:r>
              <a:rPr lang="bn-BD" sz="3200" dirty="0" smtClean="0">
                <a:latin typeface="NikoshBAN" pitchFamily="2" charset="0"/>
                <a:cs typeface="NikoshBAN" pitchFamily="2" charset="0"/>
              </a:rPr>
              <a:t>একটি ভার্নিয়ার স্কেল অংকন করে এর বিভিন্ন অংশ চিহ্নিত কর।</a:t>
            </a:r>
            <a:endParaRPr lang="bn-IN" sz="3200" dirty="0" smtClean="0">
              <a:latin typeface="NikoshBAN" pitchFamily="2" charset="0"/>
              <a:cs typeface="NikoshBAN" pitchFamily="2" charset="0"/>
            </a:endParaRPr>
          </a:p>
          <a:p>
            <a:endParaRPr lang="bn-IN" dirty="0" smtClean="0">
              <a:latin typeface="NikoshBAN" pitchFamily="2" charset="0"/>
              <a:cs typeface="NikoshBAN" pitchFamily="2" charset="0"/>
            </a:endParaRPr>
          </a:p>
          <a:p>
            <a:endParaRPr lang="bn-IN" dirty="0" smtClean="0"/>
          </a:p>
          <a:p>
            <a:endParaRPr lang="bn-IN" dirty="0" smtClean="0"/>
          </a:p>
          <a:p>
            <a:endParaRPr lang="bn-IN" dirty="0" smtClean="0"/>
          </a:p>
          <a:p>
            <a:endParaRPr lang="bn-IN" dirty="0" smtClean="0"/>
          </a:p>
          <a:p>
            <a:endParaRPr lang="bn-IN"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diamond(in)">
                                      <p:cBhvr>
                                        <p:cTn id="7" dur="2000"/>
                                        <p:tgtEl>
                                          <p:spTgt spid="2">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diamond(in)">
                                      <p:cBhvr>
                                        <p:cTn id="12"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FFEFD1">
                <a:alpha val="0"/>
              </a:srgbClr>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2209800" y="1752600"/>
            <a:ext cx="4495800" cy="1846659"/>
          </a:xfrm>
          <a:prstGeom prst="rect">
            <a:avLst/>
          </a:prstGeom>
          <a:solidFill>
            <a:schemeClr val="accent2">
              <a:lumMod val="40000"/>
              <a:lumOff val="60000"/>
            </a:schemeClr>
          </a:solidFill>
          <a:ln w="28575">
            <a:solidFill>
              <a:srgbClr val="00B050"/>
            </a:solidFill>
          </a:ln>
          <a:effectLst>
            <a:glow rad="228600">
              <a:schemeClr val="accent5">
                <a:satMod val="175000"/>
                <a:alpha val="40000"/>
              </a:schemeClr>
            </a:glow>
          </a:effectLst>
        </p:spPr>
        <p:txBody>
          <a:bodyPr wrap="square" rtlCol="0">
            <a:spAutoFit/>
          </a:bodyPr>
          <a:lstStyle/>
          <a:p>
            <a:pPr algn="ctr"/>
            <a:r>
              <a:rPr lang="bn-BD" sz="4800" i="1" dirty="0" smtClean="0">
                <a:solidFill>
                  <a:schemeClr val="tx1">
                    <a:lumMod val="85000"/>
                    <a:lumOff val="15000"/>
                  </a:schemeClr>
                </a:solidFill>
                <a:latin typeface="NikoshBAN" pitchFamily="2" charset="0"/>
                <a:cs typeface="NikoshBAN" pitchFamily="2" charset="0"/>
              </a:rPr>
              <a:t>সবাইকে</a:t>
            </a:r>
          </a:p>
          <a:p>
            <a:pPr algn="ctr"/>
            <a:r>
              <a:rPr lang="bn-IN" sz="6600" i="1" dirty="0" smtClean="0">
                <a:solidFill>
                  <a:schemeClr val="tx1">
                    <a:lumMod val="85000"/>
                    <a:lumOff val="15000"/>
                  </a:schemeClr>
                </a:solidFill>
                <a:latin typeface="NikoshBAN" pitchFamily="2" charset="0"/>
                <a:cs typeface="NikoshBAN" pitchFamily="2" charset="0"/>
              </a:rPr>
              <a:t>ধন্যবাদ</a:t>
            </a:r>
            <a:endParaRPr lang="en-US" sz="6600" i="1" dirty="0">
              <a:solidFill>
                <a:schemeClr val="tx1">
                  <a:lumMod val="85000"/>
                  <a:lumOff val="15000"/>
                </a:schemeClr>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381000" y="2362200"/>
            <a:ext cx="4565132" cy="2246769"/>
          </a:xfrm>
          <a:prstGeom prst="rect">
            <a:avLst/>
          </a:prstGeom>
          <a:noFill/>
        </p:spPr>
        <p:txBody>
          <a:bodyPr wrap="square" rtlCol="0">
            <a:spAutoFit/>
          </a:bodyPr>
          <a:lstStyle/>
          <a:p>
            <a:r>
              <a:rPr lang="bn-BD" sz="3200" b="1" dirty="0" smtClean="0">
                <a:latin typeface="NikoshBAN" pitchFamily="2" charset="0"/>
                <a:cs typeface="NikoshBAN" pitchFamily="2" charset="0"/>
              </a:rPr>
              <a:t>বিলাস কান্তি দাস</a:t>
            </a:r>
          </a:p>
          <a:p>
            <a:r>
              <a:rPr lang="bn-BD" sz="2800" b="1" dirty="0" smtClean="0">
                <a:latin typeface="NikoshBAN" pitchFamily="2" charset="0"/>
                <a:cs typeface="NikoshBAN" pitchFamily="2" charset="0"/>
              </a:rPr>
              <a:t>প্রধান শিক্ষক</a:t>
            </a:r>
          </a:p>
          <a:p>
            <a:r>
              <a:rPr lang="bn-BD" sz="3200" b="1" dirty="0" smtClean="0">
                <a:latin typeface="NikoshBAN" pitchFamily="2" charset="0"/>
                <a:cs typeface="NikoshBAN" pitchFamily="2" charset="0"/>
              </a:rPr>
              <a:t>উরকিরচর উচ্চ বিদ্যালয়, </a:t>
            </a:r>
            <a:r>
              <a:rPr lang="bn-BD" sz="2800" b="1" dirty="0" smtClean="0">
                <a:latin typeface="NikoshBAN" pitchFamily="2" charset="0"/>
                <a:cs typeface="NikoshBAN" pitchFamily="2" charset="0"/>
              </a:rPr>
              <a:t>রাউজান,চট্টগ্রাম।</a:t>
            </a:r>
          </a:p>
          <a:p>
            <a:r>
              <a:rPr lang="en-US" sz="2000" b="1" dirty="0" smtClean="0">
                <a:latin typeface="NikoshBAN" pitchFamily="2" charset="0"/>
                <a:cs typeface="NikoshBAN" pitchFamily="2" charset="0"/>
              </a:rPr>
              <a:t>E-mail: </a:t>
            </a:r>
            <a:r>
              <a:rPr lang="en-US" sz="2000" b="1" dirty="0" smtClean="0">
                <a:latin typeface="Times New Roman" pitchFamily="18" charset="0"/>
                <a:cs typeface="Times New Roman" pitchFamily="18" charset="0"/>
              </a:rPr>
              <a:t>bilashm1967@gmail.com</a:t>
            </a:r>
            <a:endParaRPr lang="en-US" b="1" dirty="0">
              <a:latin typeface="Times New Roman" pitchFamily="18" charset="0"/>
              <a:cs typeface="Times New Roman" pitchFamily="18" charset="0"/>
            </a:endParaRPr>
          </a:p>
        </p:txBody>
      </p:sp>
      <p:sp>
        <p:nvSpPr>
          <p:cNvPr id="3" name="Rectangle 2"/>
          <p:cNvSpPr>
            <a:spLocks noChangeArrowheads="1"/>
          </p:cNvSpPr>
          <p:nvPr/>
        </p:nvSpPr>
        <p:spPr bwMode="auto">
          <a:xfrm>
            <a:off x="5334000" y="2286000"/>
            <a:ext cx="3429000" cy="2800767"/>
          </a:xfrm>
          <a:prstGeom prst="rect">
            <a:avLst/>
          </a:prstGeom>
          <a:noFill/>
          <a:ln w="9525">
            <a:noFill/>
            <a:miter lim="800000"/>
            <a:headEnd/>
            <a:tailEnd/>
          </a:ln>
        </p:spPr>
        <p:txBody>
          <a:bodyPr>
            <a:spAutoFit/>
          </a:bodyPr>
          <a:lstStyle/>
          <a:p>
            <a:r>
              <a:rPr lang="bn-BD" sz="3200" b="1" dirty="0">
                <a:latin typeface="NikoshBAN" pitchFamily="2" charset="0"/>
                <a:cs typeface="NikoshBAN" pitchFamily="2" charset="0"/>
              </a:rPr>
              <a:t>শ্রেণী-৯ম ও ১০ম</a:t>
            </a:r>
          </a:p>
          <a:p>
            <a:r>
              <a:rPr lang="bn-BD" sz="3200" b="1" dirty="0" smtClean="0">
                <a:latin typeface="NikoshBAN" pitchFamily="2" charset="0"/>
                <a:cs typeface="NikoshBAN" pitchFamily="2" charset="0"/>
              </a:rPr>
              <a:t>বিষয়-পদার্থ বিজ্ঞান</a:t>
            </a:r>
            <a:endParaRPr lang="bn-BD" sz="3200" b="1" dirty="0">
              <a:latin typeface="NikoshBAN" pitchFamily="2" charset="0"/>
              <a:cs typeface="NikoshBAN" pitchFamily="2" charset="0"/>
            </a:endParaRPr>
          </a:p>
          <a:p>
            <a:r>
              <a:rPr lang="bn-BD" sz="2800" b="1" dirty="0" smtClean="0">
                <a:latin typeface="NikoshBAN" pitchFamily="2" charset="0"/>
                <a:cs typeface="NikoshBAN" pitchFamily="2" charset="0"/>
              </a:rPr>
              <a:t>অধ্যায়- প্রথম,</a:t>
            </a:r>
            <a:endParaRPr lang="en-US" sz="2800" b="1" dirty="0">
              <a:latin typeface="NikoshBAN" pitchFamily="2" charset="0"/>
              <a:cs typeface="NikoshBAN" pitchFamily="2" charset="0"/>
            </a:endParaRPr>
          </a:p>
          <a:p>
            <a:r>
              <a:rPr lang="bn-BD" sz="2800" b="1" dirty="0" smtClean="0">
                <a:latin typeface="NikoshBAN" pitchFamily="2" charset="0"/>
                <a:cs typeface="NikoshBAN" pitchFamily="2" charset="0"/>
              </a:rPr>
              <a:t>ভৌত রাশি ও পরিমাপ</a:t>
            </a:r>
          </a:p>
          <a:p>
            <a:r>
              <a:rPr lang="bn-BD" sz="2800" b="1" dirty="0" smtClean="0">
                <a:latin typeface="NikoshBAN" pitchFamily="2" charset="0"/>
                <a:cs typeface="NikoshBAN" pitchFamily="2" charset="0"/>
              </a:rPr>
              <a:t>পাঠ সংখ্যা- ২</a:t>
            </a:r>
          </a:p>
          <a:p>
            <a:r>
              <a:rPr lang="bn-BD" sz="2800" b="1" dirty="0" smtClean="0">
                <a:latin typeface="NikoshBAN" pitchFamily="2" charset="0"/>
                <a:cs typeface="NikoshBAN" pitchFamily="2" charset="0"/>
              </a:rPr>
              <a:t>সময়- ৪৫ মিনিট।</a:t>
            </a:r>
          </a:p>
        </p:txBody>
      </p:sp>
      <p:sp>
        <p:nvSpPr>
          <p:cNvPr id="4" name="TextBox 3"/>
          <p:cNvSpPr txBox="1"/>
          <p:nvPr/>
        </p:nvSpPr>
        <p:spPr>
          <a:xfrm>
            <a:off x="2971800" y="457200"/>
            <a:ext cx="2657856" cy="646331"/>
          </a:xfrm>
          <a:prstGeom prst="rect">
            <a:avLst/>
          </a:prstGeom>
          <a:noFill/>
          <a:ln>
            <a:noFill/>
          </a:ln>
        </p:spPr>
        <p:txBody>
          <a:bodyPr wrap="square" rtlCol="0">
            <a:spAutoFit/>
          </a:bodyPr>
          <a:lstStyle/>
          <a:p>
            <a:pPr algn="ctr"/>
            <a:r>
              <a:rPr lang="bn-BD" sz="3600" b="1" dirty="0" smtClean="0">
                <a:latin typeface="NikoshBAN" pitchFamily="2" charset="0"/>
                <a:cs typeface="NikoshBAN" pitchFamily="2" charset="0"/>
              </a:rPr>
              <a:t> </a:t>
            </a:r>
            <a:r>
              <a:rPr lang="bn-BD" sz="3600" b="1" u="sng" dirty="0" smtClean="0">
                <a:latin typeface="NikoshBAN" pitchFamily="2" charset="0"/>
                <a:cs typeface="NikoshBAN" pitchFamily="2" charset="0"/>
              </a:rPr>
              <a:t>পরিচিতি</a:t>
            </a:r>
            <a:r>
              <a:rPr lang="bn-BD" sz="3600" b="1" dirty="0" smtClean="0">
                <a:latin typeface="NikoshBAN" pitchFamily="2" charset="0"/>
                <a:cs typeface="NikoshBAN" pitchFamily="2" charset="0"/>
              </a:rPr>
              <a:t> </a:t>
            </a:r>
            <a:endParaRPr lang="en-GB" sz="3600" b="1" dirty="0">
              <a:latin typeface="NikoshBAN" pitchFamily="2" charset="0"/>
              <a:cs typeface="NikoshBAN" pitchFamily="2" charset="0"/>
            </a:endParaRPr>
          </a:p>
        </p:txBody>
      </p:sp>
      <p:pic>
        <p:nvPicPr>
          <p:cNvPr id="5" name="Picture 4" descr="Picture-3.jpg"/>
          <p:cNvPicPr>
            <a:picLocks noChangeAspect="1"/>
          </p:cNvPicPr>
          <p:nvPr/>
        </p:nvPicPr>
        <p:blipFill>
          <a:blip r:embed="rId2"/>
          <a:stretch>
            <a:fillRect/>
          </a:stretch>
        </p:blipFill>
        <p:spPr>
          <a:xfrm>
            <a:off x="6248400" y="457200"/>
            <a:ext cx="1128357" cy="1447800"/>
          </a:xfrm>
          <a:prstGeom prst="rect">
            <a:avLst/>
          </a:prstGeom>
        </p:spPr>
      </p:pic>
      <p:sp>
        <p:nvSpPr>
          <p:cNvPr id="6" name="Left Brace 5"/>
          <p:cNvSpPr/>
          <p:nvPr/>
        </p:nvSpPr>
        <p:spPr>
          <a:xfrm>
            <a:off x="4800600" y="2362200"/>
            <a:ext cx="381000" cy="2590800"/>
          </a:xfrm>
          <a:prstGeom prst="leftBrace">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diamond(in)">
                                      <p:cBhvr>
                                        <p:cTn id="25" dur="2000"/>
                                        <p:tgtEl>
                                          <p:spTgt spid="2"/>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diamond(in)">
                                      <p:cBhvr>
                                        <p:cTn id="3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Flowchart: Process 2"/>
          <p:cNvSpPr/>
          <p:nvPr/>
        </p:nvSpPr>
        <p:spPr>
          <a:xfrm>
            <a:off x="6096000" y="1371600"/>
            <a:ext cx="533400" cy="3352800"/>
          </a:xfrm>
          <a:prstGeom prst="flowChartProcess">
            <a:avLst/>
          </a:prstGeom>
          <a:solidFill>
            <a:srgbClr val="00B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an 9"/>
          <p:cNvSpPr/>
          <p:nvPr/>
        </p:nvSpPr>
        <p:spPr>
          <a:xfrm>
            <a:off x="1066800" y="2133600"/>
            <a:ext cx="2209800" cy="2286000"/>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p>
        </p:txBody>
      </p:sp>
      <p:sp>
        <p:nvSpPr>
          <p:cNvPr id="11" name="TextBox 10"/>
          <p:cNvSpPr txBox="1"/>
          <p:nvPr/>
        </p:nvSpPr>
        <p:spPr>
          <a:xfrm>
            <a:off x="7391400" y="4724400"/>
            <a:ext cx="1396536" cy="584775"/>
          </a:xfrm>
          <a:prstGeom prst="rect">
            <a:avLst/>
          </a:prstGeom>
          <a:noFill/>
        </p:spPr>
        <p:txBody>
          <a:bodyPr wrap="none" rtlCol="0">
            <a:spAutoFit/>
          </a:bodyPr>
          <a:lstStyle/>
          <a:p>
            <a:r>
              <a:rPr lang="bn-IN" sz="3200" b="1" dirty="0" smtClean="0">
                <a:latin typeface="NikoshBAN" pitchFamily="2" charset="0"/>
                <a:cs typeface="NikoshBAN" pitchFamily="2" charset="0"/>
              </a:rPr>
              <a:t>১০ মিটার</a:t>
            </a:r>
            <a:endParaRPr lang="en-US" sz="3200" b="1" dirty="0">
              <a:latin typeface="NikoshBAN" pitchFamily="2" charset="0"/>
              <a:cs typeface="NikoshBAN" pitchFamily="2" charset="0"/>
            </a:endParaRPr>
          </a:p>
        </p:txBody>
      </p:sp>
      <p:sp>
        <p:nvSpPr>
          <p:cNvPr id="12" name="Freeform 11"/>
          <p:cNvSpPr/>
          <p:nvPr/>
        </p:nvSpPr>
        <p:spPr>
          <a:xfrm>
            <a:off x="3962400" y="2895600"/>
            <a:ext cx="1524000" cy="1295400"/>
          </a:xfrm>
          <a:custGeom>
            <a:avLst/>
            <a:gdLst>
              <a:gd name="connsiteX0" fmla="*/ 527538 w 3066757"/>
              <a:gd name="connsiteY0" fmla="*/ 56271 h 1545102"/>
              <a:gd name="connsiteX1" fmla="*/ 2708031 w 3066757"/>
              <a:gd name="connsiteY1" fmla="*/ 112542 h 1545102"/>
              <a:gd name="connsiteX2" fmla="*/ 2708031 w 3066757"/>
              <a:gd name="connsiteY2" fmla="*/ 112542 h 1545102"/>
              <a:gd name="connsiteX3" fmla="*/ 2665828 w 3066757"/>
              <a:gd name="connsiteY3" fmla="*/ 1350499 h 1545102"/>
              <a:gd name="connsiteX4" fmla="*/ 302455 w 3066757"/>
              <a:gd name="connsiteY4" fmla="*/ 1280160 h 1545102"/>
              <a:gd name="connsiteX5" fmla="*/ 851095 w 3066757"/>
              <a:gd name="connsiteY5" fmla="*/ 0 h 1545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66757" h="1545102">
                <a:moveTo>
                  <a:pt x="527538" y="56271"/>
                </a:moveTo>
                <a:lnTo>
                  <a:pt x="2708031" y="112542"/>
                </a:lnTo>
                <a:lnTo>
                  <a:pt x="2708031" y="112542"/>
                </a:lnTo>
                <a:cubicBezTo>
                  <a:pt x="2700997" y="318868"/>
                  <a:pt x="3066757" y="1155896"/>
                  <a:pt x="2665828" y="1350499"/>
                </a:cubicBezTo>
                <a:cubicBezTo>
                  <a:pt x="2264899" y="1545102"/>
                  <a:pt x="604910" y="1505243"/>
                  <a:pt x="302455" y="1280160"/>
                </a:cubicBezTo>
                <a:cubicBezTo>
                  <a:pt x="0" y="1055077"/>
                  <a:pt x="425547" y="527538"/>
                  <a:pt x="851095" y="0"/>
                </a:cubicBezTo>
              </a:path>
            </a:pathLst>
          </a:custGeom>
          <a:solidFill>
            <a:srgbClr val="92D050"/>
          </a:solidFill>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2057400" y="4724400"/>
            <a:ext cx="1335622" cy="584775"/>
          </a:xfrm>
          <a:prstGeom prst="rect">
            <a:avLst/>
          </a:prstGeom>
          <a:noFill/>
        </p:spPr>
        <p:txBody>
          <a:bodyPr wrap="none" rtlCol="0">
            <a:spAutoFit/>
          </a:bodyPr>
          <a:lstStyle/>
          <a:p>
            <a:r>
              <a:rPr lang="bn-IN" sz="3200" b="1" dirty="0" smtClean="0">
                <a:latin typeface="NikoshBAN" pitchFamily="2" charset="0"/>
                <a:cs typeface="NikoshBAN" pitchFamily="2" charset="0"/>
              </a:rPr>
              <a:t>১০ কেজি</a:t>
            </a:r>
            <a:endParaRPr lang="en-US" sz="3200" b="1" dirty="0">
              <a:latin typeface="NikoshBAN" pitchFamily="2" charset="0"/>
              <a:cs typeface="NikoshBAN" pitchFamily="2" charset="0"/>
            </a:endParaRPr>
          </a:p>
        </p:txBody>
      </p:sp>
      <p:sp>
        <p:nvSpPr>
          <p:cNvPr id="7" name="TextBox 6"/>
          <p:cNvSpPr txBox="1"/>
          <p:nvPr/>
        </p:nvSpPr>
        <p:spPr>
          <a:xfrm>
            <a:off x="2667000" y="228600"/>
            <a:ext cx="3124200" cy="523220"/>
          </a:xfrm>
          <a:prstGeom prst="rect">
            <a:avLst/>
          </a:prstGeom>
          <a:solidFill>
            <a:schemeClr val="accent2">
              <a:lumMod val="40000"/>
              <a:lumOff val="60000"/>
            </a:schemeClr>
          </a:solidFill>
          <a:ln w="28575">
            <a:solidFill>
              <a:srgbClr val="0070C0"/>
            </a:solidFill>
          </a:ln>
        </p:spPr>
        <p:txBody>
          <a:bodyPr wrap="square" rtlCol="0">
            <a:spAutoFit/>
          </a:bodyPr>
          <a:lstStyle/>
          <a:p>
            <a:r>
              <a:rPr lang="bn-BD" sz="2800" dirty="0" smtClean="0">
                <a:latin typeface="NikoshBAN" pitchFamily="2" charset="0"/>
                <a:cs typeface="NikoshBAN" pitchFamily="2" charset="0"/>
              </a:rPr>
              <a:t>নিচের ঘটনা গুলি লক্ষ্য কর</a:t>
            </a: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33333E-6 4.6531E-6 C 0.01111 -0.034 0.02223 -0.068 -0.00833 -0.11864 C -0.03889 -0.16906 -0.13194 -0.32702 -0.18333 -0.30296 C -0.23472 -0.27891 -0.29444 -0.02868 -0.31666 0.02613 " pathEditMode="relative" rAng="0" ptsTypes="aaaA">
                                      <p:cBhvr>
                                        <p:cTn id="6" dur="2000" fill="hold"/>
                                        <p:tgtEl>
                                          <p:spTgt spid="12"/>
                                        </p:tgtEl>
                                        <p:attrNameLst>
                                          <p:attrName>ppt_x</p:attrName>
                                          <p:attrName>ppt_y</p:attrName>
                                        </p:attrNameLst>
                                      </p:cBhvr>
                                      <p:rCtr x="-14700" y="-15100"/>
                                    </p:animMotion>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1000" fill="hold"/>
                                        <p:tgtEl>
                                          <p:spTgt spid="13"/>
                                        </p:tgtEl>
                                        <p:attrNameLst>
                                          <p:attrName>ppt_x</p:attrName>
                                        </p:attrNameLst>
                                      </p:cBhvr>
                                      <p:tavLst>
                                        <p:tav tm="0">
                                          <p:val>
                                            <p:strVal val="#ppt_x"/>
                                          </p:val>
                                        </p:tav>
                                        <p:tav tm="100000">
                                          <p:val>
                                            <p:strVal val="#ppt_x"/>
                                          </p:val>
                                        </p:tav>
                                      </p:tavLst>
                                    </p:anim>
                                    <p:anim calcmode="lin" valueType="num">
                                      <p:cBhvr additive="base">
                                        <p:cTn id="12"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grpId="0" nodeType="clickEffect">
                                  <p:stCondLst>
                                    <p:cond delay="0"/>
                                  </p:stCondLst>
                                  <p:childTnLst>
                                    <p:animMotion origin="layout" path="M 3.33333E-6 -4.96762E-6 L 0.25 -0.0222 " pathEditMode="relative" rAng="0" ptsTypes="AA">
                                      <p:cBhvr>
                                        <p:cTn id="16" dur="2000" fill="hold"/>
                                        <p:tgtEl>
                                          <p:spTgt spid="3"/>
                                        </p:tgtEl>
                                        <p:attrNameLst>
                                          <p:attrName>ppt_x</p:attrName>
                                          <p:attrName>ppt_y</p:attrName>
                                        </p:attrNameLst>
                                      </p:cBhvr>
                                      <p:rCtr x="12500" y="-1100"/>
                                    </p:animMotion>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anim calcmode="lin" valueType="num">
                                      <p:cBhvr additive="base">
                                        <p:cTn id="21"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447800" y="2667000"/>
            <a:ext cx="5833648" cy="1107996"/>
          </a:xfrm>
          <a:prstGeom prst="rect">
            <a:avLst/>
          </a:prstGeom>
          <a:solidFill>
            <a:schemeClr val="accent3">
              <a:lumMod val="40000"/>
              <a:lumOff val="60000"/>
            </a:schemeClr>
          </a:solidFill>
          <a:ln w="19050">
            <a:solidFill>
              <a:schemeClr val="tx1"/>
            </a:solidFill>
          </a:ln>
        </p:spPr>
        <p:txBody>
          <a:bodyPr wrap="none" rtlCol="0">
            <a:spAutoFit/>
          </a:bodyPr>
          <a:lstStyle/>
          <a:p>
            <a:r>
              <a:rPr lang="bn-IN" sz="6600" dirty="0" smtClean="0">
                <a:latin typeface="NikoshBAN" pitchFamily="2" charset="0"/>
                <a:cs typeface="NikoshBAN" pitchFamily="2" charset="0"/>
              </a:rPr>
              <a:t>ভৌত রাশি ও পরিমাপ</a:t>
            </a:r>
            <a:endParaRPr lang="en-US" sz="6600" dirty="0">
              <a:latin typeface="NikoshBAN" pitchFamily="2" charset="0"/>
              <a:cs typeface="NikoshBAN" pitchFamily="2" charset="0"/>
            </a:endParaRPr>
          </a:p>
        </p:txBody>
      </p:sp>
      <p:sp>
        <p:nvSpPr>
          <p:cNvPr id="3" name="TextBox 2"/>
          <p:cNvSpPr txBox="1"/>
          <p:nvPr/>
        </p:nvSpPr>
        <p:spPr>
          <a:xfrm>
            <a:off x="3429000" y="685800"/>
            <a:ext cx="2292615" cy="707886"/>
          </a:xfrm>
          <a:prstGeom prst="rect">
            <a:avLst/>
          </a:prstGeom>
          <a:noFill/>
        </p:spPr>
        <p:txBody>
          <a:bodyPr wrap="none" rtlCol="0">
            <a:spAutoFit/>
          </a:bodyPr>
          <a:lstStyle/>
          <a:p>
            <a:r>
              <a:rPr lang="bn-BD" sz="4000" u="sng" dirty="0" smtClean="0">
                <a:latin typeface="NikoshBAN" pitchFamily="2" charset="0"/>
                <a:cs typeface="NikoshBAN" pitchFamily="2" charset="0"/>
              </a:rPr>
              <a:t>আজকের পাঠ</a:t>
            </a:r>
            <a:endParaRPr lang="en-US" sz="4000" u="sng"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by="(-#ppt_w*2)" calcmode="lin" valueType="num">
                                      <p:cBhvr rctx="PPT">
                                        <p:cTn id="7" dur="1000" autoRev="1" fill="hold">
                                          <p:stCondLst>
                                            <p:cond delay="0"/>
                                          </p:stCondLst>
                                        </p:cTn>
                                        <p:tgtEl>
                                          <p:spTgt spid="2">
                                            <p:txEl>
                                              <p:pRg st="0" end="0"/>
                                            </p:txEl>
                                          </p:spTgt>
                                        </p:tgtEl>
                                        <p:attrNameLst>
                                          <p:attrName>ppt_w</p:attrName>
                                        </p:attrNameLst>
                                      </p:cBhvr>
                                    </p:anim>
                                    <p:anim by="(#ppt_w*0.50)" calcmode="lin" valueType="num">
                                      <p:cBhvr>
                                        <p:cTn id="8" dur="1000" decel="50000" autoRev="1" fill="hold">
                                          <p:stCondLst>
                                            <p:cond delay="0"/>
                                          </p:stCondLst>
                                        </p:cTn>
                                        <p:tgtEl>
                                          <p:spTgt spid="2">
                                            <p:txEl>
                                              <p:pRg st="0" end="0"/>
                                            </p:txEl>
                                          </p:spTgt>
                                        </p:tgtEl>
                                        <p:attrNameLst>
                                          <p:attrName>ppt_x</p:attrName>
                                        </p:attrNameLst>
                                      </p:cBhvr>
                                    </p:anim>
                                    <p:anim from="(-#ppt_h/2)" to="(#ppt_y)" calcmode="lin" valueType="num">
                                      <p:cBhvr>
                                        <p:cTn id="9" dur="2000" fill="hold">
                                          <p:stCondLst>
                                            <p:cond delay="0"/>
                                          </p:stCondLst>
                                        </p:cTn>
                                        <p:tgtEl>
                                          <p:spTgt spid="2">
                                            <p:txEl>
                                              <p:pRg st="0" end="0"/>
                                            </p:txEl>
                                          </p:spTgt>
                                        </p:tgtEl>
                                        <p:attrNameLst>
                                          <p:attrName>ppt_y</p:attrName>
                                        </p:attrNameLst>
                                      </p:cBhvr>
                                    </p:anim>
                                    <p:animRot by="21600000">
                                      <p:cBhvr>
                                        <p:cTn id="10" dur="2000" fill="hold">
                                          <p:stCondLst>
                                            <p:cond delay="0"/>
                                          </p:stCondLst>
                                        </p:cTn>
                                        <p:tgtEl>
                                          <p:spTgt spid="2">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TextBox 2"/>
          <p:cNvSpPr txBox="1"/>
          <p:nvPr/>
        </p:nvSpPr>
        <p:spPr>
          <a:xfrm>
            <a:off x="3048000" y="609600"/>
            <a:ext cx="2971799" cy="769441"/>
          </a:xfrm>
          <a:prstGeom prst="rect">
            <a:avLst/>
          </a:prstGeom>
          <a:solidFill>
            <a:schemeClr val="accent3">
              <a:lumMod val="20000"/>
              <a:lumOff val="80000"/>
            </a:schemeClr>
          </a:solidFill>
        </p:spPr>
        <p:txBody>
          <a:bodyPr wrap="square" rtlCol="0">
            <a:spAutoFit/>
          </a:bodyPr>
          <a:lstStyle/>
          <a:p>
            <a:pPr algn="ctr"/>
            <a:r>
              <a:rPr lang="bn-IN" sz="4400" b="1" dirty="0" smtClean="0">
                <a:latin typeface="NikoshBAN" pitchFamily="2" charset="0"/>
                <a:cs typeface="NikoshBAN" pitchFamily="2" charset="0"/>
              </a:rPr>
              <a:t>শিখনফল</a:t>
            </a:r>
            <a:r>
              <a:rPr lang="bn-IN" sz="4400" b="1" dirty="0" smtClean="0">
                <a:solidFill>
                  <a:srgbClr val="00B050"/>
                </a:solidFill>
                <a:latin typeface="NikoshBAN" pitchFamily="2" charset="0"/>
                <a:cs typeface="NikoshBAN" pitchFamily="2" charset="0"/>
              </a:rPr>
              <a:t>          </a:t>
            </a:r>
            <a:endParaRPr lang="en-US" sz="4400" b="1" dirty="0">
              <a:solidFill>
                <a:srgbClr val="00B050"/>
              </a:solidFill>
              <a:latin typeface="NikoshBAN" pitchFamily="2" charset="0"/>
              <a:cs typeface="NikoshBAN" pitchFamily="2" charset="0"/>
            </a:endParaRPr>
          </a:p>
        </p:txBody>
      </p:sp>
      <p:sp>
        <p:nvSpPr>
          <p:cNvPr id="5" name="TextBox 4"/>
          <p:cNvSpPr txBox="1"/>
          <p:nvPr/>
        </p:nvSpPr>
        <p:spPr>
          <a:xfrm>
            <a:off x="1905000" y="2057400"/>
            <a:ext cx="3839513" cy="646331"/>
          </a:xfrm>
          <a:prstGeom prst="rect">
            <a:avLst/>
          </a:prstGeom>
          <a:noFill/>
        </p:spPr>
        <p:txBody>
          <a:bodyPr wrap="none" rtlCol="0">
            <a:spAutoFit/>
          </a:bodyPr>
          <a:lstStyle/>
          <a:p>
            <a:r>
              <a:rPr lang="bn-IN" sz="3600" b="1" dirty="0" smtClean="0">
                <a:latin typeface="NikoshBAN" pitchFamily="2" charset="0"/>
                <a:cs typeface="NikoshBAN" pitchFamily="2" charset="0"/>
              </a:rPr>
              <a:t>এই পাঠ শেষে শিক্ষার্থীরা</a:t>
            </a:r>
            <a:r>
              <a:rPr lang="bn-IN" dirty="0" smtClean="0"/>
              <a:t>...</a:t>
            </a:r>
            <a:endParaRPr lang="en-US" dirty="0"/>
          </a:p>
        </p:txBody>
      </p:sp>
      <p:sp>
        <p:nvSpPr>
          <p:cNvPr id="6" name="TextBox 5"/>
          <p:cNvSpPr txBox="1"/>
          <p:nvPr/>
        </p:nvSpPr>
        <p:spPr>
          <a:xfrm>
            <a:off x="990600" y="3124200"/>
            <a:ext cx="6872394" cy="1938992"/>
          </a:xfrm>
          <a:prstGeom prst="rect">
            <a:avLst/>
          </a:prstGeom>
          <a:noFill/>
        </p:spPr>
        <p:txBody>
          <a:bodyPr wrap="none" rtlCol="0">
            <a:spAutoFit/>
          </a:bodyPr>
          <a:lstStyle/>
          <a:p>
            <a:pPr>
              <a:buFont typeface="Arial" charset="0"/>
              <a:buChar char="•"/>
            </a:pPr>
            <a:r>
              <a:rPr lang="bn-IN" sz="2400" dirty="0" smtClean="0">
                <a:latin typeface="NikoshBAN" pitchFamily="2" charset="0"/>
                <a:cs typeface="NikoshBAN" pitchFamily="2" charset="0"/>
              </a:rPr>
              <a:t> </a:t>
            </a:r>
            <a:r>
              <a:rPr lang="bn-IN" sz="3200" dirty="0" smtClean="0">
                <a:latin typeface="NikoshBAN" pitchFamily="2" charset="0"/>
                <a:cs typeface="NikoshBAN" pitchFamily="2" charset="0"/>
              </a:rPr>
              <a:t>পরিমাপের </a:t>
            </a:r>
            <a:r>
              <a:rPr lang="bn-BD" sz="3200" dirty="0" smtClean="0">
                <a:latin typeface="NikoshBAN" pitchFamily="2" charset="0"/>
                <a:cs typeface="NikoshBAN" pitchFamily="2" charset="0"/>
              </a:rPr>
              <a:t>সংজ্ঞা</a:t>
            </a:r>
            <a:r>
              <a:rPr lang="bn-IN" sz="3200" dirty="0" smtClean="0">
                <a:latin typeface="NikoshBAN" pitchFamily="2" charset="0"/>
                <a:cs typeface="NikoshBAN" pitchFamily="2" charset="0"/>
              </a:rPr>
              <a:t> বর্ননা করতে পারবে</a:t>
            </a:r>
            <a:r>
              <a:rPr lang="bn-BD" sz="3200" dirty="0" smtClean="0">
                <a:latin typeface="NikoshBAN" pitchFamily="2" charset="0"/>
                <a:cs typeface="NikoshBAN" pitchFamily="2" charset="0"/>
              </a:rPr>
              <a:t>।</a:t>
            </a:r>
            <a:endParaRPr lang="bn-IN" sz="3200" dirty="0" smtClean="0">
              <a:latin typeface="NikoshBAN" pitchFamily="2" charset="0"/>
              <a:cs typeface="NikoshBAN" pitchFamily="2" charset="0"/>
            </a:endParaRPr>
          </a:p>
          <a:p>
            <a:pPr>
              <a:buFont typeface="Arial" charset="0"/>
              <a:buChar char="•"/>
            </a:pPr>
            <a:r>
              <a:rPr lang="bn-IN" sz="3200" dirty="0" smtClean="0">
                <a:latin typeface="NikoshBAN" pitchFamily="2" charset="0"/>
                <a:cs typeface="NikoshBAN" pitchFamily="2" charset="0"/>
              </a:rPr>
              <a:t> ভৌত রাশি নির্ণয় করতে পারবে</a:t>
            </a:r>
            <a:r>
              <a:rPr lang="bn-BD" sz="3200" dirty="0" smtClean="0">
                <a:latin typeface="NikoshBAN" pitchFamily="2" charset="0"/>
                <a:cs typeface="NikoshBAN" pitchFamily="2" charset="0"/>
              </a:rPr>
              <a:t>।</a:t>
            </a:r>
            <a:endParaRPr lang="bn-IN" sz="3200" dirty="0" smtClean="0">
              <a:latin typeface="NikoshBAN" pitchFamily="2" charset="0"/>
              <a:cs typeface="NikoshBAN" pitchFamily="2" charset="0"/>
            </a:endParaRPr>
          </a:p>
          <a:p>
            <a:pPr>
              <a:buFont typeface="Arial" charset="0"/>
              <a:buChar char="•"/>
            </a:pPr>
            <a:r>
              <a:rPr lang="bn-IN" sz="3200" dirty="0" smtClean="0">
                <a:latin typeface="NikoshBAN" pitchFamily="2" charset="0"/>
                <a:cs typeface="NikoshBAN" pitchFamily="2" charset="0"/>
              </a:rPr>
              <a:t>মৌলিক রাশি ও যৌগিক রাশি আলাদা করতে পার</a:t>
            </a:r>
            <a:r>
              <a:rPr lang="bn-BD" sz="3200" dirty="0" smtClean="0">
                <a:latin typeface="NikoshBAN" pitchFamily="2" charset="0"/>
                <a:cs typeface="NikoshBAN" pitchFamily="2" charset="0"/>
              </a:rPr>
              <a:t>বে।</a:t>
            </a:r>
            <a:endParaRPr lang="bn-IN" sz="3200" dirty="0" smtClean="0">
              <a:latin typeface="NikoshBAN" pitchFamily="2" charset="0"/>
              <a:cs typeface="NikoshBAN" pitchFamily="2" charset="0"/>
            </a:endParaRPr>
          </a:p>
          <a:p>
            <a:pPr>
              <a:buFont typeface="Arial" charset="0"/>
              <a:buChar char="•"/>
            </a:pPr>
            <a:endParaRPr lang="en-US" sz="2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533400"/>
            <a:ext cx="4472699" cy="584775"/>
          </a:xfrm>
          <a:prstGeom prst="rect">
            <a:avLst/>
          </a:prstGeom>
          <a:solidFill>
            <a:schemeClr val="accent2">
              <a:lumMod val="20000"/>
              <a:lumOff val="80000"/>
            </a:schemeClr>
          </a:solidFill>
          <a:ln w="28575">
            <a:solidFill>
              <a:srgbClr val="0070C0"/>
            </a:solidFill>
          </a:ln>
        </p:spPr>
        <p:txBody>
          <a:bodyPr wrap="none" rtlCol="0">
            <a:spAutoFit/>
          </a:bodyPr>
          <a:lstStyle/>
          <a:p>
            <a:r>
              <a:rPr lang="bn-BD" sz="3200" dirty="0" smtClean="0">
                <a:latin typeface="NikoshBAN" pitchFamily="2" charset="0"/>
                <a:cs typeface="NikoshBAN" pitchFamily="2" charset="0"/>
              </a:rPr>
              <a:t>পরিমাপ ( </a:t>
            </a:r>
            <a:r>
              <a:rPr lang="en-US" sz="3200" dirty="0" smtClean="0">
                <a:latin typeface="NikoshBAN" pitchFamily="2" charset="0"/>
                <a:cs typeface="NikoshBAN" pitchFamily="2" charset="0"/>
              </a:rPr>
              <a:t>Measurement)</a:t>
            </a:r>
            <a:endParaRPr lang="en-US" sz="3200" dirty="0">
              <a:latin typeface="NikoshBAN" pitchFamily="2" charset="0"/>
              <a:cs typeface="NikoshBAN" pitchFamily="2" charset="0"/>
            </a:endParaRPr>
          </a:p>
        </p:txBody>
      </p:sp>
      <p:sp>
        <p:nvSpPr>
          <p:cNvPr id="3" name="TextBox 2"/>
          <p:cNvSpPr txBox="1"/>
          <p:nvPr/>
        </p:nvSpPr>
        <p:spPr>
          <a:xfrm>
            <a:off x="1219200" y="1600200"/>
            <a:ext cx="6858000" cy="4401205"/>
          </a:xfrm>
          <a:prstGeom prst="rect">
            <a:avLst/>
          </a:prstGeom>
          <a:solidFill>
            <a:schemeClr val="accent3">
              <a:lumMod val="60000"/>
              <a:lumOff val="40000"/>
            </a:schemeClr>
          </a:solidFill>
          <a:ln w="28575">
            <a:solidFill>
              <a:srgbClr val="C00000"/>
            </a:solidFill>
          </a:ln>
        </p:spPr>
        <p:txBody>
          <a:bodyPr wrap="square" rtlCol="0">
            <a:spAutoFit/>
          </a:bodyPr>
          <a:lstStyle/>
          <a:p>
            <a:r>
              <a:rPr lang="bn-BD" sz="2800" dirty="0" smtClean="0">
                <a:latin typeface="NikoshBAN" pitchFamily="2" charset="0"/>
                <a:cs typeface="NikoshBAN" pitchFamily="2" charset="0"/>
              </a:rPr>
              <a:t>পানি ঠান্ডা হলে বরফ হয়ে যায়, গরম করলে সেটা বাস্প হয়ে যায়---এটা আমরা সবাই জানি। মানুষ  প্রাচীনকাল থেকেই এটা দেখে আসছে। এই জ্ঞানটুকু কিন্তু পুরোপুরি বিজ্ঞান হতে পারবে না,যতক্ষন পর্যন্ত না আমরা বলতে পারব কোন অবস্থায় ঠিক কত তাপমাত্রায় পানি জমে বরফ হয় কিংবা সেটা বাড়িয়ে কোন অবস্থায় কত তাপমাত্রায় নিয়ে গেলে সেটা ফুটতে থাকে , বাষ্পে পরিণত হতে শুরু করে। তার প্রকৃত অর্থ বিজ্ঞান করতে হলে সবকিছুর পরিমাপ করতে হয়। বিজ্ঞানের সবচেয়ে গুরুত্বপূর্ণ বিষয় হচ্ছে এই পরিমাপ করে সব কিছুকে নিখুঁতভাবে ব্যাখ্যা করা।</a:t>
            </a: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762000" y="304801"/>
            <a:ext cx="7848600" cy="2677656"/>
          </a:xfrm>
          <a:prstGeom prst="rect">
            <a:avLst/>
          </a:prstGeom>
          <a:noFill/>
        </p:spPr>
        <p:txBody>
          <a:bodyPr wrap="square" rtlCol="0">
            <a:spAutoFit/>
          </a:bodyPr>
          <a:lstStyle/>
          <a:p>
            <a:r>
              <a:rPr lang="bn-IN" sz="4000" b="1" u="sng" dirty="0" smtClean="0">
                <a:latin typeface="NikoshBAN" pitchFamily="2" charset="0"/>
                <a:cs typeface="NikoshBAN" pitchFamily="2" charset="0"/>
              </a:rPr>
              <a:t>ভরঃ</a:t>
            </a:r>
            <a:r>
              <a:rPr lang="bn-IN" sz="3200" b="1" dirty="0" smtClean="0">
                <a:latin typeface="NikoshBAN" pitchFamily="2" charset="0"/>
                <a:cs typeface="NikoshBAN" pitchFamily="2" charset="0"/>
              </a:rPr>
              <a:t> পদার্থের মোট পরিমা</a:t>
            </a:r>
            <a:r>
              <a:rPr lang="bn-BD" sz="3200" b="1" dirty="0" smtClean="0">
                <a:latin typeface="NikoshBAN" pitchFamily="2" charset="0"/>
                <a:cs typeface="NikoshBAN" pitchFamily="2" charset="0"/>
              </a:rPr>
              <a:t>ণ</a:t>
            </a:r>
            <a:r>
              <a:rPr lang="bn-IN" sz="3200" b="1" dirty="0" smtClean="0">
                <a:latin typeface="NikoshBAN" pitchFamily="2" charset="0"/>
                <a:cs typeface="NikoshBAN" pitchFamily="2" charset="0"/>
              </a:rPr>
              <a:t>কে ভর বলে। সাধারণত কোন বস্তুর পরিমান নির্ণয় করে তার ভর বের করা হয়। যেমন, একটি বস্তুর ভর ১০ কেজি বলতে আমরা বস্তুটির মোট পরিমানকে বুঝি। </a:t>
            </a:r>
          </a:p>
          <a:p>
            <a:endParaRPr lang="bn-IN" sz="1600" b="1" dirty="0" smtClean="0"/>
          </a:p>
          <a:p>
            <a:r>
              <a:rPr lang="bn-IN" sz="1600" b="1" dirty="0" smtClean="0"/>
              <a:t> </a:t>
            </a:r>
            <a:endParaRPr lang="en-US" sz="1600" b="1" dirty="0"/>
          </a:p>
        </p:txBody>
      </p:sp>
      <p:sp>
        <p:nvSpPr>
          <p:cNvPr id="7" name="Can 6"/>
          <p:cNvSpPr/>
          <p:nvPr/>
        </p:nvSpPr>
        <p:spPr>
          <a:xfrm>
            <a:off x="3657600" y="2971800"/>
            <a:ext cx="2209800" cy="2286000"/>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p>
        </p:txBody>
      </p:sp>
      <p:sp>
        <p:nvSpPr>
          <p:cNvPr id="8" name="Freeform 7"/>
          <p:cNvSpPr/>
          <p:nvPr/>
        </p:nvSpPr>
        <p:spPr>
          <a:xfrm>
            <a:off x="6477000" y="3810000"/>
            <a:ext cx="2057400" cy="1295400"/>
          </a:xfrm>
          <a:custGeom>
            <a:avLst/>
            <a:gdLst>
              <a:gd name="connsiteX0" fmla="*/ 527538 w 3066757"/>
              <a:gd name="connsiteY0" fmla="*/ 56271 h 1545102"/>
              <a:gd name="connsiteX1" fmla="*/ 2708031 w 3066757"/>
              <a:gd name="connsiteY1" fmla="*/ 112542 h 1545102"/>
              <a:gd name="connsiteX2" fmla="*/ 2708031 w 3066757"/>
              <a:gd name="connsiteY2" fmla="*/ 112542 h 1545102"/>
              <a:gd name="connsiteX3" fmla="*/ 2665828 w 3066757"/>
              <a:gd name="connsiteY3" fmla="*/ 1350499 h 1545102"/>
              <a:gd name="connsiteX4" fmla="*/ 302455 w 3066757"/>
              <a:gd name="connsiteY4" fmla="*/ 1280160 h 1545102"/>
              <a:gd name="connsiteX5" fmla="*/ 851095 w 3066757"/>
              <a:gd name="connsiteY5" fmla="*/ 0 h 1545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66757" h="1545102">
                <a:moveTo>
                  <a:pt x="527538" y="56271"/>
                </a:moveTo>
                <a:lnTo>
                  <a:pt x="2708031" y="112542"/>
                </a:lnTo>
                <a:lnTo>
                  <a:pt x="2708031" y="112542"/>
                </a:lnTo>
                <a:cubicBezTo>
                  <a:pt x="2700997" y="318868"/>
                  <a:pt x="3066757" y="1155896"/>
                  <a:pt x="2665828" y="1350499"/>
                </a:cubicBezTo>
                <a:cubicBezTo>
                  <a:pt x="2264899" y="1545102"/>
                  <a:pt x="604910" y="1505243"/>
                  <a:pt x="302455" y="1280160"/>
                </a:cubicBezTo>
                <a:cubicBezTo>
                  <a:pt x="0" y="1055077"/>
                  <a:pt x="425547" y="527538"/>
                  <a:pt x="851095" y="0"/>
                </a:cubicBezTo>
              </a:path>
            </a:pathLst>
          </a:custGeom>
          <a:solidFill>
            <a:srgbClr val="92D050"/>
          </a:solidFill>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dirty="0"/>
          </a:p>
        </p:txBody>
      </p:sp>
      <p:sp>
        <p:nvSpPr>
          <p:cNvPr id="6" name="TextBox 5"/>
          <p:cNvSpPr txBox="1"/>
          <p:nvPr/>
        </p:nvSpPr>
        <p:spPr>
          <a:xfrm>
            <a:off x="3962400" y="5638800"/>
            <a:ext cx="1338828" cy="584775"/>
          </a:xfrm>
          <a:prstGeom prst="rect">
            <a:avLst/>
          </a:prstGeom>
          <a:noFill/>
        </p:spPr>
        <p:txBody>
          <a:bodyPr wrap="none" rtlCol="0">
            <a:spAutoFit/>
          </a:bodyPr>
          <a:lstStyle/>
          <a:p>
            <a:r>
              <a:rPr lang="bn-IN" sz="3200" b="1" dirty="0" smtClean="0">
                <a:latin typeface="NikoshBAN" pitchFamily="2" charset="0"/>
                <a:cs typeface="NikoshBAN" pitchFamily="2" charset="0"/>
              </a:rPr>
              <a:t>১০ কেজি</a:t>
            </a:r>
            <a:endParaRPr lang="en-US" sz="3200" b="1"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4861 -0.07586 C 0.06319 -0.14524 0.07778 -0.21462 0.04861 -0.24237 C 0.01944 -0.27012 -0.06806 -0.24422 -0.12639 -0.24237 C -0.18472 -0.24052 -0.27361 -0.27197 -0.30139 -0.23127 C -0.32917 -0.19057 -0.31111 -0.09436 -0.29306 0.00185 " pathEditMode="relative" rAng="0" ptsTypes="aaaaA">
                                      <p:cBhvr>
                                        <p:cTn id="6" dur="2000" fill="hold"/>
                                        <p:tgtEl>
                                          <p:spTgt spid="8"/>
                                        </p:tgtEl>
                                        <p:attrNameLst>
                                          <p:attrName>ppt_x</p:attrName>
                                          <p:attrName>ppt_y</p:attrName>
                                        </p:attrNameLst>
                                      </p:cBhvr>
                                      <p:rCtr x="-17400" y="-5900"/>
                                    </p:animMotion>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1219200" y="609600"/>
            <a:ext cx="6096000" cy="2616101"/>
          </a:xfrm>
          <a:prstGeom prst="rect">
            <a:avLst/>
          </a:prstGeom>
          <a:noFill/>
        </p:spPr>
        <p:txBody>
          <a:bodyPr wrap="square" rtlCol="0">
            <a:spAutoFit/>
          </a:bodyPr>
          <a:lstStyle/>
          <a:p>
            <a:pPr algn="just"/>
            <a:r>
              <a:rPr lang="bn-IN" sz="3600" b="1" u="sng" dirty="0" smtClean="0">
                <a:latin typeface="NikoshBAN" pitchFamily="2" charset="0"/>
                <a:cs typeface="NikoshBAN" pitchFamily="2" charset="0"/>
              </a:rPr>
              <a:t>সরণঃ</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পারপাশ্বিকের সাপেক্ষে কোন বস্তু নির্দিষ্ট দিকে যে দুরত্ব অতিক্রম করে তাকে সরন বলে। সরণকে পরিমাপ করা হয় মিটার দ্বারা। তাই সরণের একক মিটার। নিচের চিত্র দ্বারা বস্তুর সরণ দেখানো হয়েছে।</a:t>
            </a:r>
            <a:endParaRPr lang="en-US" sz="3200" dirty="0">
              <a:latin typeface="NikoshBAN" pitchFamily="2" charset="0"/>
              <a:cs typeface="NikoshBAN" pitchFamily="2" charset="0"/>
            </a:endParaRPr>
          </a:p>
        </p:txBody>
      </p:sp>
      <p:sp>
        <p:nvSpPr>
          <p:cNvPr id="4" name="Flowchart: Process 3"/>
          <p:cNvSpPr/>
          <p:nvPr/>
        </p:nvSpPr>
        <p:spPr>
          <a:xfrm>
            <a:off x="5943600" y="3048000"/>
            <a:ext cx="228600" cy="2743200"/>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a:off x="6019800" y="3048000"/>
            <a:ext cx="1752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096000" y="5791200"/>
            <a:ext cx="1752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467600" y="6096000"/>
            <a:ext cx="1241045" cy="523220"/>
          </a:xfrm>
          <a:prstGeom prst="rect">
            <a:avLst/>
          </a:prstGeom>
          <a:noFill/>
        </p:spPr>
        <p:txBody>
          <a:bodyPr wrap="none" rtlCol="0">
            <a:spAutoFit/>
          </a:bodyPr>
          <a:lstStyle/>
          <a:p>
            <a:r>
              <a:rPr lang="bn-IN" sz="2800" b="1" dirty="0" smtClean="0">
                <a:latin typeface="NikoshBAN" pitchFamily="2" charset="0"/>
                <a:cs typeface="NikoshBAN" pitchFamily="2" charset="0"/>
              </a:rPr>
              <a:t>১০ মিটার</a:t>
            </a:r>
            <a:endParaRPr lang="en-US" sz="2800" b="1"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0 0  L 0.25 0  E" pathEditMode="relative" ptsTypes="">
                                      <p:cBhvr>
                                        <p:cTn id="6" dur="2000" fill="hold"/>
                                        <p:tgtEl>
                                          <p:spTgt spid="4"/>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ppt_x"/>
                                          </p:val>
                                        </p:tav>
                                        <p:tav tm="100000">
                                          <p:val>
                                            <p:strVal val="#ppt_x"/>
                                          </p:val>
                                        </p:tav>
                                      </p:tavLst>
                                    </p:anim>
                                    <p:anim calcmode="lin" valueType="num">
                                      <p:cBhvr additive="base">
                                        <p:cTn id="12"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685800"/>
            <a:ext cx="2526654" cy="923330"/>
          </a:xfrm>
          <a:prstGeom prst="rect">
            <a:avLst/>
          </a:prstGeom>
          <a:solidFill>
            <a:schemeClr val="accent3">
              <a:lumMod val="40000"/>
              <a:lumOff val="60000"/>
            </a:schemeClr>
          </a:solidFill>
          <a:ln>
            <a:solidFill>
              <a:srgbClr val="C00000"/>
            </a:solidFill>
          </a:ln>
        </p:spPr>
        <p:txBody>
          <a:bodyPr wrap="none" rtlCol="0">
            <a:spAutoFit/>
          </a:bodyPr>
          <a:lstStyle/>
          <a:p>
            <a:r>
              <a:rPr lang="bn-IN" sz="5400" dirty="0" smtClean="0">
                <a:latin typeface="NikoshBAN" pitchFamily="2" charset="0"/>
                <a:cs typeface="NikoshBAN" pitchFamily="2" charset="0"/>
              </a:rPr>
              <a:t>একক কাজ</a:t>
            </a:r>
            <a:endParaRPr lang="en-US" sz="5400" dirty="0">
              <a:latin typeface="NikoshBAN" pitchFamily="2" charset="0"/>
              <a:cs typeface="NikoshBAN" pitchFamily="2" charset="0"/>
            </a:endParaRPr>
          </a:p>
        </p:txBody>
      </p:sp>
      <p:sp>
        <p:nvSpPr>
          <p:cNvPr id="3" name="TextBox 2"/>
          <p:cNvSpPr txBox="1"/>
          <p:nvPr/>
        </p:nvSpPr>
        <p:spPr>
          <a:xfrm>
            <a:off x="2438400" y="2590800"/>
            <a:ext cx="3538148" cy="1938992"/>
          </a:xfrm>
          <a:prstGeom prst="rect">
            <a:avLst/>
          </a:prstGeom>
          <a:noFill/>
        </p:spPr>
        <p:txBody>
          <a:bodyPr wrap="none" rtlCol="0">
            <a:spAutoFit/>
          </a:bodyPr>
          <a:lstStyle/>
          <a:p>
            <a:pPr marL="342900" indent="-342900">
              <a:buFont typeface="Wingdings" pitchFamily="2" charset="2"/>
              <a:buChar char="q"/>
            </a:pPr>
            <a:r>
              <a:rPr lang="bn-IN" sz="4000" b="1" dirty="0" smtClean="0">
                <a:latin typeface="NikoshBAN" pitchFamily="2" charset="0"/>
                <a:cs typeface="NikoshBAN" pitchFamily="2" charset="0"/>
              </a:rPr>
              <a:t>পরিমাপ কি?</a:t>
            </a:r>
          </a:p>
          <a:p>
            <a:pPr marL="342900" indent="-342900">
              <a:buFont typeface="Wingdings" pitchFamily="2" charset="2"/>
              <a:buChar char="q"/>
            </a:pPr>
            <a:r>
              <a:rPr lang="bn-IN" sz="4000" b="1" dirty="0" smtClean="0">
                <a:latin typeface="NikoshBAN" pitchFamily="2" charset="0"/>
                <a:cs typeface="NikoshBAN" pitchFamily="2" charset="0"/>
              </a:rPr>
              <a:t>ভর কাকে বলে</a:t>
            </a:r>
            <a:r>
              <a:rPr lang="bn-IN" sz="4000" b="1" dirty="0" smtClean="0"/>
              <a:t>?</a:t>
            </a:r>
            <a:endParaRPr lang="bn-BD" sz="4000" b="1" dirty="0" smtClean="0"/>
          </a:p>
          <a:p>
            <a:pPr marL="342900" indent="-342900">
              <a:buFont typeface="Wingdings" pitchFamily="2" charset="2"/>
              <a:buChar char="q"/>
            </a:pPr>
            <a:r>
              <a:rPr lang="bn-BD" sz="4000" b="1" dirty="0" smtClean="0">
                <a:latin typeface="NikoshBAN" pitchFamily="2" charset="0"/>
                <a:cs typeface="NikoshBAN" pitchFamily="2" charset="0"/>
              </a:rPr>
              <a:t>সরণের একক কি?</a:t>
            </a:r>
            <a:endParaRPr lang="en-US" sz="4000" b="1" dirty="0">
              <a:latin typeface="NikoshBAN" pitchFamily="2" charset="0"/>
              <a:cs typeface="NikoshBAN" pitchFamily="2" charset="0"/>
            </a:endParaRPr>
          </a:p>
        </p:txBody>
      </p:sp>
      <p:sp>
        <p:nvSpPr>
          <p:cNvPr id="4" name="TextBox 3"/>
          <p:cNvSpPr txBox="1"/>
          <p:nvPr/>
        </p:nvSpPr>
        <p:spPr>
          <a:xfrm>
            <a:off x="6248400" y="1143000"/>
            <a:ext cx="1946367" cy="523220"/>
          </a:xfrm>
          <a:prstGeom prst="rect">
            <a:avLst/>
          </a:prstGeom>
          <a:noFill/>
        </p:spPr>
        <p:txBody>
          <a:bodyPr wrap="none" rtlCol="0">
            <a:spAutoFit/>
          </a:bodyPr>
          <a:lstStyle/>
          <a:p>
            <a:r>
              <a:rPr lang="bn-BD" sz="2800" u="sng" dirty="0" smtClean="0">
                <a:latin typeface="NikoshBAN" pitchFamily="2" charset="0"/>
                <a:cs typeface="NikoshBAN" pitchFamily="2" charset="0"/>
              </a:rPr>
              <a:t>সময়- ৫ মিনিট।</a:t>
            </a:r>
            <a:endParaRPr lang="en-US" sz="2800" u="sng"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507</TotalTime>
  <Words>411</Words>
  <Application>Microsoft Office PowerPoint</Application>
  <PresentationFormat>On-screen Show (4:3)</PresentationFormat>
  <Paragraphs>67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UITRCE11</dc:creator>
  <cp:lastModifiedBy>Azam corporation</cp:lastModifiedBy>
  <cp:revision>122</cp:revision>
  <dcterms:created xsi:type="dcterms:W3CDTF">2006-08-16T00:00:00Z</dcterms:created>
  <dcterms:modified xsi:type="dcterms:W3CDTF">2021-09-16T14:04:34Z</dcterms:modified>
</cp:coreProperties>
</file>