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35"/>
  </p:notesMasterIdLst>
  <p:sldIdLst>
    <p:sldId id="289" r:id="rId2"/>
    <p:sldId id="256" r:id="rId3"/>
    <p:sldId id="257" r:id="rId4"/>
    <p:sldId id="258" r:id="rId5"/>
    <p:sldId id="259" r:id="rId6"/>
    <p:sldId id="260" r:id="rId7"/>
    <p:sldId id="263" r:id="rId8"/>
    <p:sldId id="287" r:id="rId9"/>
    <p:sldId id="293" r:id="rId10"/>
    <p:sldId id="309" r:id="rId11"/>
    <p:sldId id="290" r:id="rId12"/>
    <p:sldId id="268" r:id="rId13"/>
    <p:sldId id="297" r:id="rId14"/>
    <p:sldId id="267" r:id="rId15"/>
    <p:sldId id="284" r:id="rId16"/>
    <p:sldId id="299" r:id="rId17"/>
    <p:sldId id="311" r:id="rId18"/>
    <p:sldId id="310" r:id="rId19"/>
    <p:sldId id="264" r:id="rId20"/>
    <p:sldId id="301" r:id="rId21"/>
    <p:sldId id="271" r:id="rId22"/>
    <p:sldId id="300" r:id="rId23"/>
    <p:sldId id="308" r:id="rId24"/>
    <p:sldId id="303" r:id="rId25"/>
    <p:sldId id="265" r:id="rId26"/>
    <p:sldId id="312" r:id="rId27"/>
    <p:sldId id="302" r:id="rId28"/>
    <p:sldId id="283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800000"/>
    <a:srgbClr val="660033"/>
    <a:srgbClr val="333300"/>
    <a:srgbClr val="336600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>
      <p:cViewPr varScale="1">
        <p:scale>
          <a:sx n="67" d="100"/>
          <a:sy n="67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10186-A852-4903-B21D-3EB75C5937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8B22A-9185-4231-AD7D-30176EA62009}">
      <dgm:prSet/>
      <dgm:spPr/>
      <dgm:t>
        <a:bodyPr/>
        <a:lstStyle/>
        <a:p>
          <a:pPr rtl="0"/>
          <a:r>
            <a:rPr lang="bn-BD" dirty="0">
              <a:latin typeface="NikoshBAN" pitchFamily="2" charset="0"/>
              <a:cs typeface="NikoshBAN" pitchFamily="2" charset="0"/>
            </a:rPr>
            <a:t>মহান আল্লাহ আমাদেরকে জন্মগতভাবে শ্রমের জন্য প্রয়োজনীয় উপাদানগুলো দান করেছেন। এগুলো হলো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41DF6F-D617-4B8A-80A0-2689989B7E89}" type="parTrans" cxnId="{38D217D8-F4F9-427B-9E6E-21483D6433FF}">
      <dgm:prSet/>
      <dgm:spPr/>
      <dgm:t>
        <a:bodyPr/>
        <a:lstStyle/>
        <a:p>
          <a:endParaRPr lang="en-US"/>
        </a:p>
      </dgm:t>
    </dgm:pt>
    <dgm:pt modelId="{CEBD44F6-AED2-4405-AB26-F7C60847A5F8}" type="sibTrans" cxnId="{38D217D8-F4F9-427B-9E6E-21483D6433FF}">
      <dgm:prSet/>
      <dgm:spPr/>
      <dgm:t>
        <a:bodyPr/>
        <a:lstStyle/>
        <a:p>
          <a:endParaRPr lang="en-US"/>
        </a:p>
      </dgm:t>
    </dgm:pt>
    <dgm:pt modelId="{C0C6EFAE-AAB4-48A1-B58E-61CE6F733B7D}" type="pres">
      <dgm:prSet presAssocID="{C0B10186-A852-4903-B21D-3EB75C5937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2FB35-583C-4022-A4D2-15695239A717}" type="pres">
      <dgm:prSet presAssocID="{D298B22A-9185-4231-AD7D-30176EA62009}" presName="composite" presStyleCnt="0"/>
      <dgm:spPr/>
    </dgm:pt>
    <dgm:pt modelId="{9E337224-149D-492C-807D-547D2753BC0F}" type="pres">
      <dgm:prSet presAssocID="{D298B22A-9185-4231-AD7D-30176EA62009}" presName="imgShp" presStyleLbl="fgImgPlace1" presStyleIdx="0" presStyleCnt="1" custScaleX="106451" custLinFactNeighborX="-28032" custLinFactNeighborY="-32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E4B1392-72FE-4ABF-8FC9-5564C95989CB}" type="pres">
      <dgm:prSet presAssocID="{D298B22A-9185-4231-AD7D-30176EA62009}" presName="txShp" presStyleLbl="node1" presStyleIdx="0" presStyleCnt="1" custLinFactNeighborX="12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217D8-F4F9-427B-9E6E-21483D6433FF}" srcId="{C0B10186-A852-4903-B21D-3EB75C593741}" destId="{D298B22A-9185-4231-AD7D-30176EA62009}" srcOrd="0" destOrd="0" parTransId="{F841DF6F-D617-4B8A-80A0-2689989B7E89}" sibTransId="{CEBD44F6-AED2-4405-AB26-F7C60847A5F8}"/>
    <dgm:cxn modelId="{C8A042B1-CB10-4657-AC86-A64BE7D6B054}" type="presOf" srcId="{C0B10186-A852-4903-B21D-3EB75C593741}" destId="{C0C6EFAE-AAB4-48A1-B58E-61CE6F733B7D}" srcOrd="0" destOrd="0" presId="urn:microsoft.com/office/officeart/2005/8/layout/vList3"/>
    <dgm:cxn modelId="{8FBA45FA-7853-4B47-A83B-2A334BE97480}" type="presOf" srcId="{D298B22A-9185-4231-AD7D-30176EA62009}" destId="{BE4B1392-72FE-4ABF-8FC9-5564C95989CB}" srcOrd="0" destOrd="0" presId="urn:microsoft.com/office/officeart/2005/8/layout/vList3"/>
    <dgm:cxn modelId="{4B0012DC-5DD4-4244-9B2C-5AE3943B2B85}" type="presParOf" srcId="{C0C6EFAE-AAB4-48A1-B58E-61CE6F733B7D}" destId="{EC02FB35-583C-4022-A4D2-15695239A717}" srcOrd="0" destOrd="0" presId="urn:microsoft.com/office/officeart/2005/8/layout/vList3"/>
    <dgm:cxn modelId="{2071D682-E275-429B-882E-ED5BC125113D}" type="presParOf" srcId="{EC02FB35-583C-4022-A4D2-15695239A717}" destId="{9E337224-149D-492C-807D-547D2753BC0F}" srcOrd="0" destOrd="0" presId="urn:microsoft.com/office/officeart/2005/8/layout/vList3"/>
    <dgm:cxn modelId="{B3AEA570-B43F-4711-A474-51822DAF3723}" type="presParOf" srcId="{EC02FB35-583C-4022-A4D2-15695239A717}" destId="{BE4B1392-72FE-4ABF-8FC9-5564C95989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B1392-72FE-4ABF-8FC9-5564C95989CB}">
      <dsp:nvSpPr>
        <dsp:cNvPr id="0" name=""/>
        <dsp:cNvSpPr/>
      </dsp:nvSpPr>
      <dsp:spPr>
        <a:xfrm rot="10800000">
          <a:off x="2904977" y="0"/>
          <a:ext cx="6080760" cy="2362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66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মহান আল্লাহ আমাদেরকে জন্মগতভাবে শ্রমের জন্য প্রয়োজনীয় উপাদানগুলো দান করেছেন। এগুলো হলো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495527" y="0"/>
        <a:ext cx="5490210" cy="2362199"/>
      </dsp:txXfrm>
    </dsp:sp>
    <dsp:sp modelId="{9E337224-149D-492C-807D-547D2753BC0F}">
      <dsp:nvSpPr>
        <dsp:cNvPr id="0" name=""/>
        <dsp:cNvSpPr/>
      </dsp:nvSpPr>
      <dsp:spPr>
        <a:xfrm>
          <a:off x="240801" y="0"/>
          <a:ext cx="2514585" cy="23621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1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BB8-6C72-48E7-BCC8-26EC1CF43E47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6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459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8444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433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47081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758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9D1-D22F-405C-8281-18C49B78D363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0E49-23ED-4048-BE2F-1321D3E8C654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88-52A5-4876-A2BA-0A1C3CEE838A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8E39-75C0-4694-94FD-CCF1C476120A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B5AB-4E44-44FC-8F02-739705814DC8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64E-DCC6-450C-80AE-42E3C88CACDB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8F32-E7F7-4ED8-8E7A-78B36DCBFB23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4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9C7D-C2AF-49B6-8EF6-89051B5D1458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66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FB58-3B61-44B2-894C-5A1F39557294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0D88-1E5D-434F-91D2-19DBE36ABEC7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611528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Assalamualai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10</a:t>
            </a:fld>
            <a:endParaRPr lang="en-US" b="1"/>
          </a:p>
        </p:txBody>
      </p:sp>
      <p:grpSp>
        <p:nvGrpSpPr>
          <p:cNvPr id="8" name="Group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9C72B7F-3C49-4E2F-A356-AF8CD3655D3D}"/>
              </a:ext>
            </a:extLst>
          </p:cNvPr>
          <p:cNvGrpSpPr/>
          <p:nvPr/>
        </p:nvGrpSpPr>
        <p:grpSpPr>
          <a:xfrm>
            <a:off x="3048000" y="2876318"/>
            <a:ext cx="3019522" cy="2683685"/>
            <a:chOff x="3129087" y="2474638"/>
            <a:chExt cx="3019522" cy="2683685"/>
          </a:xfrm>
        </p:grpSpPr>
        <p:grpSp>
          <p:nvGrpSpPr>
            <p:cNvPr id="27" name="Group 2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0C2F80A-6C67-44B6-B909-718E3FB77527}"/>
                </a:ext>
              </a:extLst>
            </p:cNvPr>
            <p:cNvGrpSpPr/>
            <p:nvPr/>
          </p:nvGrpSpPr>
          <p:grpSpPr>
            <a:xfrm>
              <a:off x="3505200" y="2931839"/>
              <a:ext cx="2286000" cy="2133600"/>
              <a:chOff x="278716" y="1419938"/>
              <a:chExt cx="1534356" cy="148714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3" name="Oval 4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EFE3BDF-8D94-47F3-9AB7-FB856DCBDA3E}"/>
                  </a:ext>
                </a:extLst>
              </p:cNvPr>
              <p:cNvSpPr/>
              <p:nvPr/>
            </p:nvSpPr>
            <p:spPr>
              <a:xfrm>
                <a:off x="278716" y="1419938"/>
                <a:ext cx="1534356" cy="1487144"/>
              </a:xfrm>
              <a:prstGeom prst="ellipse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688D592-E099-40A2-A8A0-7414148D7BD2}"/>
                  </a:ext>
                </a:extLst>
              </p:cNvPr>
              <p:cNvSpPr/>
              <p:nvPr/>
            </p:nvSpPr>
            <p:spPr>
              <a:xfrm>
                <a:off x="583237" y="1650023"/>
                <a:ext cx="976458" cy="9764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85C7F3D-1BFE-438A-8112-820DD6C60062}"/>
                </a:ext>
              </a:extLst>
            </p:cNvPr>
            <p:cNvGrpSpPr/>
            <p:nvPr/>
          </p:nvGrpSpPr>
          <p:grpSpPr>
            <a:xfrm>
              <a:off x="4370784" y="2474638"/>
              <a:ext cx="630381" cy="460482"/>
              <a:chOff x="4095868" y="1531372"/>
              <a:chExt cx="630381" cy="46048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1" name="Right Arrow 4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1CB99AF-439F-45F0-B787-2043F15A5958}"/>
                  </a:ext>
                </a:extLst>
              </p:cNvPr>
              <p:cNvSpPr/>
              <p:nvPr/>
            </p:nvSpPr>
            <p:spPr>
              <a:xfrm rot="16200000">
                <a:off x="4301376" y="1450881"/>
                <a:ext cx="344381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ight Arrow 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8AAED14-8CD7-4C9B-ABDB-87C9C59097D3}"/>
                  </a:ext>
                </a:extLst>
              </p:cNvPr>
              <p:cNvSpPr/>
              <p:nvPr/>
            </p:nvSpPr>
            <p:spPr>
              <a:xfrm rot="26832818">
                <a:off x="4126943" y="1719712"/>
                <a:ext cx="241067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1489BA7-DE19-43A7-A99D-FD407CFF2751}"/>
                </a:ext>
              </a:extLst>
            </p:cNvPr>
            <p:cNvGrpSpPr/>
            <p:nvPr/>
          </p:nvGrpSpPr>
          <p:grpSpPr>
            <a:xfrm>
              <a:off x="5639860" y="3359046"/>
              <a:ext cx="508749" cy="505364"/>
              <a:chOff x="5091504" y="2286986"/>
              <a:chExt cx="325745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9" name="Right Arrow 3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7FCE71E-7D2B-4780-BD52-D76752DA2A39}"/>
                  </a:ext>
                </a:extLst>
              </p:cNvPr>
              <p:cNvSpPr/>
              <p:nvPr/>
            </p:nvSpPr>
            <p:spPr>
              <a:xfrm rot="20384160">
                <a:off x="5188584" y="2286986"/>
                <a:ext cx="228665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70085"/>
                  <a:satOff val="-1502"/>
                  <a:lumOff val="7703"/>
                  <a:alphaOff val="0"/>
                </a:schemeClr>
              </a:lnRef>
              <a:fillRef idx="1">
                <a:schemeClr val="accent3">
                  <a:shade val="90000"/>
                  <a:hueOff val="70085"/>
                  <a:satOff val="-1502"/>
                  <a:lumOff val="7703"/>
                  <a:alphaOff val="0"/>
                </a:schemeClr>
              </a:fillRef>
              <a:effectRef idx="0">
                <a:schemeClr val="accent3">
                  <a:shade val="90000"/>
                  <a:hueOff val="70085"/>
                  <a:satOff val="-1502"/>
                  <a:lumOff val="770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ight Arrow 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5EC29A6-3BC6-4C79-96C3-93110E914D40}"/>
                  </a:ext>
                </a:extLst>
              </p:cNvPr>
              <p:cNvSpPr/>
              <p:nvPr/>
            </p:nvSpPr>
            <p:spPr>
              <a:xfrm rot="20384160">
                <a:off x="5091504" y="2379731"/>
                <a:ext cx="249698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E3DC038-C52C-46EB-9A6B-B3CFA00D7165}"/>
                </a:ext>
              </a:extLst>
            </p:cNvPr>
            <p:cNvGrpSpPr/>
            <p:nvPr/>
          </p:nvGrpSpPr>
          <p:grpSpPr>
            <a:xfrm>
              <a:off x="5184295" y="4652959"/>
              <a:ext cx="574279" cy="505364"/>
              <a:chOff x="4677869" y="3409039"/>
              <a:chExt cx="574279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7" name="Right Arrow 3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168CE3C-F926-4BED-8CA1-A7279F2A63D1}"/>
                  </a:ext>
                </a:extLst>
              </p:cNvPr>
              <p:cNvSpPr/>
              <p:nvPr/>
            </p:nvSpPr>
            <p:spPr>
              <a:xfrm rot="2523109">
                <a:off x="4902354" y="3409039"/>
                <a:ext cx="349794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140170"/>
                  <a:satOff val="-3004"/>
                  <a:lumOff val="15406"/>
                  <a:alphaOff val="0"/>
                </a:schemeClr>
              </a:lnRef>
              <a:fillRef idx="1">
                <a:schemeClr val="accent3">
                  <a:shade val="90000"/>
                  <a:hueOff val="140170"/>
                  <a:satOff val="-3004"/>
                  <a:lumOff val="15406"/>
                  <a:alphaOff val="0"/>
                </a:schemeClr>
              </a:fillRef>
              <a:effectRef idx="0">
                <a:schemeClr val="accent3">
                  <a:shade val="90000"/>
                  <a:hueOff val="140170"/>
                  <a:satOff val="-3004"/>
                  <a:lumOff val="1540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ight Arrow 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2B50FAD-6408-4AA7-A6B7-C47C5D1ABD45}"/>
                  </a:ext>
                </a:extLst>
              </p:cNvPr>
              <p:cNvSpPr/>
              <p:nvPr/>
            </p:nvSpPr>
            <p:spPr>
              <a:xfrm rot="3335601">
                <a:off x="4737898" y="3503518"/>
                <a:ext cx="183159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11D2AE8-34AF-477E-8604-1171D469AC1F}"/>
                </a:ext>
              </a:extLst>
            </p:cNvPr>
            <p:cNvGrpSpPr/>
            <p:nvPr/>
          </p:nvGrpSpPr>
          <p:grpSpPr>
            <a:xfrm>
              <a:off x="3412218" y="4565779"/>
              <a:ext cx="358353" cy="505364"/>
              <a:chOff x="3293323" y="3440221"/>
              <a:chExt cx="358353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5" name="Right Arrow 3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CD9DF889-246D-4486-A1D9-60F06AC218DA}"/>
                  </a:ext>
                </a:extLst>
              </p:cNvPr>
              <p:cNvSpPr/>
              <p:nvPr/>
            </p:nvSpPr>
            <p:spPr>
              <a:xfrm rot="8387526">
                <a:off x="3293323" y="3440221"/>
                <a:ext cx="327557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210255"/>
                  <a:satOff val="-4505"/>
                  <a:lumOff val="23109"/>
                  <a:alphaOff val="0"/>
                </a:schemeClr>
              </a:lnRef>
              <a:fillRef idx="1">
                <a:schemeClr val="accent3">
                  <a:shade val="90000"/>
                  <a:hueOff val="210255"/>
                  <a:satOff val="-4505"/>
                  <a:lumOff val="23109"/>
                  <a:alphaOff val="0"/>
                </a:schemeClr>
              </a:fillRef>
              <a:effectRef idx="0">
                <a:schemeClr val="accent3">
                  <a:shade val="90000"/>
                  <a:hueOff val="210255"/>
                  <a:satOff val="-4505"/>
                  <a:lumOff val="231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ight Arrow 1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004FE78-2A83-4D6E-B2EA-209F0ACA0567}"/>
                  </a:ext>
                </a:extLst>
              </p:cNvPr>
              <p:cNvSpPr/>
              <p:nvPr/>
            </p:nvSpPr>
            <p:spPr>
              <a:xfrm rot="18544627">
                <a:off x="3385422" y="3439440"/>
                <a:ext cx="229290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4E112E9-B8EE-4346-8000-914FE786E1BE}"/>
                </a:ext>
              </a:extLst>
            </p:cNvPr>
            <p:cNvGrpSpPr/>
            <p:nvPr/>
          </p:nvGrpSpPr>
          <p:grpSpPr>
            <a:xfrm>
              <a:off x="3129087" y="3155976"/>
              <a:ext cx="546439" cy="505364"/>
              <a:chOff x="2986799" y="2278034"/>
              <a:chExt cx="546439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3" name="Right Arrow 3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CCA1D68-0AFF-43FB-BF67-19E9BFA4B568}"/>
                  </a:ext>
                </a:extLst>
              </p:cNvPr>
              <p:cNvSpPr/>
              <p:nvPr/>
            </p:nvSpPr>
            <p:spPr>
              <a:xfrm rot="12153133">
                <a:off x="2986799" y="2278034"/>
                <a:ext cx="383724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280340"/>
                  <a:satOff val="-6007"/>
                  <a:lumOff val="30812"/>
                  <a:alphaOff val="0"/>
                </a:schemeClr>
              </a:lnRef>
              <a:fillRef idx="1">
                <a:schemeClr val="accent3">
                  <a:shade val="90000"/>
                  <a:hueOff val="280340"/>
                  <a:satOff val="-6007"/>
                  <a:lumOff val="30812"/>
                  <a:alphaOff val="0"/>
                </a:schemeClr>
              </a:fillRef>
              <a:effectRef idx="0">
                <a:schemeClr val="accent3">
                  <a:shade val="90000"/>
                  <a:hueOff val="280340"/>
                  <a:satOff val="-6007"/>
                  <a:lumOff val="3081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ight Arrow 1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A8083A3-7817-4FCD-97DF-21063191DC53}"/>
                  </a:ext>
                </a:extLst>
              </p:cNvPr>
              <p:cNvSpPr/>
              <p:nvPr/>
            </p:nvSpPr>
            <p:spPr>
              <a:xfrm rot="1176450">
                <a:off x="3198720" y="2421493"/>
                <a:ext cx="334518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410036CD-E369-4AB7-A168-769C9304357A}"/>
              </a:ext>
            </a:extLst>
          </p:cNvPr>
          <p:cNvGrpSpPr/>
          <p:nvPr/>
        </p:nvGrpSpPr>
        <p:grpSpPr>
          <a:xfrm>
            <a:off x="3581400" y="1295400"/>
            <a:ext cx="2026793" cy="1486365"/>
            <a:chOff x="3373188" y="304800"/>
            <a:chExt cx="1486365" cy="1486365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0C1CA5F-B31E-48CD-A71F-0D26A3843731}"/>
                </a:ext>
              </a:extLst>
            </p:cNvPr>
            <p:cNvSpPr/>
            <p:nvPr/>
          </p:nvSpPr>
          <p:spPr>
            <a:xfrm>
              <a:off x="3373188" y="304800"/>
              <a:ext cx="1486365" cy="14863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B8BAE6D-7537-4C13-9243-CCB203217854}"/>
                </a:ext>
              </a:extLst>
            </p:cNvPr>
            <p:cNvSpPr/>
            <p:nvPr/>
          </p:nvSpPr>
          <p:spPr>
            <a:xfrm>
              <a:off x="3601788" y="533400"/>
              <a:ext cx="1051019" cy="1051019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i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অন্ন</a:t>
              </a:r>
              <a:r>
                <a:rPr lang="bn-BD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34A5B0E-15A1-40C7-A733-22EFBC830CFD}"/>
              </a:ext>
            </a:extLst>
          </p:cNvPr>
          <p:cNvGrpSpPr/>
          <p:nvPr/>
        </p:nvGrpSpPr>
        <p:grpSpPr>
          <a:xfrm>
            <a:off x="6096000" y="3028718"/>
            <a:ext cx="1905000" cy="1486365"/>
            <a:chOff x="5427755" y="1441546"/>
            <a:chExt cx="1486365" cy="1486365"/>
          </a:xfr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Oval 2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5AD341E-880C-43C6-AEE4-8F41B3DF134F}"/>
                </a:ext>
              </a:extLst>
            </p:cNvPr>
            <p:cNvSpPr/>
            <p:nvPr/>
          </p:nvSpPr>
          <p:spPr>
            <a:xfrm>
              <a:off x="5427755" y="1441546"/>
              <a:ext cx="1486365" cy="148636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dirty="0"/>
                <a:t>   </a:t>
              </a:r>
              <a:endParaRPr lang="en-US" dirty="0"/>
            </a:p>
          </p:txBody>
        </p:sp>
        <p:sp>
          <p:nvSpPr>
            <p:cNvPr id="24" name="Oval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53EAB35-D883-4429-8B79-17C7F56E9F94}"/>
                </a:ext>
              </a:extLst>
            </p:cNvPr>
            <p:cNvSpPr/>
            <p:nvPr/>
          </p:nvSpPr>
          <p:spPr>
            <a:xfrm>
              <a:off x="5645428" y="1659219"/>
              <a:ext cx="1051019" cy="1051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i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বস্ত্র  </a:t>
              </a:r>
              <a:endParaRPr lang="en-US" sz="4000" i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FDCDA07-5F37-4E88-B41D-CF79AB20F936}"/>
              </a:ext>
            </a:extLst>
          </p:cNvPr>
          <p:cNvGrpSpPr/>
          <p:nvPr/>
        </p:nvGrpSpPr>
        <p:grpSpPr>
          <a:xfrm>
            <a:off x="5492362" y="5238518"/>
            <a:ext cx="2203838" cy="1307715"/>
            <a:chOff x="4443486" y="3843456"/>
            <a:chExt cx="1486365" cy="148636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B6148C5-5945-4A60-9336-6A2A5A964323}"/>
                </a:ext>
              </a:extLst>
            </p:cNvPr>
            <p:cNvSpPr/>
            <p:nvPr/>
          </p:nvSpPr>
          <p:spPr>
            <a:xfrm>
              <a:off x="4443486" y="3843456"/>
              <a:ext cx="1486365" cy="14863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12463E7-FBDA-4AF1-B720-4D1B8CF72EC0}"/>
                </a:ext>
              </a:extLst>
            </p:cNvPr>
            <p:cNvSpPr/>
            <p:nvPr/>
          </p:nvSpPr>
          <p:spPr>
            <a:xfrm>
              <a:off x="4672086" y="3995856"/>
              <a:ext cx="1051019" cy="1051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i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বাসস্থান </a:t>
              </a:r>
              <a:endParaRPr lang="en-US" sz="2800" i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B8ACC84-A2D1-40A1-9B91-FFED24F25C67}"/>
              </a:ext>
            </a:extLst>
          </p:cNvPr>
          <p:cNvGrpSpPr/>
          <p:nvPr/>
        </p:nvGrpSpPr>
        <p:grpSpPr>
          <a:xfrm>
            <a:off x="960546" y="5086118"/>
            <a:ext cx="2392254" cy="1486365"/>
            <a:chOff x="2226690" y="3767256"/>
            <a:chExt cx="1486365" cy="148636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Oval 1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2FDD848-88D7-4FF1-BD93-2496FE10394A}"/>
                </a:ext>
              </a:extLst>
            </p:cNvPr>
            <p:cNvSpPr/>
            <p:nvPr/>
          </p:nvSpPr>
          <p:spPr>
            <a:xfrm>
              <a:off x="2226690" y="3767256"/>
              <a:ext cx="1486365" cy="14863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DDCA2FB-1612-4818-B938-928B008689B1}"/>
                </a:ext>
              </a:extLst>
            </p:cNvPr>
            <p:cNvSpPr/>
            <p:nvPr/>
          </p:nvSpPr>
          <p:spPr>
            <a:xfrm>
              <a:off x="2444363" y="3984929"/>
              <a:ext cx="1051019" cy="1051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i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শিক্ষা </a:t>
              </a:r>
              <a:endParaRPr lang="en-US" sz="4000" i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F247124-0221-4C40-9621-BBEB77738261}"/>
              </a:ext>
            </a:extLst>
          </p:cNvPr>
          <p:cNvGrpSpPr/>
          <p:nvPr/>
        </p:nvGrpSpPr>
        <p:grpSpPr>
          <a:xfrm>
            <a:off x="838200" y="2647718"/>
            <a:ext cx="2254649" cy="1555005"/>
            <a:chOff x="1278737" y="1676402"/>
            <a:chExt cx="1645049" cy="155500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Oval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7F3505A-2C52-47D5-88DD-25A27C03B72A}"/>
                </a:ext>
              </a:extLst>
            </p:cNvPr>
            <p:cNvSpPr/>
            <p:nvPr/>
          </p:nvSpPr>
          <p:spPr>
            <a:xfrm>
              <a:off x="1278737" y="1676402"/>
              <a:ext cx="1645049" cy="1555005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11CED40-AEDE-4C11-B654-ED992CC27B9D}"/>
                </a:ext>
              </a:extLst>
            </p:cNvPr>
            <p:cNvSpPr/>
            <p:nvPr/>
          </p:nvSpPr>
          <p:spPr>
            <a:xfrm>
              <a:off x="1507337" y="1905002"/>
              <a:ext cx="1163225" cy="109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i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bn-BD" sz="2800" kern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Oval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7C4215F-3F5F-4A8B-A91A-B71BE8405AA5}"/>
              </a:ext>
            </a:extLst>
          </p:cNvPr>
          <p:cNvSpPr/>
          <p:nvPr/>
        </p:nvSpPr>
        <p:spPr>
          <a:xfrm>
            <a:off x="4057417" y="2928613"/>
            <a:ext cx="1562566" cy="17242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/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0"/>
            <a:ext cx="9144000" cy="103520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একজন মানুষের মৌলিক অধিকার বা চাহিদা  </a:t>
            </a:r>
            <a:endParaRPr lang="en-US" sz="36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0" y="1"/>
            <a:ext cx="9144000" cy="6858000"/>
          </a:xfrm>
          <a:prstGeom prst="double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অন্ন,বস্ত্র, বাসস্থান, শিক্ষা ও চিকিৎসা ইত্যাদি একজন মানুষের মৌলিক অধিকার। আর এ অধিকার অর্জনের লক্ষ্যে মানুষ প্রতিনিয়ত কাজ করে যাচ্ছে।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ঘৃনার কাজ নয়। আমাদের প্রিয় নবী (সাঃ)  ও শ্রমিকের কাজ করেছেন। তাঁকে জিজ্ঞেস করা হলো- কোন প্রকার উপার্জন উত্তম ও পবিত্র? তিনি বললেন , কোনো ব্যক্তির নিজ শ্রমের উপার্জন এবং সৎব্যবসালব্ধ মুনাফা। (বায়হাকি)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0"/>
            <a:ext cx="2514600" cy="1828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0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5486400" y="304800"/>
            <a:ext cx="2667000" cy="304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175">
            <a:noFill/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2743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শ্রম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কাকে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বলে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06098"/>
            <a:ext cx="9115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মানুষের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মৌলিক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অধিকারগুলো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?  </a:t>
            </a:r>
            <a:endParaRPr lang="en-US" sz="44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88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কোন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প্রকারের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উপার্জন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উত্তম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13</a:t>
            </a:fld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876800"/>
            <a:ext cx="9144000" cy="15795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উন্নতির চাবিকাঠিই হলো শ্রম।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-30176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Users\Yunus\Desktop\Garments-D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2825"/>
            <a:ext cx="8305800" cy="3459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66074"/>
            <a:ext cx="9144000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জাতি যত বেশি পরিশ্রমী, সে জাতি তত বেশি উন্নত।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d. Yunus Azad\Desktop\sromer morzada\অভিবাসী-শ্রমি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166811"/>
            <a:ext cx="8305800" cy="3633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14500" y="23812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133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13849"/>
            <a:ext cx="7848600" cy="3505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0" y="4850490"/>
            <a:ext cx="9144000" cy="1764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 অন্বেষণকে ইসলাম ইবাদত এবং শ্রম দ্বারা অর্জিত খাদ্যকে উৎকৃষ্ট খাদ্য হিসাবে আখ্যা দিয়েছে।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0300" y="-95578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16</a:t>
            </a:fld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1" y="990600"/>
            <a:ext cx="9144001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প্রসঙ্গে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18302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4175149"/>
            <a:ext cx="9144000" cy="1948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0202" y="0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514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8856515"/>
              </p:ext>
            </p:extLst>
          </p:nvPr>
        </p:nvGraphicFramePr>
        <p:xfrm>
          <a:off x="0" y="152400"/>
          <a:ext cx="9144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1" y="29718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038600" y="3370263"/>
            <a:ext cx="2514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57600" y="5899150"/>
            <a:ext cx="2836863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4673600"/>
            <a:ext cx="3162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408738" y="3000375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bn-BD" sz="4000" dirty="0">
                <a:latin typeface="NikoshBAN" pitchFamily="2" charset="0"/>
                <a:cs typeface="NikoshBAN" pitchFamily="2" charset="0"/>
              </a:rPr>
              <a:t>মস্তিস্ক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408738" y="4264025"/>
            <a:ext cx="1516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হাত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408738" y="5562600"/>
            <a:ext cx="2049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পা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514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1771" y="10886"/>
            <a:ext cx="9165772" cy="206210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জীবিকা অন্বেষণ সম্পর্কে আল্লাহ বলেন, ‘’ তিনি তো তোমাদের জন্য ভুমি সুগম করে দিয়ছেন। কাজেই তোমরা এর দিক-দিগন্তে বিচরণ কর এবং তার দেওয়া রিযিক থেকে আহারকর।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১৫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771" y="4800600"/>
            <a:ext cx="9165771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মহানবী  (সঃ) বলেন , নিজহাতে উপার্জিত খাধ্যের চেয়ে উত্তম খাদ্য  আর নাই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আল্লাহর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নবি দাউদ (আঃ) নিজের হাতে কাজ করে খেতেন। (বুখারী)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133600"/>
            <a:ext cx="685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043126"/>
            <a:ext cx="91440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আল্লাহ্‌র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বন্ধু হওয়া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রুজি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রোজগার সম্পূর্ণ হালাল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প্রিয়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নবীর ভালবাসা অর্জন করা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দেশ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 জাতির উন্নয়ন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নিজ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হাতে কাজ করলে মান মর্যাদা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কমেনা।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চরিত্র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সুন্দর ও শৃঙ্খলিত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শ্রমজীবী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মানুষের দুঃখ কষ্ট উপলদ্ধি করা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একগুয়েমী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 অলসতা দূর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শ্রমই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উন্নতির চাবি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কাঠি।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771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ইসলামে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শ্রমের গুর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ত্ত্ব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0" y="2014478"/>
            <a:ext cx="2286000" cy="2328923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/>
              </a:rPr>
              <a:t>স্বা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286000" y="2014477"/>
            <a:ext cx="2286000" cy="2328923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/>
              </a:rPr>
              <a:t>গ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4572000" y="2014477"/>
            <a:ext cx="2286000" cy="2328923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/>
              </a:rPr>
              <a:t>ত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6858000" y="2014477"/>
            <a:ext cx="2286000" cy="2328923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/>
              </a:rPr>
              <a:t>ম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20</a:t>
            </a:fld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0" y="5218989"/>
            <a:ext cx="9144000" cy="1456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শিশু বয়সে মেষ চরাতেন।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9624" y="237274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Yunu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0501"/>
            <a:ext cx="8716624" cy="37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409"/>
            <a:ext cx="4419600" cy="3731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21409"/>
            <a:ext cx="4495800" cy="3731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-10886" y="5385816"/>
            <a:ext cx="9154886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বড় হয়ে ব্যবসা পরিচালনা করতেন।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9582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495800" cy="365125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22</a:t>
            </a:fld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7052"/>
            <a:ext cx="7391400" cy="3591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4982571"/>
            <a:ext cx="9144000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 যুদ্ধে পরিখা খননে তিনি সক্রিয় অংশগ্রহণ করেন।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525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23</a:t>
            </a:fld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23592" y="1037802"/>
            <a:ext cx="91204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মর্যাদা সম্পর্কে মহানবি (সাঃ) বলেন-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88" y="4763410"/>
            <a:ext cx="9165771" cy="15795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হাতে উপার্জিত খাদ্যের চেয়ে উত্তম খাদ্য আর নাই। আল্লাহর নবি দাউদ (আঃ) নিজের হাতে কাজ করে খেতেন।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28575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3F09ADE-922E-4548-8945-FD4A272762BA}"/>
              </a:ext>
            </a:extLst>
          </p:cNvPr>
          <p:cNvSpPr/>
          <p:nvPr/>
        </p:nvSpPr>
        <p:spPr>
          <a:xfrm>
            <a:off x="23588" y="1828799"/>
            <a:ext cx="4256199" cy="2719391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 descr="C:\Users\SARK\Downloads\1444020582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6CB50255-8753-4C65-A9F8-6F6FFD46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1094" y="1828800"/>
            <a:ext cx="4166706" cy="2719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24</a:t>
            </a:fld>
            <a:endParaRPr lang="en-US" b="1"/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4218369" y="6573335"/>
            <a:ext cx="990600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defPPr>
              <a:defRPr lang="en-US"/>
            </a:defPPr>
            <a:lvl1pPr marL="0" algn="ctr" defTabSz="10124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F1EDFE-F515-444E-BD51-3F5D8B3B49AC}" type="datetime8">
              <a:rPr lang="en-US" smtClean="0"/>
              <a:pPr/>
              <a:t>9/2/2021 4:15 PM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9122"/>
            <a:ext cx="4343400" cy="4126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2" descr="C:\Users\Md. Yunus Azad\Desktop\Itikaf\walton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9122"/>
            <a:ext cx="4572000" cy="4063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6200" y="5276905"/>
            <a:ext cx="9067800" cy="1394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মানুষের নিজ হাতের কাজের বিনিময় এবং সৎ ব্যবসা থেকে প্রাপ্ত মুনাফা উত্তম উপার্জন।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5895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514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pic>
        <p:nvPicPr>
          <p:cNvPr id="4" name="Picture 2" descr="C:\Users\DOEL\Desktop\kefayet\photo GALLERY\islam\all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82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OEL\Desktop\kefayet\photo GALLERY\sromer morjada\123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05820"/>
            <a:ext cx="2876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-Right Arrow Callout 5"/>
          <p:cNvSpPr/>
          <p:nvPr/>
        </p:nvSpPr>
        <p:spPr>
          <a:xfrm>
            <a:off x="2819400" y="1474788"/>
            <a:ext cx="3448050" cy="2136775"/>
          </a:xfrm>
          <a:prstGeom prst="leftRightArrowCallout">
            <a:avLst>
              <a:gd name="adj1" fmla="val 25000"/>
              <a:gd name="adj2" fmla="val 22962"/>
              <a:gd name="adj3" fmla="val 30095"/>
              <a:gd name="adj4" fmla="val 569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1" y="1674674"/>
            <a:ext cx="20192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শ্রমজীবী আল্লাহরবন্ধু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7" y="-17462"/>
            <a:ext cx="701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076246"/>
            <a:ext cx="9144000" cy="230832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IN" sz="3600" dirty="0">
                <a:latin typeface="NikoshBAN" pitchFamily="2" charset="0"/>
                <a:cs typeface="NikoshBAN" pitchFamily="2" charset="0"/>
              </a:rPr>
              <a:t>শ্রমজীবীদের প্রশংসায় আল্লাহ তায়ালা বলেন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এমন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বহুলোক আছে যারা জমিনে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দিকে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ভ্রমণ করে ও আল্লাহ্‌র অনুগ্রহ খুঁজে বেড়ায়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যযাম্মীল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752600" cy="228600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Thursday, September 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629400"/>
            <a:ext cx="4622973" cy="228600"/>
          </a:xfrm>
        </p:spPr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Kawcher</a:t>
            </a:r>
            <a:r>
              <a:rPr lang="en-US" dirty="0" smtClean="0"/>
              <a:t> </a:t>
            </a:r>
            <a:r>
              <a:rPr lang="en-US" dirty="0" err="1" smtClean="0"/>
              <a:t>Hossen</a:t>
            </a:r>
            <a:r>
              <a:rPr lang="en-US" dirty="0" smtClean="0"/>
              <a:t>, </a:t>
            </a:r>
            <a:r>
              <a:rPr lang="en-US" dirty="0" err="1" smtClean="0"/>
              <a:t>Assis't</a:t>
            </a:r>
            <a:r>
              <a:rPr lang="en-US" dirty="0" smtClean="0"/>
              <a:t> Teacher, Karim </a:t>
            </a:r>
            <a:r>
              <a:rPr lang="en-US" dirty="0" err="1" smtClean="0"/>
              <a:t>Ullah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262" y="6446837"/>
            <a:ext cx="51263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" y="0"/>
            <a:ext cx="91059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নিজ হাতে শ্রম করতে কোন লজ্জা বা জড়তা থাকার কোন কারণ নাই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কারণ ইসলামের প্রিয় মনীষীগণ নিজ হাতে কাজ করেছেন । 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pic>
        <p:nvPicPr>
          <p:cNvPr id="6" name="Picture 2" descr="C:\Users\DOEL\Desktop\kefayet\photo GALLERY\sromer morjada\so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14323"/>
            <a:ext cx="3390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1905000"/>
            <a:ext cx="43434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হযরত ফাতিমা (রা) নিজ হাতে জাঁতা ঘোরাতেন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পানির মশক বা কলসি বয়ে আনতেন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38663" y="3917004"/>
            <a:ext cx="639763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7164" y="6515391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27</a:t>
            </a:fld>
            <a:endParaRPr lang="en-US" b="1"/>
          </a:p>
        </p:txBody>
      </p:sp>
      <p:pic>
        <p:nvPicPr>
          <p:cNvPr id="10" name="Picture 9" descr="C:\Users\SARK\Downloads\to-take-sal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199" y="828731"/>
            <a:ext cx="4451763" cy="275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খুবদ্রুত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শ্রমিকের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পারিশ্রমিক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আদায়ের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ব্যাপারে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ইসলামের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বিধান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-6711" y="3849469"/>
            <a:ext cx="43992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সঃ) বলেছেন,     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4894173"/>
            <a:ext cx="9150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অর্থঃ “শ্রমিকের গায়ের ঘাম শুকানোর পূর্বেই তার পারিশ্রমিক দিয়ে দাও।”  ( ইবনে মাজাহ)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58310" r="25424" b="36940"/>
          <a:stretch/>
        </p:blipFill>
        <p:spPr>
          <a:xfrm>
            <a:off x="4662877" y="3832746"/>
            <a:ext cx="4451372" cy="739254"/>
          </a:xfrm>
          <a:prstGeom prst="rect">
            <a:avLst/>
          </a:prstGeom>
          <a:ln>
            <a:noFill/>
          </a:ln>
        </p:spPr>
      </p:pic>
      <p:pic>
        <p:nvPicPr>
          <p:cNvPr id="16" name="Content Placeholder 5" descr="Picture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" y="809720"/>
            <a:ext cx="4359222" cy="2769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438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4" name="Picture 2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6" y="4130674"/>
            <a:ext cx="2819400" cy="2362201"/>
          </a:xfrm>
          <a:prstGeom prst="rect">
            <a:avLst/>
          </a:prstGeom>
        </p:spPr>
      </p:pic>
      <p:pic>
        <p:nvPicPr>
          <p:cNvPr id="25" name="Picture 24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4495800"/>
            <a:ext cx="3200399" cy="23778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37769" y="4517103"/>
            <a:ext cx="153828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স্কুল পরিস্কার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1013" y="5844440"/>
            <a:ext cx="157638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স্কুলের মাঠ পরিস্কার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-16318"/>
            <a:ext cx="9144000" cy="91176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আমরাও নিজহাতে অনেক কাজ</a:t>
            </a:r>
            <a:r>
              <a:rPr lang="en-US" sz="280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করতে পাড়ি,যেমন ----</a:t>
            </a:r>
            <a:endParaRPr lang="en-US" sz="28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86"/>
            <a:ext cx="2819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95666"/>
            <a:ext cx="3200399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900364" y="1061343"/>
            <a:ext cx="2895601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latin typeface="NikoshBAN" pitchFamily="2" charset="0"/>
                <a:cs typeface="NikoshBAN" pitchFamily="2" charset="0"/>
              </a:rPr>
              <a:t>বাড়ির আঙিনা </a:t>
            </a:r>
          </a:p>
          <a:p>
            <a:pPr eaLnBrk="1" hangingPunct="1"/>
            <a:r>
              <a:rPr lang="bn-BD" sz="2800" dirty="0">
                <a:latin typeface="NikoshBAN" pitchFamily="2" charset="0"/>
                <a:cs typeface="NikoshBAN" pitchFamily="2" charset="0"/>
              </a:rPr>
              <a:t>পরিষ্কার 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254829" y="2789223"/>
            <a:ext cx="2667000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dirty="0">
                <a:latin typeface="NikoshBAN" pitchFamily="2" charset="0"/>
                <a:cs typeface="NikoshBAN" pitchFamily="2" charset="0"/>
              </a:rPr>
              <a:t>টয়লেট পরিষ্কার করা যায়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  <p:bldP spid="27" grpId="0" build="allAtOnce" animBg="1"/>
      <p:bldP spid="6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1"/>
            <a:ext cx="2439194" cy="2285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743200" y="0"/>
            <a:ext cx="32766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দলীয়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কাজঃ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শ্রমের</a:t>
            </a:r>
            <a:r>
              <a:rPr lang="en-US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গুরুত্ত্ব</a:t>
            </a:r>
            <a:r>
              <a:rPr lang="en-US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</a:rPr>
              <a:t>পাঁচটি</a:t>
            </a:r>
            <a:r>
              <a:rPr lang="bn-BD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48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581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</a:rPr>
              <a:t>তোমরা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</a:rPr>
              <a:t>বাড়িতে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</a:rPr>
              <a:t>যেসকল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</a:rPr>
              <a:t>সেই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পাঁচটি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লিখ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810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5029199" cy="3061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bn-BD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3600" b="1" u="sng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u="sng" dirty="0" err="1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u="sng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36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3600" b="1" u="sng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28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28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u="sng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28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2800" b="1" u="sng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u="sng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2800" b="1" u="sng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449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447633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নৈতিক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৭ম  </a:t>
            </a:r>
            <a:endParaRPr lang="bn-BD" sz="36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চতুর্থ</a:t>
            </a:r>
            <a:r>
              <a:rPr lang="en-US" sz="3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- ০৫</a:t>
            </a:r>
            <a:endParaRPr lang="en-US" sz="32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429794" y="4952206"/>
            <a:ext cx="30472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006" y="4953000"/>
            <a:ext cx="304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0606" y="4953000"/>
            <a:ext cx="3048794" cy="79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3" y="228600"/>
            <a:ext cx="2157698" cy="2667000"/>
          </a:xfrm>
          <a:prstGeom prst="roundRect">
            <a:avLst>
              <a:gd name="adj" fmla="val 198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9" y="214312"/>
            <a:ext cx="2138361" cy="2657475"/>
          </a:xfrm>
          <a:prstGeom prst="roundRect">
            <a:avLst>
              <a:gd name="adj" fmla="val 187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2209800" y="0"/>
            <a:ext cx="4419600" cy="99060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6" y="0"/>
            <a:ext cx="2295524" cy="2454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4" y="1188034"/>
            <a:ext cx="68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১)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হালাল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পথে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উপার্জন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ও ---------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ইবাদত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।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" y="27047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ফরজ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খ)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ওয়াজিব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</a:t>
            </a:r>
            <a:endParaRPr lang="en-US" sz="2800" dirty="0" smtClean="0">
              <a:solidFill>
                <a:srgbClr val="333300"/>
              </a:solidFill>
              <a:latin typeface="NikoshBAN"/>
            </a:endParaRP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সুন্নত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ঘ)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মুস্তাহাব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6900" y="2674985"/>
            <a:ext cx="685800" cy="5947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372161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২) “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শ্রমিকের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গায়ের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ঘাম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শুকানোর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পূর্বেই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তাঁর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পারিশ্রমিক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দিয়ে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দাও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।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”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হাদিসটি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হাদিসের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গ্রন্থ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নেওয়া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হয়েছে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?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1851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বুখারী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মুসলিম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তিরমিযি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বায়হাকি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0" y="5999654"/>
            <a:ext cx="685800" cy="594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Thursday, September 2,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31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৩) “</a:t>
            </a:r>
            <a:r>
              <a:rPr lang="bn-BD" sz="40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অতঃপর যখন নামায শেষ হবে তখন তোমরা জমিনের বুকে ছড়িয়ে পড়বে 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।”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উক্তিটি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62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রাসূল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(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সঃ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এর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নবীর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শিক্ষকের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আল্লাহর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676435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0" y="3477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৪)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হযরত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ফাতিমা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(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রঃ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ঘরের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কাজ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নিজে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করতেন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71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ক) </a:t>
            </a:r>
            <a:r>
              <a:rPr lang="en-US" sz="2400" dirty="0" err="1" smtClean="0">
                <a:latin typeface="NikoshBAN"/>
              </a:rPr>
              <a:t>জাতা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ঘুরানো</a:t>
            </a:r>
            <a:r>
              <a:rPr lang="en-US" sz="2400" dirty="0" smtClean="0">
                <a:latin typeface="NikoshBAN"/>
              </a:rPr>
              <a:t>                             খ) </a:t>
            </a:r>
            <a:r>
              <a:rPr lang="en-US" sz="2400" dirty="0" err="1" smtClean="0">
                <a:latin typeface="NikoshBAN"/>
              </a:rPr>
              <a:t>পানি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আনা</a:t>
            </a:r>
            <a:r>
              <a:rPr lang="en-US" sz="2400" dirty="0" smtClean="0">
                <a:latin typeface="NikoshBAN"/>
              </a:rPr>
              <a:t>   </a:t>
            </a:r>
          </a:p>
          <a:p>
            <a:r>
              <a:rPr lang="en-US" sz="2400" dirty="0" smtClean="0">
                <a:latin typeface="NikoshBAN"/>
              </a:rPr>
              <a:t>  </a:t>
            </a:r>
          </a:p>
          <a:p>
            <a:r>
              <a:rPr lang="en-US" sz="2400" dirty="0" smtClean="0">
                <a:latin typeface="NikoshBAN"/>
              </a:rPr>
              <a:t>গ) </a:t>
            </a:r>
            <a:r>
              <a:rPr lang="en-US" sz="2400" dirty="0" err="1" smtClean="0">
                <a:latin typeface="NikoshBAN"/>
              </a:rPr>
              <a:t>ঘর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ঝাড়ু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</a:t>
            </a:r>
            <a:r>
              <a:rPr lang="en-US" sz="2400" dirty="0" smtClean="0">
                <a:latin typeface="NikoshBAN"/>
              </a:rPr>
              <a:t>                          ঘ) </a:t>
            </a:r>
            <a:r>
              <a:rPr lang="en-US" sz="2400" dirty="0" err="1" smtClean="0">
                <a:latin typeface="NikoshBAN"/>
              </a:rPr>
              <a:t>সবগুলো</a:t>
            </a:r>
            <a:r>
              <a:rPr lang="en-US" sz="2400" dirty="0" smtClean="0">
                <a:latin typeface="NikoshBAN"/>
              </a:rPr>
              <a:t>   </a:t>
            </a:r>
            <a:endParaRPr lang="en-US" sz="2400" dirty="0">
              <a:latin typeface="NikoshBAN"/>
            </a:endParaRPr>
          </a:p>
        </p:txBody>
      </p:sp>
      <p:pic>
        <p:nvPicPr>
          <p:cNvPr id="10" name="Picture 9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5594607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90600" y="0"/>
            <a:ext cx="7315200" cy="1295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5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5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5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5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5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8" name="Picture 7" descr="jj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91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FFFF00"/>
                </a:solidFill>
                <a:latin typeface="NikoshBAN"/>
              </a:rPr>
              <a:t>ধন্যবাদ</a:t>
            </a:r>
            <a:r>
              <a:rPr lang="en-US" sz="180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18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আল্লাহ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হাফেজ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96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Thursday, September 2, 2021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" y="2209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ভালো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লক্ষ্য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8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1" name="Picture 10" descr="C:\Users\Yunus\Desktop\Malay-220150908134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" y="68479"/>
            <a:ext cx="2971800" cy="336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Content Placeholder 4" descr="Pictu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13" y="19050"/>
            <a:ext cx="2951234" cy="3438195"/>
          </a:xfrm>
          <a:prstGeom prst="rect">
            <a:avLst/>
          </a:prstGeom>
          <a:ln>
            <a:solidFill>
              <a:srgbClr val="33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Content Placeholder 4" descr="Pictur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44" y="3549537"/>
            <a:ext cx="2971800" cy="3308463"/>
          </a:xfrm>
          <a:prstGeom prst="rect">
            <a:avLst/>
          </a:prstGeom>
          <a:ln>
            <a:solidFill>
              <a:srgbClr val="33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Content Placeholder 4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525725"/>
            <a:ext cx="2999847" cy="3332275"/>
          </a:xfrm>
          <a:prstGeom prst="rect">
            <a:avLst/>
          </a:prstGeom>
          <a:ln>
            <a:solidFill>
              <a:srgbClr val="33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7" y="33668"/>
            <a:ext cx="2971800" cy="3423578"/>
          </a:xfrm>
          <a:prstGeom prst="rect">
            <a:avLst/>
          </a:prstGeom>
          <a:ln>
            <a:solidFill>
              <a:srgbClr val="33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 descr="C:\Users\SARK\Downloads\1379758636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0045CEFF-D020-47BC-8EDE-1B61CBAE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81400"/>
            <a:ext cx="3024650" cy="3240345"/>
          </a:xfrm>
          <a:prstGeom prst="rect">
            <a:avLst/>
          </a:prstGeom>
          <a:noFill/>
          <a:ln w="38100">
            <a:solidFill>
              <a:srgbClr val="33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3" name="Round Diagonal Corner Rectangle 12"/>
          <p:cNvSpPr/>
          <p:nvPr/>
        </p:nvSpPr>
        <p:spPr>
          <a:xfrm>
            <a:off x="0" y="3135560"/>
            <a:ext cx="9144000" cy="3658326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 err="1" smtClean="0">
                <a:solidFill>
                  <a:srgbClr val="FFFF00"/>
                </a:solidFill>
                <a:latin typeface="NikoshBAN"/>
              </a:rPr>
              <a:t>শ্রমিক</a:t>
            </a:r>
            <a:r>
              <a:rPr lang="en-US" sz="15000" b="1" dirty="0" smtClean="0">
                <a:solidFill>
                  <a:srgbClr val="FFFF00"/>
                </a:solidFill>
                <a:latin typeface="NikoshBAN"/>
              </a:rPr>
              <a:t>  </a:t>
            </a:r>
            <a:endParaRPr lang="en-US" sz="15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76200" y="-8083"/>
            <a:ext cx="9220200" cy="29869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660066"/>
                </a:solidFill>
                <a:latin typeface="NikoshBAN"/>
              </a:rPr>
              <a:t>যারা</a:t>
            </a:r>
            <a:r>
              <a:rPr lang="en-US" sz="8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8800" b="1" dirty="0" err="1" smtClean="0">
                <a:solidFill>
                  <a:srgbClr val="660066"/>
                </a:solidFill>
                <a:latin typeface="NikoshBAN"/>
              </a:rPr>
              <a:t>কাজ</a:t>
            </a:r>
            <a:r>
              <a:rPr lang="en-US" sz="8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8800" b="1" dirty="0" err="1" smtClean="0">
                <a:solidFill>
                  <a:srgbClr val="660066"/>
                </a:solidFill>
                <a:latin typeface="NikoshBAN"/>
              </a:rPr>
              <a:t>করে</a:t>
            </a:r>
            <a:r>
              <a:rPr lang="en-US" sz="8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8800" b="1" dirty="0" err="1" smtClean="0">
                <a:solidFill>
                  <a:srgbClr val="660066"/>
                </a:solidFill>
                <a:latin typeface="NikoshBAN"/>
              </a:rPr>
              <a:t>তাদের</a:t>
            </a:r>
            <a:r>
              <a:rPr lang="en-US" sz="8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8800" b="1" dirty="0" err="1" smtClean="0">
                <a:solidFill>
                  <a:srgbClr val="660066"/>
                </a:solidFill>
                <a:latin typeface="NikoshBAN"/>
              </a:rPr>
              <a:t>কি</a:t>
            </a:r>
            <a:r>
              <a:rPr lang="en-US" sz="8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8800" b="1" dirty="0" err="1" smtClean="0">
                <a:solidFill>
                  <a:srgbClr val="660066"/>
                </a:solidFill>
                <a:latin typeface="NikoshBAN"/>
              </a:rPr>
              <a:t>বলে</a:t>
            </a:r>
            <a:r>
              <a:rPr lang="en-US" sz="8800" b="1" dirty="0" smtClean="0">
                <a:solidFill>
                  <a:srgbClr val="660066"/>
                </a:solidFill>
                <a:latin typeface="NikoshBAN"/>
              </a:rPr>
              <a:t>? </a:t>
            </a:r>
            <a:endParaRPr lang="en-US" sz="88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77000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C:\Users\SARK\Downloads\1444020582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6CB50255-8753-4C65-A9F8-6F6FFD46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429185"/>
            <a:ext cx="2971800" cy="340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SARK\Downloads\garments_6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F1C477-1C1A-42E0-BBB1-06B525F8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8969" y="14287"/>
            <a:ext cx="2917031" cy="333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C:\Users\SARK\Downloads\to-take-salary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84F4F8C4-B67B-4FC9-B9AE-4DA97BD7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" y="3429369"/>
            <a:ext cx="3049190" cy="3396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0"/>
            <a:ext cx="3070621" cy="3384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336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3428999"/>
            <a:ext cx="2874169" cy="341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17585" y="-34988"/>
            <a:ext cx="9182100" cy="44225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 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রনের </a:t>
            </a:r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 যে সকল 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কাজ-করা </a:t>
            </a:r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</a:rPr>
              <a:t>কি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</a:rPr>
              <a:t>বলে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</a:rPr>
              <a:t>? </a:t>
            </a:r>
            <a:endParaRPr lang="en-US" sz="6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17585" y="4495800"/>
            <a:ext cx="9144000" cy="23301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 err="1" smtClean="0">
                <a:solidFill>
                  <a:srgbClr val="660066"/>
                </a:solidFill>
                <a:latin typeface="NikoshBAN"/>
              </a:rPr>
              <a:t>শ্রম</a:t>
            </a:r>
            <a:r>
              <a:rPr lang="en-US" sz="15000" b="1" dirty="0" smtClean="0">
                <a:solidFill>
                  <a:srgbClr val="660066"/>
                </a:solidFill>
                <a:latin typeface="NikoshBAN"/>
              </a:rPr>
              <a:t>  </a:t>
            </a:r>
            <a:endParaRPr lang="en-US" sz="150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-14288"/>
            <a:ext cx="9153525" cy="68722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4287" y="3199674"/>
            <a:ext cx="9144000" cy="3658326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/>
              </a:rPr>
              <a:t>শ্রমের</a:t>
            </a:r>
            <a:r>
              <a:rPr lang="en-US" sz="9600" b="1" dirty="0" smtClean="0">
                <a:latin typeface="NikoshBAN"/>
              </a:rPr>
              <a:t> </a:t>
            </a:r>
            <a:r>
              <a:rPr lang="en-US" sz="9600" b="1" dirty="0" err="1" smtClean="0">
                <a:latin typeface="NikoshBAN"/>
              </a:rPr>
              <a:t>মর্যাদা</a:t>
            </a:r>
            <a:r>
              <a:rPr lang="en-US" sz="9600" b="1" dirty="0" smtClean="0">
                <a:latin typeface="NikoshBAN"/>
              </a:rPr>
              <a:t> </a:t>
            </a:r>
            <a:endParaRPr lang="en-US" sz="9600" b="1" dirty="0">
              <a:latin typeface="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4764" y="0"/>
            <a:ext cx="9144000" cy="29869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660066"/>
                </a:solidFill>
                <a:latin typeface="NikoshBAN"/>
              </a:rPr>
              <a:t>আজকের পাঠ </a:t>
            </a:r>
            <a:endParaRPr lang="en-US" sz="96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Thursday, September 2,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7</a:t>
            </a:fld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909" y="0"/>
            <a:ext cx="42584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3300"/>
                </a:solidFill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latin typeface="NikoshBAN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3447" y="2362200"/>
            <a:ext cx="9144001" cy="1481792"/>
            <a:chOff x="-23447" y="2438400"/>
            <a:chExt cx="9144001" cy="1481792"/>
          </a:xfrm>
        </p:grpSpPr>
        <p:sp>
          <p:nvSpPr>
            <p:cNvPr id="12" name="Chevron 11"/>
            <p:cNvSpPr/>
            <p:nvPr/>
          </p:nvSpPr>
          <p:spPr>
            <a:xfrm>
              <a:off x="-23447" y="2522860"/>
              <a:ext cx="845547" cy="128714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Double Wave 12"/>
            <p:cNvSpPr/>
            <p:nvPr/>
          </p:nvSpPr>
          <p:spPr>
            <a:xfrm>
              <a:off x="833804" y="2438400"/>
              <a:ext cx="8286750" cy="1481792"/>
            </a:xfrm>
            <a:prstGeom prst="doubleWav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শ্রম</a:t>
              </a:r>
              <a:r>
                <a:rPr lang="en-US" sz="3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</a:t>
              </a:r>
              <a:r>
                <a:rPr lang="bn-BD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পরিচয় বলতে </a:t>
              </a:r>
              <a:r>
                <a:rPr lang="bn-BD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42581" y="3886200"/>
            <a:ext cx="9186579" cy="1481792"/>
            <a:chOff x="-42581" y="3928408"/>
            <a:chExt cx="9186579" cy="1481792"/>
          </a:xfrm>
        </p:grpSpPr>
        <p:sp>
          <p:nvSpPr>
            <p:cNvPr id="14" name="Chevron 13"/>
            <p:cNvSpPr/>
            <p:nvPr/>
          </p:nvSpPr>
          <p:spPr>
            <a:xfrm>
              <a:off x="-42581" y="4089068"/>
              <a:ext cx="852303" cy="128714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5" name="Double Wave 14"/>
            <p:cNvSpPr/>
            <p:nvPr/>
          </p:nvSpPr>
          <p:spPr>
            <a:xfrm>
              <a:off x="814669" y="3928408"/>
              <a:ext cx="8329329" cy="1481792"/>
            </a:xfrm>
            <a:prstGeom prst="doubleWav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শ্রমের গুরুত্ব ব্যাখ্যা করতে পারবে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;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58617" y="5410200"/>
            <a:ext cx="9202616" cy="1481792"/>
            <a:chOff x="-58617" y="5452408"/>
            <a:chExt cx="9202616" cy="1481792"/>
          </a:xfrm>
        </p:grpSpPr>
        <p:sp>
          <p:nvSpPr>
            <p:cNvPr id="16" name="Chevron 15"/>
            <p:cNvSpPr/>
            <p:nvPr/>
          </p:nvSpPr>
          <p:spPr>
            <a:xfrm>
              <a:off x="-58617" y="5613068"/>
              <a:ext cx="853944" cy="128714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uble Wave 16"/>
            <p:cNvSpPr/>
            <p:nvPr/>
          </p:nvSpPr>
          <p:spPr>
            <a:xfrm>
              <a:off x="798632" y="5452408"/>
              <a:ext cx="8345367" cy="1481792"/>
            </a:xfrm>
            <a:prstGeom prst="doubleWav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ইসলামের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দৃষ্টিতে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শ্রমের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মর্যাদা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ব্যাখ্যা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করতে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পারবে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।</a:t>
              </a:r>
              <a:endPara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0" y="719258"/>
            <a:ext cx="8001000" cy="1566742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400" b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----- </a:t>
            </a:r>
            <a:endParaRPr lang="bn-BD" sz="44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05740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492240"/>
            <a:ext cx="49530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0"/>
            <a:ext cx="6400800" cy="1066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336600"/>
                </a:solidFill>
                <a:latin typeface="NikoshBAN"/>
              </a:rPr>
              <a:t>শ্রমের</a:t>
            </a:r>
            <a:r>
              <a:rPr lang="en-US" sz="7200" b="1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336600"/>
                </a:solidFill>
                <a:latin typeface="NikoshBAN"/>
              </a:rPr>
              <a:t>ধারনা</a:t>
            </a:r>
            <a:endParaRPr lang="en-US" sz="7200" b="1" dirty="0">
              <a:solidFill>
                <a:srgbClr val="336600"/>
              </a:solidFill>
              <a:latin typeface="NikoshBAN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1447800"/>
            <a:ext cx="9144000" cy="52273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 ধ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রনের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 যে সকল কাজ-</a:t>
            </a:r>
          </a:p>
          <a:p>
            <a:pPr>
              <a:buFont typeface="Wingdings 3" charset="2"/>
              <a:buNone/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করা হয় তাকে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অপরের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কল্যানের জন্য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 কাজ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 তাকে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শ্রম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জাতীর কল্যানের জন্য যেসব</a:t>
            </a:r>
          </a:p>
          <a:p>
            <a:pPr>
              <a:buFont typeface="Wingdings 3" charset="2"/>
              <a:buNone/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নিজে বেঁচে থাকা ও সুন্দর জীবন গঠনের জন্য যেসব কাজ করা হয় তাকে শ্রম বলে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Thursday, September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" y="1416620"/>
            <a:ext cx="9144000" cy="18752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-20582" y="-19050"/>
            <a:ext cx="9164582" cy="135752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শ্রমের ব্যাপারে আল্লাহ তায়ালা বলেন-</a:t>
            </a:r>
            <a:endParaRPr lang="en-US" sz="4000" b="1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1057" y="3320764"/>
            <a:ext cx="9123418" cy="353723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াৎ</a:t>
            </a:r>
            <a:r>
              <a:rPr lang="bn-BD" sz="3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</a:p>
          <a:p>
            <a:pPr algn="ctr"/>
            <a:r>
              <a:rPr lang="bn-BD" sz="24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(সূরা আল-জুমুআ, আয়াত-১০)</a:t>
            </a:r>
            <a:endParaRPr lang="en-US" sz="24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4916</TotalTime>
  <Words>1344</Words>
  <Application>Microsoft Office PowerPoint</Application>
  <PresentationFormat>On-screen Show (4:3)</PresentationFormat>
  <Paragraphs>222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NikoshBAN</vt:lpstr>
      <vt:lpstr>SutonnyOMJ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561</cp:revision>
  <dcterms:created xsi:type="dcterms:W3CDTF">2006-08-16T00:00:00Z</dcterms:created>
  <dcterms:modified xsi:type="dcterms:W3CDTF">2021-09-02T10:25:38Z</dcterms:modified>
</cp:coreProperties>
</file>