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43" r:id="rId2"/>
    <p:sldId id="344" r:id="rId3"/>
    <p:sldId id="345" r:id="rId4"/>
    <p:sldId id="346" r:id="rId5"/>
    <p:sldId id="352" r:id="rId6"/>
    <p:sldId id="353" r:id="rId7"/>
    <p:sldId id="285" r:id="rId8"/>
    <p:sldId id="349" r:id="rId9"/>
    <p:sldId id="336" r:id="rId10"/>
    <p:sldId id="350" r:id="rId11"/>
    <p:sldId id="338" r:id="rId12"/>
    <p:sldId id="351" r:id="rId13"/>
    <p:sldId id="340" r:id="rId14"/>
    <p:sldId id="306" r:id="rId15"/>
    <p:sldId id="341" r:id="rId16"/>
    <p:sldId id="321" r:id="rId17"/>
    <p:sldId id="342" r:id="rId18"/>
    <p:sldId id="316" r:id="rId19"/>
    <p:sldId id="348" r:id="rId20"/>
  </p:sldIdLst>
  <p:sldSz cx="9144000" cy="5143500" type="screen16x9"/>
  <p:notesSz cx="6858000" cy="9144000"/>
  <p:embeddedFontLs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NikoshBAN" pitchFamily="2" charset="0"/>
      <p:regular r:id="rId25"/>
    </p:embeddedFont>
    <p:embeddedFont>
      <p:font typeface="SutonnyMJ" pitchFamily="2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Has4nTWq9FU0tKER4244XA==" hashData="57sz+ZS+Typ6cHH5CapHf4xcApg="/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DAFF"/>
    <a:srgbClr val="006600"/>
    <a:srgbClr val="0000CC"/>
    <a:srgbClr val="FF5050"/>
    <a:srgbClr val="FFCCFF"/>
    <a:srgbClr val="CC0066"/>
    <a:srgbClr val="FFFF99"/>
    <a:srgbClr val="FCD680"/>
    <a:srgbClr val="B6DF89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516" y="-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669B-F626-49B7-93A6-F24CC7D40FC0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2968-7B9A-49C0-A0E7-AD357A6FA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669B-F626-49B7-93A6-F24CC7D40FC0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2968-7B9A-49C0-A0E7-AD357A6FA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669B-F626-49B7-93A6-F24CC7D40FC0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2968-7B9A-49C0-A0E7-AD357A6FA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669B-F626-49B7-93A6-F24CC7D40FC0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2968-7B9A-49C0-A0E7-AD357A6FA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669B-F626-49B7-93A6-F24CC7D40FC0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2968-7B9A-49C0-A0E7-AD357A6FA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669B-F626-49B7-93A6-F24CC7D40FC0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2968-7B9A-49C0-A0E7-AD357A6FA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669B-F626-49B7-93A6-F24CC7D40FC0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2968-7B9A-49C0-A0E7-AD357A6FA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669B-F626-49B7-93A6-F24CC7D40FC0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2968-7B9A-49C0-A0E7-AD357A6FA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669B-F626-49B7-93A6-F24CC7D40FC0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2968-7B9A-49C0-A0E7-AD357A6FA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669B-F626-49B7-93A6-F24CC7D40FC0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2968-7B9A-49C0-A0E7-AD357A6FA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669B-F626-49B7-93A6-F24CC7D40FC0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2968-7B9A-49C0-A0E7-AD357A6FA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0669B-F626-49B7-93A6-F24CC7D40FC0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72968-7B9A-49C0-A0E7-AD357A6FA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962150"/>
            <a:ext cx="5251936" cy="175432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C:\Users\USER\Desktop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687" y="325183"/>
            <a:ext cx="5817076" cy="874967"/>
          </a:xfrm>
          <a:prstGeom prst="rect">
            <a:avLst/>
          </a:prstGeom>
          <a:solidFill>
            <a:srgbClr val="FFC000"/>
          </a:solidFill>
          <a:extLst/>
        </p:spPr>
      </p:pic>
      <p:grpSp>
        <p:nvGrpSpPr>
          <p:cNvPr id="9" name="Group 8"/>
          <p:cNvGrpSpPr/>
          <p:nvPr/>
        </p:nvGrpSpPr>
        <p:grpSpPr>
          <a:xfrm>
            <a:off x="6576647" y="1559169"/>
            <a:ext cx="1793633" cy="2555632"/>
            <a:chOff x="5864581" y="2501584"/>
            <a:chExt cx="2345973" cy="541712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600" y="4191000"/>
              <a:ext cx="1885954" cy="372771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13182">
              <a:off x="5864581" y="2501584"/>
              <a:ext cx="1863386" cy="3678264"/>
            </a:xfrm>
            <a:prstGeom prst="rect">
              <a:avLst/>
            </a:prstGeom>
          </p:spPr>
        </p:pic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71E3-26EB-4F72-8BDD-E3F54E480468}" type="datetime1">
              <a:rPr lang="en-US" smtClean="0">
                <a:latin typeface="SutonnyMJ" pitchFamily="2" charset="0"/>
              </a:rPr>
              <a:t>9/16/2021</a:t>
            </a:fld>
            <a:endParaRPr lang="en-US" dirty="0">
              <a:latin typeface="SutonnyMJ" pitchFamily="2" charset="0"/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xmlns="" id="{03B1E947-249B-4397-8ABC-82E2CD79907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833"/>
            </a:avLst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66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90600" y="891430"/>
            <a:ext cx="7338187" cy="1781551"/>
            <a:chOff x="967613" y="1061772"/>
            <a:chExt cx="7338187" cy="1781551"/>
          </a:xfrm>
        </p:grpSpPr>
        <p:grpSp>
          <p:nvGrpSpPr>
            <p:cNvPr id="11" name="Group 10"/>
            <p:cNvGrpSpPr/>
            <p:nvPr/>
          </p:nvGrpSpPr>
          <p:grpSpPr>
            <a:xfrm>
              <a:off x="3568808" y="1602037"/>
              <a:ext cx="605220" cy="1241286"/>
              <a:chOff x="3124200" y="2038350"/>
              <a:chExt cx="605220" cy="1241286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3198900" y="2038350"/>
                <a:ext cx="39786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4000" smtClean="0">
                    <a:ln w="28575">
                      <a:solidFill>
                        <a:schemeClr val="tx1"/>
                      </a:solidFill>
                    </a:ln>
                    <a:latin typeface="NikoshBAN" panose="02000000000000000000" pitchFamily="2" charset="0"/>
                    <a:cs typeface="NikoshBAN" panose="02000000000000000000" pitchFamily="2" charset="0"/>
                  </a:rPr>
                  <a:t>৪</a:t>
                </a:r>
                <a:endParaRPr lang="en-US" sz="4000" dirty="0">
                  <a:ln w="285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198495" y="2571750"/>
                <a:ext cx="42511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4000">
                    <a:ln w="28575">
                      <a:solidFill>
                        <a:schemeClr val="tx1"/>
                      </a:solidFill>
                    </a:ln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endParaRPr lang="en-US" sz="4000" dirty="0">
                  <a:ln w="285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3124200" y="2671290"/>
                <a:ext cx="60522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ctangle 11"/>
            <p:cNvSpPr/>
            <p:nvPr/>
          </p:nvSpPr>
          <p:spPr>
            <a:xfrm>
              <a:off x="4317009" y="1879038"/>
              <a:ext cx="391259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4000" smtClean="0">
                  <a:ln w="12700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বর্গ মি রঙিন করা যায়।  </a:t>
              </a:r>
              <a:r>
                <a:rPr lang="en-US" sz="3200" smtClean="0">
                  <a:ln>
                    <a:solidFill>
                      <a:schemeClr val="tx1"/>
                    </a:solidFill>
                  </a:ln>
                </a:rPr>
                <a:t> </a:t>
              </a:r>
              <a:endParaRPr lang="en-US" sz="32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39304" y="1879038"/>
              <a:ext cx="215372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4000" smtClean="0">
                  <a:ln w="12700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লিটার দ্বারা  </a:t>
              </a:r>
              <a:r>
                <a:rPr lang="en-US" sz="4000" smtClean="0">
                  <a:ln w="12700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967613" y="1061772"/>
              <a:ext cx="7338187" cy="1015663"/>
              <a:chOff x="433218" y="172725"/>
              <a:chExt cx="8275671" cy="1015663"/>
            </a:xfrm>
          </p:grpSpPr>
          <p:sp>
            <p:nvSpPr>
              <p:cNvPr id="21" name="TextBox 24"/>
              <p:cNvSpPr txBox="1"/>
              <p:nvPr/>
            </p:nvSpPr>
            <p:spPr>
              <a:xfrm>
                <a:off x="1294503" y="293996"/>
                <a:ext cx="741438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smtClean="0">
                    <a:ln w="19050">
                      <a:solidFill>
                        <a:sysClr val="windowText" lastClr="000000"/>
                      </a:solidFill>
                    </a:ln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রং এর কথা চিন্তা করি যার ১ ডেসি</a:t>
                </a:r>
                <a:r>
                  <a:rPr lang="bn-IN" sz="4000" smtClean="0">
                    <a:ln w="19050">
                      <a:solidFill>
                        <a:sysClr val="windowText" lastClr="000000"/>
                      </a:solidFill>
                    </a:ln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000">
                  <a:ln w="19050"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433218" y="172725"/>
                <a:ext cx="741178" cy="1015663"/>
                <a:chOff x="429511" y="293996"/>
                <a:chExt cx="741178" cy="1015663"/>
              </a:xfrm>
            </p:grpSpPr>
            <p:sp>
              <p:nvSpPr>
                <p:cNvPr id="23" name="Cloud Callout 22"/>
                <p:cNvSpPr/>
                <p:nvPr/>
              </p:nvSpPr>
              <p:spPr>
                <a:xfrm rot="16792789">
                  <a:off x="457200" y="416735"/>
                  <a:ext cx="685800" cy="741178"/>
                </a:xfrm>
                <a:prstGeom prst="cloudCallout">
                  <a:avLst/>
                </a:prstGeom>
                <a:solidFill>
                  <a:srgbClr val="66FFFF"/>
                </a:solidFill>
                <a:ln>
                  <a:solidFill>
                    <a:schemeClr val="tx1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TextBox 25"/>
                <p:cNvSpPr txBox="1"/>
                <p:nvPr/>
              </p:nvSpPr>
              <p:spPr>
                <a:xfrm>
                  <a:off x="476514" y="293996"/>
                  <a:ext cx="602640" cy="10156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bn-IN" sz="6000" dirty="0" smtClean="0">
                      <a:ln w="38100">
                        <a:solidFill>
                          <a:srgbClr val="C00000"/>
                        </a:solidFill>
                      </a:ln>
                      <a:solidFill>
                        <a:srgbClr val="C0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? </a:t>
                  </a:r>
                  <a:endParaRPr lang="en-US" sz="6000" dirty="0">
                    <a:ln w="38100"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</p:grpSp>
      <p:grpSp>
        <p:nvGrpSpPr>
          <p:cNvPr id="5" name="Group 4"/>
          <p:cNvGrpSpPr/>
          <p:nvPr/>
        </p:nvGrpSpPr>
        <p:grpSpPr>
          <a:xfrm>
            <a:off x="1126475" y="2357604"/>
            <a:ext cx="7139122" cy="1599917"/>
            <a:chOff x="1126475" y="2357604"/>
            <a:chExt cx="7139122" cy="1599917"/>
          </a:xfrm>
        </p:grpSpPr>
        <p:grpSp>
          <p:nvGrpSpPr>
            <p:cNvPr id="3" name="Group 2"/>
            <p:cNvGrpSpPr/>
            <p:nvPr/>
          </p:nvGrpSpPr>
          <p:grpSpPr>
            <a:xfrm>
              <a:off x="1126475" y="2634082"/>
              <a:ext cx="7139122" cy="1323439"/>
              <a:chOff x="1126475" y="2634082"/>
              <a:chExt cx="7139122" cy="1323439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2209800" y="2634082"/>
                <a:ext cx="6055797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4000" dirty="0" smtClean="0">
                    <a:ln w="12700">
                      <a:solidFill>
                        <a:schemeClr val="tx1"/>
                      </a:solidFill>
                    </a:ln>
                    <a:latin typeface="NikoshBAN" panose="02000000000000000000" pitchFamily="2" charset="0"/>
                    <a:cs typeface="NikoshBAN" panose="02000000000000000000" pitchFamily="2" charset="0"/>
                  </a:rPr>
                  <a:t>     ডেসি লি রং দ্বারা কত বর্গ মি    </a:t>
                </a:r>
              </a:p>
              <a:p>
                <a:r>
                  <a:rPr lang="bn-IN" sz="4000" dirty="0" smtClean="0">
                    <a:ln w="12700">
                      <a:solidFill>
                        <a:schemeClr val="tx1"/>
                      </a:solidFill>
                    </a:ln>
                    <a:latin typeface="NikoshBAN" panose="02000000000000000000" pitchFamily="2" charset="0"/>
                    <a:cs typeface="NikoshBAN" panose="02000000000000000000" pitchFamily="2" charset="0"/>
                  </a:rPr>
                  <a:t>      জায়গা রঙিন করা যায় ? </a:t>
                </a:r>
                <a:endParaRPr lang="en-US" sz="4000" dirty="0">
                  <a:ln w="12700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126475" y="2634082"/>
                <a:ext cx="796668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/>
                <a:r>
                  <a:rPr lang="bn-IN" sz="4000" dirty="0" smtClean="0">
                    <a:ln w="19050">
                      <a:solidFill>
                        <a:schemeClr val="tx1"/>
                      </a:solidFill>
                    </a:ln>
                    <a:latin typeface="NikoshBAN" panose="02000000000000000000" pitchFamily="2" charset="0"/>
                    <a:cs typeface="NikoshBAN" panose="02000000000000000000" pitchFamily="2" charset="0"/>
                  </a:rPr>
                  <a:t>(২)  </a:t>
                </a:r>
                <a:endParaRPr lang="en-US" sz="4000" dirty="0">
                  <a:ln w="19050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084253" y="2357604"/>
              <a:ext cx="605220" cy="1241286"/>
              <a:chOff x="3124200" y="2038350"/>
              <a:chExt cx="605220" cy="1241286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3198900" y="2038350"/>
                <a:ext cx="38824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4000" smtClean="0">
                    <a:ln w="28575">
                      <a:solidFill>
                        <a:schemeClr val="tx1"/>
                      </a:solidFill>
                    </a:ln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endParaRPr lang="en-US" sz="4000" dirty="0">
                  <a:ln w="285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198495" y="2571750"/>
                <a:ext cx="46038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4000">
                    <a:ln w="28575">
                      <a:solidFill>
                        <a:schemeClr val="tx1"/>
                      </a:solidFill>
                    </a:ln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endParaRPr lang="en-US" sz="4000" dirty="0">
                  <a:ln w="285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3124200" y="2671290"/>
                <a:ext cx="60522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Frame 25">
            <a:extLst>
              <a:ext uri="{FF2B5EF4-FFF2-40B4-BE49-F238E27FC236}">
                <a16:creationId xmlns:a16="http://schemas.microsoft.com/office/drawing/2014/main" xmlns="" id="{03B1E947-249B-4397-8ABC-82E2CD79907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833"/>
            </a:avLst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89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155400" y="631082"/>
            <a:ext cx="605220" cy="1206639"/>
            <a:chOff x="1752600" y="1306422"/>
            <a:chExt cx="605220" cy="1206639"/>
          </a:xfrm>
        </p:grpSpPr>
        <p:sp>
          <p:nvSpPr>
            <p:cNvPr id="8" name="Rectangle 7"/>
            <p:cNvSpPr/>
            <p:nvPr/>
          </p:nvSpPr>
          <p:spPr>
            <a:xfrm>
              <a:off x="1868471" y="1306422"/>
              <a:ext cx="39786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>
                  <a:ln w="285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7300" y="1805175"/>
              <a:ext cx="42511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>
                  <a:ln w="285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752600" y="1904163"/>
              <a:ext cx="60522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4780181" y="3086838"/>
            <a:ext cx="6884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smtClean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91267" y="1854128"/>
            <a:ext cx="486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40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81000" y="285750"/>
            <a:ext cx="1170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ln w="28575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US" sz="2800" dirty="0">
              <a:ln w="28575">
                <a:solidFill>
                  <a:srgbClr val="C0000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92457" y="855804"/>
            <a:ext cx="4731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smtClean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ডেসি লি দ্বারা রং করা যায় </a:t>
            </a:r>
            <a:endParaRPr lang="en-US" sz="4000" dirty="0">
              <a:ln w="1905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978516" y="860844"/>
            <a:ext cx="19387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smtClean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বর্গ মিটার </a:t>
            </a:r>
            <a:r>
              <a:rPr lang="en-US" sz="3200" smtClean="0">
                <a:ln>
                  <a:solidFill>
                    <a:schemeClr val="tx1"/>
                  </a:solidFill>
                </a:ln>
              </a:rPr>
              <a:t> </a:t>
            </a:r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59057" y="1741852"/>
            <a:ext cx="455370" cy="884477"/>
            <a:chOff x="1120626" y="1537371"/>
            <a:chExt cx="455370" cy="884477"/>
          </a:xfrm>
        </p:grpSpPr>
        <p:sp>
          <p:nvSpPr>
            <p:cNvPr id="20" name="Rectangle 19"/>
            <p:cNvSpPr/>
            <p:nvPr/>
          </p:nvSpPr>
          <p:spPr>
            <a:xfrm>
              <a:off x="1120626" y="1713962"/>
              <a:ext cx="31130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>
                  <a:ln w="285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endPara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264692" y="1707462"/>
              <a:ext cx="31130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>
                  <a:ln w="285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endPara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183094" y="1537371"/>
              <a:ext cx="31130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>
                  <a:ln w="285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endPara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306606" y="2044859"/>
            <a:ext cx="3808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smtClean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”    ”   ”    ”    ”   ”</a:t>
            </a:r>
            <a:endParaRPr lang="en-US" sz="4000" dirty="0">
              <a:ln w="1905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Double Bracket 39"/>
          <p:cNvSpPr/>
          <p:nvPr/>
        </p:nvSpPr>
        <p:spPr>
          <a:xfrm>
            <a:off x="5177184" y="1783847"/>
            <a:ext cx="1909719" cy="900121"/>
          </a:xfrm>
          <a:prstGeom prst="bracketPair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5297824" y="1597727"/>
            <a:ext cx="605220" cy="1241838"/>
            <a:chOff x="1752600" y="1271223"/>
            <a:chExt cx="605220" cy="1241838"/>
          </a:xfrm>
        </p:grpSpPr>
        <p:sp>
          <p:nvSpPr>
            <p:cNvPr id="42" name="Rectangle 41"/>
            <p:cNvSpPr/>
            <p:nvPr/>
          </p:nvSpPr>
          <p:spPr>
            <a:xfrm>
              <a:off x="1796753" y="1271223"/>
              <a:ext cx="39786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>
                  <a:ln w="285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827300" y="1805175"/>
              <a:ext cx="42511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>
                  <a:ln w="285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1752600" y="1904163"/>
              <a:ext cx="60522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5"/>
          <p:cNvSpPr/>
          <p:nvPr/>
        </p:nvSpPr>
        <p:spPr>
          <a:xfrm>
            <a:off x="7086903" y="1853536"/>
            <a:ext cx="18303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smtClean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বর্গ মিটার </a:t>
            </a:r>
            <a:r>
              <a:rPr lang="en-US" sz="3200" smtClean="0">
                <a:ln>
                  <a:solidFill>
                    <a:schemeClr val="tx1"/>
                  </a:solidFill>
                </a:ln>
              </a:rPr>
              <a:t> </a:t>
            </a:r>
            <a:endParaRPr lang="en-US" sz="3200" dirty="0"/>
          </a:p>
        </p:txBody>
      </p:sp>
      <p:sp>
        <p:nvSpPr>
          <p:cNvPr id="62" name="Rectangle 61"/>
          <p:cNvSpPr/>
          <p:nvPr/>
        </p:nvSpPr>
        <p:spPr>
          <a:xfrm>
            <a:off x="6117549" y="3081505"/>
            <a:ext cx="19387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smtClean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বর্গ মিটার </a:t>
            </a:r>
            <a:r>
              <a:rPr lang="en-US" sz="3200" smtClean="0">
                <a:ln>
                  <a:solidFill>
                    <a:schemeClr val="tx1"/>
                  </a:solidFill>
                </a:ln>
              </a:rPr>
              <a:t> </a:t>
            </a:r>
            <a:endParaRPr lang="en-US" sz="3200" dirty="0"/>
          </a:p>
        </p:txBody>
      </p:sp>
      <p:sp>
        <p:nvSpPr>
          <p:cNvPr id="48" name="Rectangle 47"/>
          <p:cNvSpPr/>
          <p:nvPr/>
        </p:nvSpPr>
        <p:spPr>
          <a:xfrm>
            <a:off x="5470255" y="2834876"/>
            <a:ext cx="3978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40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330906" y="3339727"/>
            <a:ext cx="6286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smtClean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endParaRPr lang="en-US" sz="40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5354384" y="3432617"/>
            <a:ext cx="60522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851744" y="1651743"/>
            <a:ext cx="605220" cy="1241286"/>
            <a:chOff x="3124200" y="2038350"/>
            <a:chExt cx="605220" cy="1241286"/>
          </a:xfrm>
        </p:grpSpPr>
        <p:sp>
          <p:nvSpPr>
            <p:cNvPr id="60" name="Rectangle 59"/>
            <p:cNvSpPr/>
            <p:nvPr/>
          </p:nvSpPr>
          <p:spPr>
            <a:xfrm>
              <a:off x="3198900" y="2038350"/>
              <a:ext cx="38824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 smtClean="0">
                  <a:ln w="285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198495" y="2571750"/>
              <a:ext cx="46038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>
                  <a:ln w="285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3124200" y="2671290"/>
              <a:ext cx="60522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6377297" y="1598945"/>
            <a:ext cx="605220" cy="1241286"/>
            <a:chOff x="3124200" y="2038350"/>
            <a:chExt cx="605220" cy="1241286"/>
          </a:xfrm>
        </p:grpSpPr>
        <p:sp>
          <p:nvSpPr>
            <p:cNvPr id="65" name="Rectangle 64"/>
            <p:cNvSpPr/>
            <p:nvPr/>
          </p:nvSpPr>
          <p:spPr>
            <a:xfrm>
              <a:off x="3198900" y="2038350"/>
              <a:ext cx="38824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 smtClean="0">
                  <a:ln w="285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198495" y="2571750"/>
              <a:ext cx="46038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>
                  <a:ln w="285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3124200" y="2671290"/>
              <a:ext cx="60522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Frame 44">
            <a:extLst>
              <a:ext uri="{FF2B5EF4-FFF2-40B4-BE49-F238E27FC236}">
                <a16:creationId xmlns:a16="http://schemas.microsoft.com/office/drawing/2014/main" xmlns="" id="{03B1E947-249B-4397-8ABC-82E2CD79907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833"/>
            </a:avLst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08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55" grpId="0"/>
      <p:bldP spid="33" grpId="0"/>
      <p:bldP spid="35" grpId="0"/>
      <p:bldP spid="38" grpId="0"/>
      <p:bldP spid="40" grpId="0" animBg="1"/>
      <p:bldP spid="46" grpId="0"/>
      <p:bldP spid="62" grpId="0"/>
      <p:bldP spid="48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90600" y="891430"/>
            <a:ext cx="7338187" cy="1781551"/>
            <a:chOff x="967613" y="1061772"/>
            <a:chExt cx="7338187" cy="1781551"/>
          </a:xfrm>
        </p:grpSpPr>
        <p:grpSp>
          <p:nvGrpSpPr>
            <p:cNvPr id="11" name="Group 10"/>
            <p:cNvGrpSpPr/>
            <p:nvPr/>
          </p:nvGrpSpPr>
          <p:grpSpPr>
            <a:xfrm>
              <a:off x="3568808" y="1602037"/>
              <a:ext cx="605220" cy="1241286"/>
              <a:chOff x="3124200" y="2038350"/>
              <a:chExt cx="605220" cy="1241286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3198900" y="2038350"/>
                <a:ext cx="39786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4000" smtClean="0">
                    <a:ln w="28575">
                      <a:solidFill>
                        <a:schemeClr val="tx1"/>
                      </a:solidFill>
                    </a:ln>
                    <a:latin typeface="NikoshBAN" panose="02000000000000000000" pitchFamily="2" charset="0"/>
                    <a:cs typeface="NikoshBAN" panose="02000000000000000000" pitchFamily="2" charset="0"/>
                  </a:rPr>
                  <a:t>৪</a:t>
                </a:r>
                <a:endParaRPr lang="en-US" sz="4000" dirty="0">
                  <a:ln w="285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198495" y="2571750"/>
                <a:ext cx="42511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4000">
                    <a:ln w="28575">
                      <a:solidFill>
                        <a:schemeClr val="tx1"/>
                      </a:solidFill>
                    </a:ln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endParaRPr lang="en-US" sz="4000" dirty="0">
                  <a:ln w="285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3124200" y="2671290"/>
                <a:ext cx="60522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ctangle 11"/>
            <p:cNvSpPr/>
            <p:nvPr/>
          </p:nvSpPr>
          <p:spPr>
            <a:xfrm>
              <a:off x="4317009" y="1879038"/>
              <a:ext cx="391259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4000" smtClean="0">
                  <a:ln w="12700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বর্গ মি রঙিন করা যায়।  </a:t>
              </a:r>
              <a:r>
                <a:rPr lang="en-US" sz="3200" smtClean="0">
                  <a:ln>
                    <a:solidFill>
                      <a:schemeClr val="tx1"/>
                    </a:solidFill>
                  </a:ln>
                </a:rPr>
                <a:t> </a:t>
              </a:r>
              <a:endParaRPr lang="en-US" sz="32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39304" y="1879038"/>
              <a:ext cx="215372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4000" smtClean="0">
                  <a:ln w="12700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লিটার দ্বারা  </a:t>
              </a:r>
              <a:r>
                <a:rPr lang="en-US" sz="4000" smtClean="0">
                  <a:ln w="12700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967613" y="1061772"/>
              <a:ext cx="7338187" cy="1015663"/>
              <a:chOff x="433218" y="172725"/>
              <a:chExt cx="8275671" cy="1015663"/>
            </a:xfrm>
          </p:grpSpPr>
          <p:sp>
            <p:nvSpPr>
              <p:cNvPr id="21" name="TextBox 24"/>
              <p:cNvSpPr txBox="1"/>
              <p:nvPr/>
            </p:nvSpPr>
            <p:spPr>
              <a:xfrm>
                <a:off x="1294503" y="293996"/>
                <a:ext cx="741438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smtClean="0">
                    <a:ln w="19050">
                      <a:solidFill>
                        <a:sysClr val="windowText" lastClr="000000"/>
                      </a:solidFill>
                    </a:ln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রং এর কথা চিন্তা করি যার ১ ডেসি</a:t>
                </a:r>
                <a:r>
                  <a:rPr lang="bn-IN" sz="4000" smtClean="0">
                    <a:ln w="19050">
                      <a:solidFill>
                        <a:sysClr val="windowText" lastClr="000000"/>
                      </a:solidFill>
                    </a:ln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000">
                  <a:ln w="19050"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433218" y="172725"/>
                <a:ext cx="741178" cy="1015663"/>
                <a:chOff x="429511" y="293996"/>
                <a:chExt cx="741178" cy="1015663"/>
              </a:xfrm>
            </p:grpSpPr>
            <p:sp>
              <p:nvSpPr>
                <p:cNvPr id="23" name="Cloud Callout 22"/>
                <p:cNvSpPr/>
                <p:nvPr/>
              </p:nvSpPr>
              <p:spPr>
                <a:xfrm rot="16792789">
                  <a:off x="457200" y="416735"/>
                  <a:ext cx="685800" cy="741178"/>
                </a:xfrm>
                <a:prstGeom prst="cloudCallout">
                  <a:avLst/>
                </a:prstGeom>
                <a:solidFill>
                  <a:srgbClr val="66FFFF"/>
                </a:solidFill>
                <a:ln>
                  <a:solidFill>
                    <a:schemeClr val="tx1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TextBox 25"/>
                <p:cNvSpPr txBox="1"/>
                <p:nvPr/>
              </p:nvSpPr>
              <p:spPr>
                <a:xfrm>
                  <a:off x="476514" y="293996"/>
                  <a:ext cx="602640" cy="10156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bn-IN" sz="6000" dirty="0" smtClean="0">
                      <a:ln w="38100">
                        <a:solidFill>
                          <a:srgbClr val="C00000"/>
                        </a:solidFill>
                      </a:ln>
                      <a:solidFill>
                        <a:srgbClr val="C0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? </a:t>
                  </a:r>
                  <a:endParaRPr lang="en-US" sz="6000" dirty="0">
                    <a:ln w="38100"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</p:grpSp>
      <p:grpSp>
        <p:nvGrpSpPr>
          <p:cNvPr id="3" name="Group 2"/>
          <p:cNvGrpSpPr/>
          <p:nvPr/>
        </p:nvGrpSpPr>
        <p:grpSpPr>
          <a:xfrm>
            <a:off x="1126475" y="2357604"/>
            <a:ext cx="7139122" cy="1599917"/>
            <a:chOff x="1126475" y="2357604"/>
            <a:chExt cx="7139122" cy="1599917"/>
          </a:xfrm>
        </p:grpSpPr>
        <p:sp>
          <p:nvSpPr>
            <p:cNvPr id="25" name="Rectangle 24"/>
            <p:cNvSpPr/>
            <p:nvPr/>
          </p:nvSpPr>
          <p:spPr>
            <a:xfrm>
              <a:off x="2209800" y="2634082"/>
              <a:ext cx="6055797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4000" dirty="0" smtClean="0">
                  <a:ln w="12700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    ডেসি লি রং দ্বারা কত বর্গ মি    </a:t>
              </a:r>
            </a:p>
            <a:p>
              <a:r>
                <a:rPr lang="bn-IN" sz="4000" dirty="0" smtClean="0">
                  <a:ln w="12700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     ক্ষেত্রফল রঙিন করা যায় ? </a:t>
              </a:r>
              <a:endPara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26475" y="2634082"/>
              <a:ext cx="79666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14350" indent="-514350"/>
              <a:r>
                <a:rPr lang="bn-IN" sz="4000" dirty="0" smtClean="0">
                  <a:ln w="19050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(৩)  </a:t>
              </a:r>
              <a:endParaRPr lang="en-US" sz="4000" dirty="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084253" y="2357604"/>
              <a:ext cx="605220" cy="1241286"/>
              <a:chOff x="3124200" y="2038350"/>
              <a:chExt cx="605220" cy="1241286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3198900" y="2038350"/>
                <a:ext cx="41389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4000" dirty="0">
                    <a:ln w="28575">
                      <a:solidFill>
                        <a:schemeClr val="tx1"/>
                      </a:solidFill>
                    </a:ln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endParaRPr lang="en-US" sz="4000" dirty="0">
                  <a:ln w="285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198495" y="2571750"/>
                <a:ext cx="46038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4000">
                    <a:ln w="28575">
                      <a:solidFill>
                        <a:schemeClr val="tx1"/>
                      </a:solidFill>
                    </a:ln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endParaRPr lang="en-US" sz="4000" dirty="0">
                  <a:ln w="285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3124200" y="2671290"/>
                <a:ext cx="60522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Frame 25">
            <a:extLst>
              <a:ext uri="{FF2B5EF4-FFF2-40B4-BE49-F238E27FC236}">
                <a16:creationId xmlns:a16="http://schemas.microsoft.com/office/drawing/2014/main" xmlns="" id="{03B1E947-249B-4397-8ABC-82E2CD79907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833"/>
            </a:avLst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5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155400" y="631082"/>
            <a:ext cx="605220" cy="1206639"/>
            <a:chOff x="1752600" y="1306422"/>
            <a:chExt cx="605220" cy="1206639"/>
          </a:xfrm>
        </p:grpSpPr>
        <p:sp>
          <p:nvSpPr>
            <p:cNvPr id="8" name="Rectangle 7"/>
            <p:cNvSpPr/>
            <p:nvPr/>
          </p:nvSpPr>
          <p:spPr>
            <a:xfrm>
              <a:off x="1868471" y="1306422"/>
              <a:ext cx="39786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>
                  <a:ln w="285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7300" y="1805175"/>
              <a:ext cx="42511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>
                  <a:ln w="285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752600" y="1904163"/>
              <a:ext cx="60522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4780181" y="3086838"/>
            <a:ext cx="6884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smtClean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91267" y="1854128"/>
            <a:ext cx="486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40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81000" y="285750"/>
            <a:ext cx="1029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 smtClean="0">
                <a:ln w="28575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US" sz="2400" dirty="0">
              <a:ln w="28575">
                <a:solidFill>
                  <a:srgbClr val="C0000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92457" y="855804"/>
            <a:ext cx="4731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smtClean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ডেসি লি দ্বারা রং করা যায় </a:t>
            </a:r>
            <a:endParaRPr lang="en-US" sz="4000" dirty="0">
              <a:ln w="1905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978516" y="860844"/>
            <a:ext cx="19387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smtClean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বর্গ মিটার </a:t>
            </a:r>
            <a:r>
              <a:rPr lang="en-US" sz="3200" smtClean="0">
                <a:ln>
                  <a:solidFill>
                    <a:schemeClr val="tx1"/>
                  </a:solidFill>
                </a:ln>
              </a:rPr>
              <a:t> </a:t>
            </a:r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59057" y="1741852"/>
            <a:ext cx="455370" cy="884477"/>
            <a:chOff x="1120626" y="1537371"/>
            <a:chExt cx="455370" cy="884477"/>
          </a:xfrm>
        </p:grpSpPr>
        <p:sp>
          <p:nvSpPr>
            <p:cNvPr id="20" name="Rectangle 19"/>
            <p:cNvSpPr/>
            <p:nvPr/>
          </p:nvSpPr>
          <p:spPr>
            <a:xfrm>
              <a:off x="1120626" y="1713962"/>
              <a:ext cx="31130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>
                  <a:ln w="285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endPara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264692" y="1707462"/>
              <a:ext cx="31130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>
                  <a:ln w="285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endPara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183094" y="1537371"/>
              <a:ext cx="31130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>
                  <a:ln w="285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endPara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306606" y="2044859"/>
            <a:ext cx="3808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smtClean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”    ”   ”    ”    ”   ”</a:t>
            </a:r>
            <a:endParaRPr lang="en-US" sz="4000" dirty="0">
              <a:ln w="1905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Double Bracket 39"/>
          <p:cNvSpPr/>
          <p:nvPr/>
        </p:nvSpPr>
        <p:spPr>
          <a:xfrm>
            <a:off x="5177184" y="1783847"/>
            <a:ext cx="1909719" cy="900121"/>
          </a:xfrm>
          <a:prstGeom prst="bracketPair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5297824" y="1597727"/>
            <a:ext cx="605220" cy="1241838"/>
            <a:chOff x="1752600" y="1271223"/>
            <a:chExt cx="605220" cy="1241838"/>
          </a:xfrm>
        </p:grpSpPr>
        <p:sp>
          <p:nvSpPr>
            <p:cNvPr id="42" name="Rectangle 41"/>
            <p:cNvSpPr/>
            <p:nvPr/>
          </p:nvSpPr>
          <p:spPr>
            <a:xfrm>
              <a:off x="1796753" y="1271223"/>
              <a:ext cx="39786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>
                  <a:ln w="285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827300" y="1805175"/>
              <a:ext cx="42511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>
                  <a:ln w="285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1752600" y="1904163"/>
              <a:ext cx="60522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5"/>
          <p:cNvSpPr/>
          <p:nvPr/>
        </p:nvSpPr>
        <p:spPr>
          <a:xfrm>
            <a:off x="7086903" y="1853536"/>
            <a:ext cx="18303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smtClean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বর্গ মিটার </a:t>
            </a:r>
            <a:r>
              <a:rPr lang="en-US" sz="3200" smtClean="0">
                <a:ln>
                  <a:solidFill>
                    <a:schemeClr val="tx1"/>
                  </a:solidFill>
                </a:ln>
              </a:rPr>
              <a:t> </a:t>
            </a:r>
            <a:endParaRPr lang="en-US" sz="3200" dirty="0"/>
          </a:p>
        </p:txBody>
      </p:sp>
      <p:sp>
        <p:nvSpPr>
          <p:cNvPr id="62" name="Rectangle 61"/>
          <p:cNvSpPr/>
          <p:nvPr/>
        </p:nvSpPr>
        <p:spPr>
          <a:xfrm>
            <a:off x="6117549" y="3081505"/>
            <a:ext cx="19387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smtClean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বর্গ মিটার </a:t>
            </a:r>
            <a:r>
              <a:rPr lang="en-US" sz="3200" smtClean="0">
                <a:ln>
                  <a:solidFill>
                    <a:schemeClr val="tx1"/>
                  </a:solidFill>
                </a:ln>
              </a:rPr>
              <a:t> </a:t>
            </a:r>
            <a:endParaRPr lang="en-US" sz="3200" dirty="0"/>
          </a:p>
        </p:txBody>
      </p:sp>
      <p:sp>
        <p:nvSpPr>
          <p:cNvPr id="48" name="Rectangle 47"/>
          <p:cNvSpPr/>
          <p:nvPr/>
        </p:nvSpPr>
        <p:spPr>
          <a:xfrm>
            <a:off x="5470255" y="2834876"/>
            <a:ext cx="4459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40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330906" y="3339727"/>
            <a:ext cx="6286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smtClean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endParaRPr lang="en-US" sz="40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5354384" y="3432617"/>
            <a:ext cx="60522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851744" y="1651743"/>
            <a:ext cx="605220" cy="1241286"/>
            <a:chOff x="3124200" y="2038350"/>
            <a:chExt cx="605220" cy="1241286"/>
          </a:xfrm>
        </p:grpSpPr>
        <p:sp>
          <p:nvSpPr>
            <p:cNvPr id="60" name="Rectangle 59"/>
            <p:cNvSpPr/>
            <p:nvPr/>
          </p:nvSpPr>
          <p:spPr>
            <a:xfrm>
              <a:off x="3198900" y="2038350"/>
              <a:ext cx="41389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>
                  <a:ln w="285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198495" y="2571750"/>
              <a:ext cx="46038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>
                  <a:ln w="285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3124200" y="2671290"/>
              <a:ext cx="60522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6377297" y="1598945"/>
            <a:ext cx="605220" cy="1241286"/>
            <a:chOff x="3124200" y="2038350"/>
            <a:chExt cx="605220" cy="1241286"/>
          </a:xfrm>
        </p:grpSpPr>
        <p:sp>
          <p:nvSpPr>
            <p:cNvPr id="65" name="Rectangle 64"/>
            <p:cNvSpPr/>
            <p:nvPr/>
          </p:nvSpPr>
          <p:spPr>
            <a:xfrm>
              <a:off x="3198900" y="2038350"/>
              <a:ext cx="41389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>
                  <a:ln w="285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198495" y="2571750"/>
              <a:ext cx="46038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>
                  <a:ln w="285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3124200" y="2671290"/>
              <a:ext cx="60522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Frame 44">
            <a:extLst>
              <a:ext uri="{FF2B5EF4-FFF2-40B4-BE49-F238E27FC236}">
                <a16:creationId xmlns:a16="http://schemas.microsoft.com/office/drawing/2014/main" xmlns="" id="{03B1E947-249B-4397-8ABC-82E2CD79907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833"/>
            </a:avLst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61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55" grpId="0"/>
      <p:bldP spid="33" grpId="0"/>
      <p:bldP spid="35" grpId="0"/>
      <p:bldP spid="38" grpId="0"/>
      <p:bldP spid="40" grpId="0" animBg="1"/>
      <p:bldP spid="46" grpId="0"/>
      <p:bldP spid="62" grpId="0"/>
      <p:bldP spid="48" grpId="0"/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4400" y="1581150"/>
            <a:ext cx="7548286" cy="2446875"/>
            <a:chOff x="1027988" y="1619293"/>
            <a:chExt cx="7548286" cy="2446875"/>
          </a:xfrm>
        </p:grpSpPr>
        <p:grpSp>
          <p:nvGrpSpPr>
            <p:cNvPr id="23" name="Group 22"/>
            <p:cNvGrpSpPr/>
            <p:nvPr/>
          </p:nvGrpSpPr>
          <p:grpSpPr>
            <a:xfrm>
              <a:off x="1586421" y="1619293"/>
              <a:ext cx="6989853" cy="2446875"/>
              <a:chOff x="1586421" y="1619293"/>
              <a:chExt cx="6989853" cy="2446875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1595714" y="1619293"/>
                <a:ext cx="6980560" cy="1691940"/>
                <a:chOff x="1572727" y="942516"/>
                <a:chExt cx="6980560" cy="1691940"/>
              </a:xfrm>
            </p:grpSpPr>
            <p:grpSp>
              <p:nvGrpSpPr>
                <p:cNvPr id="37" name="Group 36"/>
                <p:cNvGrpSpPr/>
                <p:nvPr/>
              </p:nvGrpSpPr>
              <p:grpSpPr>
                <a:xfrm>
                  <a:off x="4930013" y="942516"/>
                  <a:ext cx="605220" cy="1157910"/>
                  <a:chOff x="4485405" y="1378829"/>
                  <a:chExt cx="605220" cy="1157910"/>
                </a:xfrm>
              </p:grpSpPr>
              <p:sp>
                <p:nvSpPr>
                  <p:cNvPr id="49" name="Rectangle 48"/>
                  <p:cNvSpPr/>
                  <p:nvPr/>
                </p:nvSpPr>
                <p:spPr>
                  <a:xfrm>
                    <a:off x="4566617" y="1378829"/>
                    <a:ext cx="445956" cy="7078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bn-IN" sz="4000">
                        <a:ln w="28575">
                          <a:solidFill>
                            <a:schemeClr val="tx1"/>
                          </a:solidFill>
                        </a:ln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৮</a:t>
                    </a:r>
                    <a:endParaRPr lang="en-US" sz="4000" dirty="0">
                      <a:ln w="28575">
                        <a:solidFill>
                          <a:schemeClr val="tx1"/>
                        </a:solidFill>
                      </a:ln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0" name="Rectangle 49"/>
                  <p:cNvSpPr/>
                  <p:nvPr/>
                </p:nvSpPr>
                <p:spPr>
                  <a:xfrm>
                    <a:off x="4564213" y="1828853"/>
                    <a:ext cx="402674" cy="7078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bn-IN" sz="4000">
                        <a:ln w="28575">
                          <a:solidFill>
                            <a:schemeClr val="tx1"/>
                          </a:solidFill>
                        </a:ln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৭</a:t>
                    </a:r>
                    <a:endParaRPr lang="en-US" sz="4000" dirty="0">
                      <a:ln w="28575">
                        <a:solidFill>
                          <a:schemeClr val="tx1"/>
                        </a:solidFill>
                      </a:ln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cxnSp>
                <p:nvCxnSpPr>
                  <p:cNvPr id="51" name="Straight Connector 50"/>
                  <p:cNvCxnSpPr/>
                  <p:nvPr/>
                </p:nvCxnSpPr>
                <p:spPr>
                  <a:xfrm>
                    <a:off x="4485405" y="1950286"/>
                    <a:ext cx="60522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9" name="Rectangle 38"/>
                <p:cNvSpPr/>
                <p:nvPr/>
              </p:nvSpPr>
              <p:spPr>
                <a:xfrm>
                  <a:off x="5476403" y="1175996"/>
                  <a:ext cx="3076884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IN" sz="4000" smtClean="0">
                      <a:ln w="12700">
                        <a:solidFill>
                          <a:schemeClr val="tx1"/>
                        </a:solidFill>
                      </a:ln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বর্গ মি দেয়াল রং</a:t>
                  </a:r>
                  <a:endParaRPr lang="en-US" sz="3200" dirty="0"/>
                </a:p>
              </p:txBody>
            </p:sp>
            <p:sp>
              <p:nvSpPr>
                <p:cNvPr id="45" name="TextBox 24"/>
                <p:cNvSpPr txBox="1"/>
                <p:nvPr/>
              </p:nvSpPr>
              <p:spPr>
                <a:xfrm>
                  <a:off x="1757600" y="1149938"/>
                  <a:ext cx="3234404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4000" smtClean="0">
                      <a:ln w="19050">
                        <a:solidFill>
                          <a:sysClr val="windowText" lastClr="000000"/>
                        </a:solidFill>
                      </a:ln>
                      <a:latin typeface="NikoshBAN" panose="02000000000000000000" pitchFamily="2" charset="0"/>
                      <a:cs typeface="NikoshBAN" panose="02000000000000000000" pitchFamily="2" charset="0"/>
                    </a:rPr>
                    <a:t>১ ডেসি</a:t>
                  </a:r>
                  <a:r>
                    <a:rPr lang="bn-IN" sz="4000" smtClean="0">
                      <a:ln w="19050">
                        <a:solidFill>
                          <a:sysClr val="windowText" lastClr="000000"/>
                        </a:solidFill>
                      </a:ln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4000" smtClean="0">
                      <a:ln w="19050">
                        <a:solidFill>
                          <a:sysClr val="windowText" lastClr="000000"/>
                        </a:solidFill>
                      </a:ln>
                      <a:latin typeface="NikoshBAN" panose="02000000000000000000" pitchFamily="2" charset="0"/>
                      <a:cs typeface="NikoshBAN" panose="02000000000000000000" pitchFamily="2" charset="0"/>
                    </a:rPr>
                    <a:t>লিটার দ্বারা </a:t>
                  </a:r>
                  <a:r>
                    <a:rPr lang="bn-IN" sz="4000" smtClean="0">
                      <a:ln w="19050">
                        <a:solidFill>
                          <a:sysClr val="windowText" lastClr="000000"/>
                        </a:solidFill>
                      </a:ln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4000">
                    <a:ln w="19050">
                      <a:solidFill>
                        <a:sysClr val="windowText" lastClr="000000"/>
                      </a:solidFill>
                    </a:ln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1572727" y="1926570"/>
                  <a:ext cx="1769051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IN" sz="4000" smtClean="0">
                      <a:ln w="12700">
                        <a:solidFill>
                          <a:schemeClr val="tx1"/>
                        </a:solidFill>
                      </a:ln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করা যায়।  </a:t>
                  </a:r>
                  <a:r>
                    <a:rPr lang="en-US" sz="3200" smtClean="0">
                      <a:ln>
                        <a:solidFill>
                          <a:schemeClr val="tx1"/>
                        </a:solidFill>
                      </a:ln>
                    </a:rPr>
                    <a:t> </a:t>
                  </a:r>
                  <a:endParaRPr lang="en-US" sz="3200" dirty="0"/>
                </a:p>
              </p:txBody>
            </p:sp>
          </p:grpSp>
          <p:sp>
            <p:nvSpPr>
              <p:cNvPr id="25" name="Rectangle 24"/>
              <p:cNvSpPr/>
              <p:nvPr/>
            </p:nvSpPr>
            <p:spPr>
              <a:xfrm>
                <a:off x="3911579" y="2544693"/>
                <a:ext cx="446604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4000" smtClean="0">
                    <a:ln w="12700">
                      <a:solidFill>
                        <a:schemeClr val="tx1"/>
                      </a:solidFill>
                    </a:ln>
                    <a:latin typeface="NikoshBAN" panose="02000000000000000000" pitchFamily="2" charset="0"/>
                    <a:cs typeface="NikoshBAN" panose="02000000000000000000" pitchFamily="2" charset="0"/>
                  </a:rPr>
                  <a:t>ডেসি লি রং দ্বারা কত বর্গ     </a:t>
                </a: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3306359" y="2292802"/>
                <a:ext cx="605220" cy="1241286"/>
                <a:chOff x="3124200" y="2038350"/>
                <a:chExt cx="605220" cy="1241286"/>
              </a:xfrm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3198900" y="2038350"/>
                  <a:ext cx="460382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IN" sz="4000" smtClean="0">
                      <a:ln w="28575">
                        <a:solidFill>
                          <a:schemeClr val="tx1"/>
                        </a:solidFill>
                      </a:ln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</a:t>
                  </a:r>
                  <a:endParaRPr lang="en-US" sz="4000" dirty="0">
                    <a:ln w="28575">
                      <a:solidFill>
                        <a:schemeClr val="tx1"/>
                      </a:solidFill>
                    </a:ln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3198495" y="2571750"/>
                  <a:ext cx="397866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IN" sz="4000">
                      <a:ln w="28575">
                        <a:solidFill>
                          <a:schemeClr val="tx1"/>
                        </a:solidFill>
                      </a:ln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</a:t>
                  </a:r>
                  <a:endParaRPr lang="en-US" sz="4000" dirty="0">
                    <a:ln w="28575">
                      <a:solidFill>
                        <a:schemeClr val="tx1"/>
                      </a:solidFill>
                    </a:ln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3124200" y="2671290"/>
                  <a:ext cx="605220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Rectangle 26"/>
              <p:cNvSpPr/>
              <p:nvPr/>
            </p:nvSpPr>
            <p:spPr>
              <a:xfrm>
                <a:off x="1586421" y="3358282"/>
                <a:ext cx="5186086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4000" smtClean="0">
                    <a:ln w="12700">
                      <a:solidFill>
                        <a:schemeClr val="tx1"/>
                      </a:solidFill>
                    </a:ln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 দেয়াল রং করা যাবে ? </a:t>
                </a:r>
              </a:p>
            </p:txBody>
          </p:sp>
        </p:grpSp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F42AC535-7B3F-4830-AC1C-8D99626D8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988" y="1846650"/>
              <a:ext cx="801212" cy="793654"/>
            </a:xfrm>
            <a:prstGeom prst="rect">
              <a:avLst/>
            </a:prstGeom>
          </p:spPr>
        </p:pic>
      </p:grpSp>
      <p:sp>
        <p:nvSpPr>
          <p:cNvPr id="21" name="Frame 20">
            <a:extLst>
              <a:ext uri="{FF2B5EF4-FFF2-40B4-BE49-F238E27FC236}">
                <a16:creationId xmlns:a16="http://schemas.microsoft.com/office/drawing/2014/main" xmlns="" id="{03B1E947-249B-4397-8ABC-82E2CD79907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833"/>
            </a:avLst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lowchart: Terminator 21"/>
          <p:cNvSpPr/>
          <p:nvPr/>
        </p:nvSpPr>
        <p:spPr>
          <a:xfrm>
            <a:off x="2764807" y="361950"/>
            <a:ext cx="2797793" cy="719458"/>
          </a:xfrm>
          <a:prstGeom prst="flowChartTerminator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 </a:t>
            </a:r>
            <a:endParaRPr lang="en-US" sz="400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72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155400" y="631082"/>
            <a:ext cx="605220" cy="1206639"/>
            <a:chOff x="1752600" y="1306422"/>
            <a:chExt cx="605220" cy="1206639"/>
          </a:xfrm>
        </p:grpSpPr>
        <p:sp>
          <p:nvSpPr>
            <p:cNvPr id="8" name="Rectangle 7"/>
            <p:cNvSpPr/>
            <p:nvPr/>
          </p:nvSpPr>
          <p:spPr>
            <a:xfrm>
              <a:off x="1868471" y="1306422"/>
              <a:ext cx="44595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>
                  <a:ln w="285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৮</a:t>
              </a:r>
              <a:endPara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7300" y="1805175"/>
              <a:ext cx="40267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>
                  <a:ln w="285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endPara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752600" y="1904163"/>
              <a:ext cx="60522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4780181" y="3086838"/>
            <a:ext cx="6884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smtClean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91267" y="1854128"/>
            <a:ext cx="486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40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81000" y="285750"/>
            <a:ext cx="1313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n w="28575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US" sz="3200" dirty="0">
              <a:ln w="28575">
                <a:solidFill>
                  <a:srgbClr val="C0000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92457" y="855804"/>
            <a:ext cx="4731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smtClean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ডেসি লি দ্বারা রং করা যায় </a:t>
            </a:r>
            <a:endParaRPr lang="en-US" sz="4000" dirty="0">
              <a:ln w="1905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978516" y="860844"/>
            <a:ext cx="19387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smtClean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বর্গ মিটার </a:t>
            </a:r>
            <a:r>
              <a:rPr lang="en-US" sz="3200" smtClean="0">
                <a:ln>
                  <a:solidFill>
                    <a:schemeClr val="tx1"/>
                  </a:solidFill>
                </a:ln>
              </a:rPr>
              <a:t> </a:t>
            </a:r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59057" y="1741852"/>
            <a:ext cx="455370" cy="884477"/>
            <a:chOff x="1120626" y="1537371"/>
            <a:chExt cx="455370" cy="884477"/>
          </a:xfrm>
        </p:grpSpPr>
        <p:sp>
          <p:nvSpPr>
            <p:cNvPr id="20" name="Rectangle 19"/>
            <p:cNvSpPr/>
            <p:nvPr/>
          </p:nvSpPr>
          <p:spPr>
            <a:xfrm>
              <a:off x="1120626" y="1713962"/>
              <a:ext cx="31130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>
                  <a:ln w="285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endPara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264692" y="1707462"/>
              <a:ext cx="31130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>
                  <a:ln w="285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endPara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183094" y="1537371"/>
              <a:ext cx="31130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>
                  <a:ln w="285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endPara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306606" y="2044859"/>
            <a:ext cx="3808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smtClean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”    ”   ”    ”    ”   ”</a:t>
            </a:r>
            <a:endParaRPr lang="en-US" sz="4000" dirty="0">
              <a:ln w="1905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Double Bracket 39"/>
          <p:cNvSpPr/>
          <p:nvPr/>
        </p:nvSpPr>
        <p:spPr>
          <a:xfrm>
            <a:off x="5177184" y="1783847"/>
            <a:ext cx="1909719" cy="900121"/>
          </a:xfrm>
          <a:prstGeom prst="bracketPair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5297824" y="1597727"/>
            <a:ext cx="605220" cy="1241838"/>
            <a:chOff x="1752600" y="1271223"/>
            <a:chExt cx="605220" cy="1241838"/>
          </a:xfrm>
        </p:grpSpPr>
        <p:sp>
          <p:nvSpPr>
            <p:cNvPr id="42" name="Rectangle 41"/>
            <p:cNvSpPr/>
            <p:nvPr/>
          </p:nvSpPr>
          <p:spPr>
            <a:xfrm>
              <a:off x="1796753" y="1271223"/>
              <a:ext cx="44595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>
                  <a:ln w="285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৮</a:t>
              </a:r>
              <a:endPara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827300" y="1805175"/>
              <a:ext cx="40267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>
                  <a:ln w="285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endPara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1752600" y="1904163"/>
              <a:ext cx="60522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5"/>
          <p:cNvSpPr/>
          <p:nvPr/>
        </p:nvSpPr>
        <p:spPr>
          <a:xfrm>
            <a:off x="7086903" y="1853536"/>
            <a:ext cx="18303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smtClean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বর্গ মিটার </a:t>
            </a:r>
            <a:r>
              <a:rPr lang="en-US" sz="3200" smtClean="0">
                <a:ln>
                  <a:solidFill>
                    <a:schemeClr val="tx1"/>
                  </a:solidFill>
                </a:ln>
              </a:rPr>
              <a:t> </a:t>
            </a:r>
            <a:endParaRPr lang="en-US" sz="3200" dirty="0"/>
          </a:p>
        </p:txBody>
      </p:sp>
      <p:sp>
        <p:nvSpPr>
          <p:cNvPr id="62" name="Rectangle 61"/>
          <p:cNvSpPr/>
          <p:nvPr/>
        </p:nvSpPr>
        <p:spPr>
          <a:xfrm>
            <a:off x="6117549" y="3081505"/>
            <a:ext cx="19387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smtClean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বর্গ মিটার </a:t>
            </a:r>
            <a:r>
              <a:rPr lang="en-US" sz="3200" smtClean="0">
                <a:ln>
                  <a:solidFill>
                    <a:schemeClr val="tx1"/>
                  </a:solidFill>
                </a:ln>
              </a:rPr>
              <a:t> </a:t>
            </a:r>
            <a:endParaRPr lang="en-US" sz="3200" dirty="0"/>
          </a:p>
        </p:txBody>
      </p:sp>
      <p:sp>
        <p:nvSpPr>
          <p:cNvPr id="48" name="Rectangle 47"/>
          <p:cNvSpPr/>
          <p:nvPr/>
        </p:nvSpPr>
        <p:spPr>
          <a:xfrm>
            <a:off x="5391155" y="2833454"/>
            <a:ext cx="4523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40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405648" y="3347537"/>
            <a:ext cx="4026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40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5354384" y="3432617"/>
            <a:ext cx="60522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851744" y="1651743"/>
            <a:ext cx="605220" cy="1241286"/>
            <a:chOff x="3124200" y="2038350"/>
            <a:chExt cx="605220" cy="1241286"/>
          </a:xfrm>
        </p:grpSpPr>
        <p:sp>
          <p:nvSpPr>
            <p:cNvPr id="60" name="Rectangle 59"/>
            <p:cNvSpPr/>
            <p:nvPr/>
          </p:nvSpPr>
          <p:spPr>
            <a:xfrm>
              <a:off x="3198900" y="2038350"/>
              <a:ext cx="46038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>
                  <a:ln w="285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198495" y="2571750"/>
              <a:ext cx="39786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>
                  <a:ln w="285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3124200" y="2671290"/>
              <a:ext cx="60522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6377297" y="1598945"/>
            <a:ext cx="605220" cy="1241286"/>
            <a:chOff x="3124200" y="2038350"/>
            <a:chExt cx="605220" cy="1241286"/>
          </a:xfrm>
        </p:grpSpPr>
        <p:sp>
          <p:nvSpPr>
            <p:cNvPr id="65" name="Rectangle 64"/>
            <p:cNvSpPr/>
            <p:nvPr/>
          </p:nvSpPr>
          <p:spPr>
            <a:xfrm>
              <a:off x="3198900" y="2038350"/>
              <a:ext cx="46038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>
                  <a:ln w="285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198495" y="2571750"/>
              <a:ext cx="39786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>
                  <a:ln w="285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3124200" y="2671290"/>
              <a:ext cx="60522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/>
          <p:cNvSpPr/>
          <p:nvPr/>
        </p:nvSpPr>
        <p:spPr>
          <a:xfrm>
            <a:off x="5378263" y="1236430"/>
            <a:ext cx="4887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smtClean="0">
                <a:ln w="28575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000" dirty="0">
              <a:ln w="28575">
                <a:solidFill>
                  <a:srgbClr val="C0000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483424" y="2411669"/>
            <a:ext cx="355209" cy="18978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5387350" y="1884618"/>
            <a:ext cx="355209" cy="18978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rame 51">
            <a:extLst>
              <a:ext uri="{FF2B5EF4-FFF2-40B4-BE49-F238E27FC236}">
                <a16:creationId xmlns:a16="http://schemas.microsoft.com/office/drawing/2014/main" xmlns="" id="{03B1E947-249B-4397-8ABC-82E2CD79907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833"/>
            </a:avLst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25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55" grpId="0"/>
      <p:bldP spid="33" grpId="0"/>
      <p:bldP spid="35" grpId="0"/>
      <p:bldP spid="38" grpId="0"/>
      <p:bldP spid="40" grpId="0" animBg="1"/>
      <p:bldP spid="46" grpId="0"/>
      <p:bldP spid="62" grpId="0"/>
      <p:bldP spid="48" grpId="0"/>
      <p:bldP spid="49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3992769" y="2336647"/>
            <a:ext cx="605220" cy="1241286"/>
            <a:chOff x="3124200" y="2038350"/>
            <a:chExt cx="605220" cy="1241286"/>
          </a:xfrm>
        </p:grpSpPr>
        <p:sp>
          <p:nvSpPr>
            <p:cNvPr id="35" name="Rectangle 34"/>
            <p:cNvSpPr/>
            <p:nvPr/>
          </p:nvSpPr>
          <p:spPr>
            <a:xfrm>
              <a:off x="3198900" y="2038350"/>
              <a:ext cx="46038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>
                  <a:ln w="285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198495" y="2571750"/>
              <a:ext cx="42511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>
                  <a:ln w="285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3124200" y="2671290"/>
              <a:ext cx="60522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/>
          <p:cNvSpPr/>
          <p:nvPr/>
        </p:nvSpPr>
        <p:spPr>
          <a:xfrm>
            <a:off x="4618464" y="2629064"/>
            <a:ext cx="35132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smtClean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মিটারের এজন কত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14400" y="1580965"/>
            <a:ext cx="7247290" cy="2467015"/>
            <a:chOff x="914400" y="1580965"/>
            <a:chExt cx="7247290" cy="2467015"/>
          </a:xfrm>
        </p:grpSpPr>
        <p:grpSp>
          <p:nvGrpSpPr>
            <p:cNvPr id="31" name="Group 30"/>
            <p:cNvGrpSpPr/>
            <p:nvPr/>
          </p:nvGrpSpPr>
          <p:grpSpPr>
            <a:xfrm>
              <a:off x="1595714" y="1580965"/>
              <a:ext cx="6565976" cy="2467015"/>
              <a:chOff x="1572727" y="904188"/>
              <a:chExt cx="6565976" cy="2467015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7474739" y="904188"/>
                <a:ext cx="663964" cy="1186455"/>
                <a:chOff x="7030131" y="1340501"/>
                <a:chExt cx="663964" cy="1186455"/>
              </a:xfrm>
            </p:grpSpPr>
            <p:sp>
              <p:nvSpPr>
                <p:cNvPr id="53" name="Rectangle 52"/>
                <p:cNvSpPr/>
                <p:nvPr/>
              </p:nvSpPr>
              <p:spPr>
                <a:xfrm>
                  <a:off x="7030131" y="1340501"/>
                  <a:ext cx="663964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IN" sz="4000" smtClean="0">
                      <a:ln w="28575">
                        <a:solidFill>
                          <a:schemeClr val="tx1"/>
                        </a:solidFill>
                      </a:ln>
                      <a:latin typeface="NikoshBAN" panose="02000000000000000000" pitchFamily="2" charset="0"/>
                      <a:cs typeface="NikoshBAN" panose="02000000000000000000" pitchFamily="2" charset="0"/>
                    </a:rPr>
                    <a:t>১৩</a:t>
                  </a:r>
                  <a:endParaRPr lang="en-US" sz="4000" dirty="0">
                    <a:ln w="28575">
                      <a:solidFill>
                        <a:schemeClr val="tx1"/>
                      </a:solidFill>
                    </a:ln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7143393" y="1819070"/>
                  <a:ext cx="397866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IN" sz="4000">
                      <a:ln w="28575">
                        <a:solidFill>
                          <a:schemeClr val="tx1"/>
                        </a:solidFill>
                      </a:ln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</a:t>
                  </a:r>
                  <a:endParaRPr lang="en-US" sz="4000" dirty="0">
                    <a:ln w="28575">
                      <a:solidFill>
                        <a:schemeClr val="tx1"/>
                      </a:solidFill>
                    </a:ln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7058934" y="1950286"/>
                  <a:ext cx="605220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TextBox 24"/>
              <p:cNvSpPr txBox="1"/>
              <p:nvPr/>
            </p:nvSpPr>
            <p:spPr>
              <a:xfrm>
                <a:off x="1757599" y="1149938"/>
                <a:ext cx="574594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IN" sz="4000" smtClean="0">
                    <a:ln w="19050">
                      <a:solidFill>
                        <a:sysClr val="windowText" lastClr="000000"/>
                      </a:solidFill>
                    </a:ln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ধাতব নলের ১ মিটারের ওজন </a:t>
                </a:r>
                <a:r>
                  <a:rPr lang="en-US" sz="4000" smtClean="0">
                    <a:ln w="19050">
                      <a:solidFill>
                        <a:sysClr val="windowText" lastClr="000000"/>
                      </a:solidFill>
                    </a:ln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000" smtClean="0">
                    <a:ln w="19050">
                      <a:solidFill>
                        <a:sysClr val="windowText" lastClr="000000"/>
                      </a:solidFill>
                    </a:ln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000">
                  <a:ln w="19050"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572727" y="1926570"/>
                <a:ext cx="262021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4000" smtClean="0">
                    <a:ln w="12700">
                      <a:solidFill>
                        <a:schemeClr val="tx1"/>
                      </a:solidFill>
                    </a:ln>
                    <a:latin typeface="NikoshBAN" panose="02000000000000000000" pitchFamily="2" charset="0"/>
                    <a:cs typeface="NikoshBAN" panose="02000000000000000000" pitchFamily="2" charset="0"/>
                  </a:rPr>
                  <a:t>কেজি। নলটির  </a:t>
                </a:r>
                <a:r>
                  <a:rPr lang="en-US" sz="3200" smtClean="0">
                    <a:ln>
                      <a:solidFill>
                        <a:schemeClr val="tx1"/>
                      </a:solidFill>
                    </a:ln>
                  </a:rPr>
                  <a:t> </a:t>
                </a:r>
                <a:endParaRPr lang="en-US" sz="3200" dirty="0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614184" y="2663317"/>
                <a:ext cx="179183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4000" smtClean="0">
                    <a:ln w="12700">
                      <a:solidFill>
                        <a:schemeClr val="tx1"/>
                      </a:solidFill>
                    </a:ln>
                    <a:latin typeface="NikoshBAN" panose="02000000000000000000" pitchFamily="2" charset="0"/>
                    <a:cs typeface="NikoshBAN" panose="02000000000000000000" pitchFamily="2" charset="0"/>
                  </a:rPr>
                  <a:t>কেজি ?   </a:t>
                </a:r>
                <a:r>
                  <a:rPr lang="en-US" sz="3200" smtClean="0">
                    <a:ln>
                      <a:solidFill>
                        <a:schemeClr val="tx1"/>
                      </a:solidFill>
                    </a:ln>
                  </a:rPr>
                  <a:t> </a:t>
                </a:r>
                <a:endParaRPr lang="en-US" sz="3200" dirty="0"/>
              </a:p>
            </p:txBody>
          </p:sp>
        </p:grpSp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F42AC535-7B3F-4830-AC1C-8D99626D8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1808507"/>
              <a:ext cx="801212" cy="793654"/>
            </a:xfrm>
            <a:prstGeom prst="rect">
              <a:avLst/>
            </a:prstGeom>
          </p:spPr>
        </p:pic>
      </p:grpSp>
      <p:sp>
        <p:nvSpPr>
          <p:cNvPr id="21" name="Frame 20">
            <a:extLst>
              <a:ext uri="{FF2B5EF4-FFF2-40B4-BE49-F238E27FC236}">
                <a16:creationId xmlns:a16="http://schemas.microsoft.com/office/drawing/2014/main" xmlns="" id="{03B1E947-249B-4397-8ABC-82E2CD79907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833"/>
            </a:avLst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35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048526" y="617603"/>
            <a:ext cx="663964" cy="1210036"/>
            <a:chOff x="1748761" y="1303025"/>
            <a:chExt cx="663964" cy="1210036"/>
          </a:xfrm>
        </p:grpSpPr>
        <p:sp>
          <p:nvSpPr>
            <p:cNvPr id="8" name="Rectangle 7"/>
            <p:cNvSpPr/>
            <p:nvPr/>
          </p:nvSpPr>
          <p:spPr>
            <a:xfrm>
              <a:off x="1748761" y="1303025"/>
              <a:ext cx="66396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4000" smtClean="0">
                  <a:ln w="285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১৩</a:t>
              </a:r>
              <a:endPara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7300" y="1805175"/>
              <a:ext cx="39786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>
                  <a:ln w="285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752600" y="1904163"/>
              <a:ext cx="60522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3033344" y="2867292"/>
            <a:ext cx="6884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smtClean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13722" y="1780713"/>
            <a:ext cx="486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40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81000" y="285750"/>
            <a:ext cx="15921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smtClean="0">
                <a:ln w="28575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US" sz="4000" dirty="0">
              <a:ln w="28575">
                <a:solidFill>
                  <a:srgbClr val="C0000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471733" y="3857511"/>
            <a:ext cx="3882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0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88143" y="835758"/>
            <a:ext cx="3298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smtClean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মিটারের ওজন </a:t>
            </a:r>
            <a:endParaRPr lang="en-US" sz="4000" dirty="0">
              <a:ln w="1905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903125" y="838084"/>
            <a:ext cx="13062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smtClean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কেজি  </a:t>
            </a:r>
            <a:r>
              <a:rPr lang="en-US" sz="3200" smtClean="0">
                <a:ln>
                  <a:solidFill>
                    <a:schemeClr val="tx1"/>
                  </a:solidFill>
                </a:ln>
              </a:rPr>
              <a:t> </a:t>
            </a:r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521658" y="1639066"/>
            <a:ext cx="455370" cy="884477"/>
            <a:chOff x="1120626" y="1537371"/>
            <a:chExt cx="455370" cy="884477"/>
          </a:xfrm>
        </p:grpSpPr>
        <p:sp>
          <p:nvSpPr>
            <p:cNvPr id="20" name="Rectangle 19"/>
            <p:cNvSpPr/>
            <p:nvPr/>
          </p:nvSpPr>
          <p:spPr>
            <a:xfrm>
              <a:off x="1120626" y="1713962"/>
              <a:ext cx="31130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>
                  <a:ln w="285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endPara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264692" y="1707462"/>
              <a:ext cx="31130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>
                  <a:ln w="285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endPara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183094" y="1537371"/>
              <a:ext cx="31130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>
                  <a:ln w="285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endPara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614698" y="1974878"/>
            <a:ext cx="2226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smtClean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”          ”   </a:t>
            </a:r>
            <a:endParaRPr lang="en-US" sz="4000" dirty="0">
              <a:ln w="1905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Double Bracket 39"/>
          <p:cNvSpPr/>
          <p:nvPr/>
        </p:nvSpPr>
        <p:spPr>
          <a:xfrm>
            <a:off x="3552509" y="1701605"/>
            <a:ext cx="2019913" cy="900121"/>
          </a:xfrm>
          <a:prstGeom prst="bracketPair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3696576" y="1548817"/>
            <a:ext cx="663964" cy="1218693"/>
            <a:chOff x="1752600" y="1294368"/>
            <a:chExt cx="663964" cy="1218693"/>
          </a:xfrm>
        </p:grpSpPr>
        <p:sp>
          <p:nvSpPr>
            <p:cNvPr id="42" name="Rectangle 41"/>
            <p:cNvSpPr/>
            <p:nvPr/>
          </p:nvSpPr>
          <p:spPr>
            <a:xfrm>
              <a:off x="1752600" y="1294368"/>
              <a:ext cx="66396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 smtClean="0">
                  <a:ln w="285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১৩</a:t>
              </a:r>
              <a:endPara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827300" y="1805175"/>
              <a:ext cx="39786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>
                  <a:ln w="285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1752600" y="1904163"/>
              <a:ext cx="60522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ectangle 47"/>
          <p:cNvSpPr/>
          <p:nvPr/>
        </p:nvSpPr>
        <p:spPr>
          <a:xfrm>
            <a:off x="3555339" y="2649055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smtClean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৩৯</a:t>
            </a:r>
            <a:endParaRPr lang="en-US" sz="40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571470" y="3130486"/>
            <a:ext cx="6495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smtClean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endParaRPr lang="en-US" sz="40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3521183" y="3225468"/>
            <a:ext cx="76418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042637" y="3841169"/>
            <a:ext cx="6884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smtClean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3822526" y="4203154"/>
            <a:ext cx="72448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848794" y="4089271"/>
            <a:ext cx="6495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smtClean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endParaRPr lang="en-US" sz="40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854586" y="3594638"/>
            <a:ext cx="6254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smtClean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১৯</a:t>
            </a:r>
            <a:endParaRPr lang="en-US" sz="40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660466" y="3657041"/>
            <a:ext cx="3024759" cy="1116575"/>
            <a:chOff x="754592" y="3577802"/>
            <a:chExt cx="3024759" cy="1116575"/>
          </a:xfrm>
        </p:grpSpPr>
        <p:sp>
          <p:nvSpPr>
            <p:cNvPr id="30" name="Rectangle 29"/>
            <p:cNvSpPr/>
            <p:nvPr/>
          </p:nvSpPr>
          <p:spPr>
            <a:xfrm>
              <a:off x="754592" y="3819717"/>
              <a:ext cx="126241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3600" smtClean="0">
                  <a:ln w="28575">
                    <a:solidFill>
                      <a:srgbClr val="C00000"/>
                    </a:solidFill>
                  </a:ln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উত্তরঃ</a:t>
              </a:r>
              <a:r>
                <a:rPr lang="bn-IN" sz="4000" smtClean="0">
                  <a:ln w="28575">
                    <a:solidFill>
                      <a:srgbClr val="C00000"/>
                    </a:solidFill>
                  </a:ln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dirty="0">
                <a:ln w="28575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744083" y="3812924"/>
              <a:ext cx="36740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600">
                  <a:ln w="28575">
                    <a:solidFill>
                      <a:srgbClr val="C00000"/>
                    </a:solidFill>
                  </a:ln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3600" dirty="0">
                <a:ln w="28575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2113240" y="4152251"/>
              <a:ext cx="605220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/>
            <p:cNvSpPr/>
            <p:nvPr/>
          </p:nvSpPr>
          <p:spPr>
            <a:xfrm>
              <a:off x="2108541" y="4048046"/>
              <a:ext cx="60305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600" smtClean="0">
                  <a:ln w="28575">
                    <a:solidFill>
                      <a:srgbClr val="C00000"/>
                    </a:solidFill>
                  </a:ln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২০</a:t>
              </a:r>
              <a:endParaRPr lang="en-US" sz="3600" dirty="0">
                <a:ln w="28575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081355" y="3577802"/>
              <a:ext cx="58060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600" smtClean="0">
                  <a:ln w="28575">
                    <a:solidFill>
                      <a:srgbClr val="C00000"/>
                    </a:solidFill>
                  </a:ln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১৯</a:t>
              </a:r>
              <a:endParaRPr lang="en-US" sz="3600" dirty="0">
                <a:ln w="28575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683787" y="3812924"/>
              <a:ext cx="10955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3600" smtClean="0">
                  <a:ln w="12700">
                    <a:solidFill>
                      <a:srgbClr val="C00000"/>
                    </a:solidFill>
                  </a:ln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কেজি</a:t>
              </a:r>
              <a:endParaRPr lang="en-US" sz="3600" dirty="0">
                <a:ln w="1270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91278" y="1621400"/>
            <a:ext cx="605220" cy="1221326"/>
            <a:chOff x="1752600" y="1291735"/>
            <a:chExt cx="605220" cy="1221326"/>
          </a:xfrm>
        </p:grpSpPr>
        <p:sp>
          <p:nvSpPr>
            <p:cNvPr id="60" name="Rectangle 59"/>
            <p:cNvSpPr/>
            <p:nvPr/>
          </p:nvSpPr>
          <p:spPr>
            <a:xfrm>
              <a:off x="1803176" y="1291735"/>
              <a:ext cx="46038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 smtClean="0">
                  <a:ln w="285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27300" y="1805175"/>
              <a:ext cx="42511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>
                  <a:ln w="285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1752600" y="1904163"/>
              <a:ext cx="60522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4771856" y="1553635"/>
            <a:ext cx="605220" cy="1221326"/>
            <a:chOff x="1752600" y="1291735"/>
            <a:chExt cx="605220" cy="1221326"/>
          </a:xfrm>
        </p:grpSpPr>
        <p:sp>
          <p:nvSpPr>
            <p:cNvPr id="65" name="Rectangle 64"/>
            <p:cNvSpPr/>
            <p:nvPr/>
          </p:nvSpPr>
          <p:spPr>
            <a:xfrm>
              <a:off x="1803176" y="1291735"/>
              <a:ext cx="46038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 smtClean="0">
                  <a:ln w="285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27300" y="1805175"/>
              <a:ext cx="42511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>
                  <a:ln w="285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1752600" y="1904163"/>
              <a:ext cx="60522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Rectangle 70"/>
          <p:cNvSpPr/>
          <p:nvPr/>
        </p:nvSpPr>
        <p:spPr>
          <a:xfrm>
            <a:off x="5630764" y="1791729"/>
            <a:ext cx="13062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smtClean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কেজি  </a:t>
            </a:r>
            <a:r>
              <a:rPr lang="en-US" sz="3200" smtClean="0">
                <a:ln>
                  <a:solidFill>
                    <a:schemeClr val="tx1"/>
                  </a:solidFill>
                </a:ln>
              </a:rPr>
              <a:t> </a:t>
            </a:r>
            <a:endParaRPr lang="en-US" sz="3200" dirty="0"/>
          </a:p>
        </p:txBody>
      </p:sp>
      <p:sp>
        <p:nvSpPr>
          <p:cNvPr id="72" name="Rectangle 71"/>
          <p:cNvSpPr/>
          <p:nvPr/>
        </p:nvSpPr>
        <p:spPr>
          <a:xfrm>
            <a:off x="4354254" y="2862058"/>
            <a:ext cx="13062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smtClean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কেজি  </a:t>
            </a:r>
            <a:r>
              <a:rPr lang="en-US" sz="3200" smtClean="0">
                <a:ln>
                  <a:solidFill>
                    <a:schemeClr val="tx1"/>
                  </a:solidFill>
                </a:ln>
              </a:rPr>
              <a:t> </a:t>
            </a:r>
            <a:endParaRPr lang="en-US" sz="3200" dirty="0"/>
          </a:p>
        </p:txBody>
      </p:sp>
      <p:sp>
        <p:nvSpPr>
          <p:cNvPr id="73" name="Rectangle 72"/>
          <p:cNvSpPr/>
          <p:nvPr/>
        </p:nvSpPr>
        <p:spPr>
          <a:xfrm>
            <a:off x="4580667" y="3849211"/>
            <a:ext cx="13062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smtClean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কেজি  </a:t>
            </a:r>
            <a:r>
              <a:rPr lang="en-US" sz="3200" smtClean="0">
                <a:ln>
                  <a:solidFill>
                    <a:schemeClr val="tx1"/>
                  </a:solidFill>
                </a:ln>
              </a:rPr>
              <a:t> </a:t>
            </a:r>
            <a:endParaRPr lang="en-US" sz="3200" dirty="0"/>
          </a:p>
        </p:txBody>
      </p:sp>
      <p:sp>
        <p:nvSpPr>
          <p:cNvPr id="56" name="Frame 55">
            <a:extLst>
              <a:ext uri="{FF2B5EF4-FFF2-40B4-BE49-F238E27FC236}">
                <a16:creationId xmlns:a16="http://schemas.microsoft.com/office/drawing/2014/main" xmlns="" id="{03B1E947-249B-4397-8ABC-82E2CD79907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833"/>
            </a:avLst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5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55" grpId="0"/>
      <p:bldP spid="59" grpId="0"/>
      <p:bldP spid="33" grpId="0"/>
      <p:bldP spid="35" grpId="0"/>
      <p:bldP spid="38" grpId="0"/>
      <p:bldP spid="40" grpId="0" animBg="1"/>
      <p:bldP spid="48" grpId="0"/>
      <p:bldP spid="49" grpId="0"/>
      <p:bldP spid="51" grpId="0"/>
      <p:bldP spid="53" grpId="0"/>
      <p:bldP spid="54" grpId="0"/>
      <p:bldP spid="71" grpId="0"/>
      <p:bldP spid="72" grpId="0"/>
      <p:bldP spid="7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EB56AEF2-7EBD-4A16-B0EC-9C61C9769F09}"/>
              </a:ext>
            </a:extLst>
          </p:cNvPr>
          <p:cNvGrpSpPr/>
          <p:nvPr/>
        </p:nvGrpSpPr>
        <p:grpSpPr>
          <a:xfrm>
            <a:off x="362718" y="200653"/>
            <a:ext cx="1005049" cy="1094946"/>
            <a:chOff x="407963" y="1392703"/>
            <a:chExt cx="4145358" cy="5050300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85C2826B-7BAF-4D4D-9A9E-FCA2F66BAEDF}"/>
                </a:ext>
              </a:extLst>
            </p:cNvPr>
            <p:cNvSpPr/>
            <p:nvPr/>
          </p:nvSpPr>
          <p:spPr>
            <a:xfrm>
              <a:off x="717452" y="3615396"/>
              <a:ext cx="3460653" cy="271115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="" xmlns:a16="http://schemas.microsoft.com/office/drawing/2014/main" id="{9E1B5C6A-4585-49A3-B651-B15C4D4AF86D}"/>
                </a:ext>
              </a:extLst>
            </p:cNvPr>
            <p:cNvSpPr/>
            <p:nvPr/>
          </p:nvSpPr>
          <p:spPr>
            <a:xfrm>
              <a:off x="407963" y="1392703"/>
              <a:ext cx="4145358" cy="2302417"/>
            </a:xfrm>
            <a:prstGeom prst="triangle">
              <a:avLst>
                <a:gd name="adj" fmla="val 48781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FA8BC06B-1AD3-4F83-9AFC-2E2707A04431}"/>
                </a:ext>
              </a:extLst>
            </p:cNvPr>
            <p:cNvSpPr/>
            <p:nvPr/>
          </p:nvSpPr>
          <p:spPr>
            <a:xfrm>
              <a:off x="1194190" y="4248443"/>
              <a:ext cx="1112911" cy="2078110"/>
            </a:xfrm>
            <a:prstGeom prst="rect">
              <a:avLst/>
            </a:prstGeom>
            <a:solidFill>
              <a:srgbClr val="EC1C66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B29CE807-B85E-4AE2-812C-84B65CE380DF}"/>
                </a:ext>
              </a:extLst>
            </p:cNvPr>
            <p:cNvSpPr/>
            <p:nvPr/>
          </p:nvSpPr>
          <p:spPr>
            <a:xfrm>
              <a:off x="2996418" y="4586068"/>
              <a:ext cx="703385" cy="1195754"/>
            </a:xfrm>
            <a:prstGeom prst="rect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A03A4B53-ACCD-48AB-9A5D-7FFF1E5E9941}"/>
                </a:ext>
              </a:extLst>
            </p:cNvPr>
            <p:cNvSpPr/>
            <p:nvPr/>
          </p:nvSpPr>
          <p:spPr>
            <a:xfrm>
              <a:off x="543560" y="6215036"/>
              <a:ext cx="3761154" cy="22796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990600" y="1619293"/>
            <a:ext cx="7585674" cy="2446875"/>
            <a:chOff x="990600" y="1619293"/>
            <a:chExt cx="7585674" cy="2446875"/>
          </a:xfrm>
        </p:grpSpPr>
        <p:grpSp>
          <p:nvGrpSpPr>
            <p:cNvPr id="43" name="Group 42"/>
            <p:cNvGrpSpPr/>
            <p:nvPr/>
          </p:nvGrpSpPr>
          <p:grpSpPr>
            <a:xfrm>
              <a:off x="990600" y="1619293"/>
              <a:ext cx="7585674" cy="1691940"/>
              <a:chOff x="967613" y="942516"/>
              <a:chExt cx="7585674" cy="1691940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4930013" y="942516"/>
                <a:ext cx="605220" cy="1157910"/>
                <a:chOff x="4485405" y="1378829"/>
                <a:chExt cx="605220" cy="1157910"/>
              </a:xfrm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4566617" y="1378829"/>
                  <a:ext cx="445956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IN" sz="4000">
                      <a:ln w="28575">
                        <a:solidFill>
                          <a:schemeClr val="tx1"/>
                        </a:solidFill>
                      </a:ln>
                      <a:latin typeface="NikoshBAN" panose="02000000000000000000" pitchFamily="2" charset="0"/>
                      <a:cs typeface="NikoshBAN" panose="02000000000000000000" pitchFamily="2" charset="0"/>
                    </a:rPr>
                    <a:t>৮</a:t>
                  </a:r>
                  <a:endParaRPr lang="en-US" sz="4000" dirty="0">
                    <a:ln w="28575">
                      <a:solidFill>
                        <a:schemeClr val="tx1"/>
                      </a:solidFill>
                    </a:ln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4564213" y="1828853"/>
                  <a:ext cx="402674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IN" sz="4000">
                      <a:ln w="28575">
                        <a:solidFill>
                          <a:schemeClr val="tx1"/>
                        </a:solidFill>
                      </a:ln>
                      <a:latin typeface="NikoshBAN" panose="02000000000000000000" pitchFamily="2" charset="0"/>
                      <a:cs typeface="NikoshBAN" panose="02000000000000000000" pitchFamily="2" charset="0"/>
                    </a:rPr>
                    <a:t>৭</a:t>
                  </a:r>
                  <a:endParaRPr lang="en-US" sz="4000" dirty="0">
                    <a:ln w="28575">
                      <a:solidFill>
                        <a:schemeClr val="tx1"/>
                      </a:solidFill>
                    </a:ln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4485405" y="1950286"/>
                  <a:ext cx="605220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Rectangle 44"/>
              <p:cNvSpPr/>
              <p:nvPr/>
            </p:nvSpPr>
            <p:spPr>
              <a:xfrm>
                <a:off x="5476403" y="1175996"/>
                <a:ext cx="307688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4000" smtClean="0">
                    <a:ln w="12700">
                      <a:solidFill>
                        <a:schemeClr val="tx1"/>
                      </a:solidFill>
                    </a:ln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 মি দেয়াল রং</a:t>
                </a:r>
                <a:endParaRPr lang="en-US" sz="3200" dirty="0"/>
              </a:p>
            </p:txBody>
          </p:sp>
          <p:grpSp>
            <p:nvGrpSpPr>
              <p:cNvPr id="47" name="Group 46"/>
              <p:cNvGrpSpPr/>
              <p:nvPr/>
            </p:nvGrpSpPr>
            <p:grpSpPr>
              <a:xfrm>
                <a:off x="967613" y="1061772"/>
                <a:ext cx="4024391" cy="1015663"/>
                <a:chOff x="433218" y="172725"/>
                <a:chExt cx="4538524" cy="1015663"/>
              </a:xfrm>
            </p:grpSpPr>
            <p:sp>
              <p:nvSpPr>
                <p:cNvPr id="48" name="TextBox 24"/>
                <p:cNvSpPr txBox="1"/>
                <p:nvPr/>
              </p:nvSpPr>
              <p:spPr>
                <a:xfrm>
                  <a:off x="1324129" y="260891"/>
                  <a:ext cx="3647613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4000" smtClean="0">
                      <a:ln w="19050">
                        <a:solidFill>
                          <a:sysClr val="windowText" lastClr="000000"/>
                        </a:solidFill>
                      </a:ln>
                      <a:latin typeface="NikoshBAN" panose="02000000000000000000" pitchFamily="2" charset="0"/>
                      <a:cs typeface="NikoshBAN" panose="02000000000000000000" pitchFamily="2" charset="0"/>
                    </a:rPr>
                    <a:t>১ ডেসি</a:t>
                  </a:r>
                  <a:r>
                    <a:rPr lang="bn-IN" sz="4000" smtClean="0">
                      <a:ln w="19050">
                        <a:solidFill>
                          <a:sysClr val="windowText" lastClr="000000"/>
                        </a:solidFill>
                      </a:ln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4000" smtClean="0">
                      <a:ln w="19050">
                        <a:solidFill>
                          <a:sysClr val="windowText" lastClr="000000"/>
                        </a:solidFill>
                      </a:ln>
                      <a:latin typeface="NikoshBAN" panose="02000000000000000000" pitchFamily="2" charset="0"/>
                      <a:cs typeface="NikoshBAN" panose="02000000000000000000" pitchFamily="2" charset="0"/>
                    </a:rPr>
                    <a:t>লিটার দ্বারা </a:t>
                  </a:r>
                  <a:r>
                    <a:rPr lang="bn-IN" sz="4000" smtClean="0">
                      <a:ln w="19050">
                        <a:solidFill>
                          <a:sysClr val="windowText" lastClr="000000"/>
                        </a:solidFill>
                      </a:ln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4000">
                    <a:ln w="19050">
                      <a:solidFill>
                        <a:sysClr val="windowText" lastClr="000000"/>
                      </a:solidFill>
                    </a:ln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49" name="Group 48"/>
                <p:cNvGrpSpPr/>
                <p:nvPr/>
              </p:nvGrpSpPr>
              <p:grpSpPr>
                <a:xfrm>
                  <a:off x="433218" y="172725"/>
                  <a:ext cx="741178" cy="1015663"/>
                  <a:chOff x="429511" y="293996"/>
                  <a:chExt cx="741178" cy="1015663"/>
                </a:xfrm>
              </p:grpSpPr>
              <p:sp>
                <p:nvSpPr>
                  <p:cNvPr id="50" name="Cloud Callout 49"/>
                  <p:cNvSpPr/>
                  <p:nvPr/>
                </p:nvSpPr>
                <p:spPr>
                  <a:xfrm rot="16792789">
                    <a:off x="457200" y="416735"/>
                    <a:ext cx="685800" cy="741178"/>
                  </a:xfrm>
                  <a:prstGeom prst="cloudCallout">
                    <a:avLst/>
                  </a:prstGeom>
                  <a:solidFill>
                    <a:srgbClr val="66FFFF"/>
                  </a:solidFill>
                  <a:ln>
                    <a:solidFill>
                      <a:schemeClr val="tx1"/>
                    </a:solidFill>
                  </a:ln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1" name="TextBox 25"/>
                  <p:cNvSpPr txBox="1"/>
                  <p:nvPr/>
                </p:nvSpPr>
                <p:spPr>
                  <a:xfrm>
                    <a:off x="476514" y="293996"/>
                    <a:ext cx="60264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bn-IN" sz="6000" smtClean="0">
                        <a:ln w="38100"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? </a:t>
                    </a:r>
                    <a:endParaRPr lang="en-US" sz="6000" dirty="0">
                      <a:ln w="38100">
                        <a:solidFill>
                          <a:srgbClr val="C00000"/>
                        </a:solidFill>
                      </a:ln>
                      <a:solidFill>
                        <a:srgbClr val="C0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</p:grpSp>
          <p:sp>
            <p:nvSpPr>
              <p:cNvPr id="60" name="Rectangle 59"/>
              <p:cNvSpPr/>
              <p:nvPr/>
            </p:nvSpPr>
            <p:spPr>
              <a:xfrm>
                <a:off x="1572727" y="1926570"/>
                <a:ext cx="176905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4000" smtClean="0">
                    <a:ln w="12700">
                      <a:solidFill>
                        <a:schemeClr val="tx1"/>
                      </a:solidFill>
                    </a:ln>
                    <a:latin typeface="NikoshBAN" panose="02000000000000000000" pitchFamily="2" charset="0"/>
                    <a:cs typeface="NikoshBAN" panose="02000000000000000000" pitchFamily="2" charset="0"/>
                  </a:rPr>
                  <a:t>করা যায়।  </a:t>
                </a:r>
                <a:r>
                  <a:rPr lang="en-US" sz="3200" smtClean="0">
                    <a:ln>
                      <a:solidFill>
                        <a:schemeClr val="tx1"/>
                      </a:solidFill>
                    </a:ln>
                  </a:rPr>
                  <a:t> </a:t>
                </a:r>
                <a:endParaRPr lang="en-US" sz="3200" dirty="0"/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3911579" y="2544693"/>
              <a:ext cx="446604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4000" smtClean="0">
                  <a:ln w="12700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ডেসি লি রং দ্বারা কত বর্গ     </a:t>
              </a: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3306359" y="2292802"/>
              <a:ext cx="605220" cy="1241286"/>
              <a:chOff x="3124200" y="2038350"/>
              <a:chExt cx="605220" cy="1241286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3198900" y="2038350"/>
                <a:ext cx="42511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4000">
                    <a:ln w="28575">
                      <a:solidFill>
                        <a:schemeClr val="tx1"/>
                      </a:solidFill>
                    </a:ln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endParaRPr lang="en-US" sz="4000" dirty="0">
                  <a:ln w="285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3198495" y="2571750"/>
                <a:ext cx="39786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4000">
                    <a:ln w="28575">
                      <a:solidFill>
                        <a:schemeClr val="tx1"/>
                      </a:solidFill>
                    </a:ln>
                    <a:latin typeface="NikoshBAN" panose="02000000000000000000" pitchFamily="2" charset="0"/>
                    <a:cs typeface="NikoshBAN" panose="02000000000000000000" pitchFamily="2" charset="0"/>
                  </a:rPr>
                  <a:t>৪</a:t>
                </a:r>
                <a:endParaRPr lang="en-US" sz="4000" dirty="0">
                  <a:ln w="285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>
                <a:off x="3124200" y="2671290"/>
                <a:ext cx="60522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Rectangle 60"/>
            <p:cNvSpPr/>
            <p:nvPr/>
          </p:nvSpPr>
          <p:spPr>
            <a:xfrm>
              <a:off x="1586421" y="3358282"/>
              <a:ext cx="518608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4000" smtClean="0">
                  <a:ln w="12700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মিটার দেয়াল রং করা যাবে ? </a:t>
              </a:r>
            </a:p>
          </p:txBody>
        </p:sp>
      </p:grpSp>
      <p:sp>
        <p:nvSpPr>
          <p:cNvPr id="29" name="Frame 28">
            <a:extLst>
              <a:ext uri="{FF2B5EF4-FFF2-40B4-BE49-F238E27FC236}">
                <a16:creationId xmlns:a16="http://schemas.microsoft.com/office/drawing/2014/main" xmlns="" id="{03B1E947-249B-4397-8ABC-82E2CD79907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833"/>
            </a:avLst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05295" y="372523"/>
            <a:ext cx="2367212" cy="646331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0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2732C46-55EB-4074-AD74-7E807C723341}"/>
              </a:ext>
            </a:extLst>
          </p:cNvPr>
          <p:cNvSpPr/>
          <p:nvPr/>
        </p:nvSpPr>
        <p:spPr>
          <a:xfrm>
            <a:off x="1339948" y="232117"/>
            <a:ext cx="6546752" cy="1378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prstTxWarp prst="textWave4">
              <a:avLst>
                <a:gd name="adj1" fmla="val 12500"/>
                <a:gd name="adj2" fmla="val 799"/>
              </a:avLst>
            </a:prstTxWarp>
          </a:bodyPr>
          <a:lstStyle/>
          <a:p>
            <a:pPr algn="just"/>
            <a:r>
              <a:rPr lang="en-US" sz="41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আন্তরিক</a:t>
            </a:r>
            <a:r>
              <a:rPr lang="en-US" sz="4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1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448" y="2367829"/>
            <a:ext cx="2908515" cy="163604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F7AA-68C8-4F3B-8608-94312798924C}" type="datetime1">
              <a:rPr lang="en-US" smtClean="0"/>
              <a:t>9/16/2021</a:t>
            </a:fld>
            <a:endParaRPr lang="en-US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xmlns="" id="{03B1E947-249B-4397-8ABC-82E2CD79907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833"/>
            </a:avLst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45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11 0.01605 L -0.08611 0.01636 C -0.07847 0.01296 -0.07083 0.01111 -0.06302 0.00741 C -0.05902 0.00586 -0.05555 0.00277 -0.05138 0.0003 C -0.0467 -0.00278 -0.04236 -0.00494 -0.03767 -0.00772 C 0.02466 0.0003 0.05608 -0.00217 0.10712 0.01605 C 0.1132 0.01759 0.11962 0.0213 0.1257 0.02315 C 0.14584 0.02933 0.18612 0.03828 0.18612 0.03951 C 0.19428 0.04445 0.20174 0.05063 0.20938 0.05402 C 0.21667 0.05773 0.22379 0.05927 0.23073 0.06205 C 0.23594 0.06483 0.24132 0.0673 0.24671 0.06977 C 0.2507 0.07255 0.25504 0.07502 0.25834 0.07811 C 0.26337 0.08058 0.26806 0.08243 0.27275 0.08675 C 0.30157 0.08243 0.33004 0.08243 0.35903 0.07811 C 0.3665 0.07656 0.36823 0.06668 0.37535 0.06205 C 0.38073 0.05835 0.38612 0.05464 0.39184 0.05402 C 0.43351 0.05001 0.47518 0.04908 0.51754 0.04692 C 0.51997 0.04445 0.52188 0.03951 0.52431 0.03828 C 0.55487 0.03427 0.58559 0.046 0.61563 0.03118 C 0.61928 0.02933 0.61528 0.00154 0.61806 -0.00772 C 0.62032 -0.01698 0.6257 -0.01235 0.62865 -0.01544 C 0.63438 -0.01976 0.63889 -0.02594 0.64341 -0.03057 L 0.65018 -0.03891 C 0.65226 -0.04631 0.65434 -0.05619 0.65747 -0.06206 C 0.6757 -0.10683 0.66494 -0.03242 0.6948 -0.13245 C 0.70035 -0.15005 0.70625 -0.16672 0.71112 -0.1871 C 0.71476 -0.20099 0.7165 -0.22044 0.72066 -0.2331 C 0.73473 -0.28065 0.73733 -0.27818 0.75313 -0.29577 C 0.75556 -0.30133 0.75747 -0.31029 0.76007 -0.3109 C 0.76806 -0.31214 0.77587 -0.31183 0.78369 -0.30349 C 0.78629 -0.30071 0.78681 -0.28867 0.7882 -0.28034 C 0.79358 -0.24422 0.79428 -0.2331 0.7974 -0.20284 C 0.79879 -0.17475 0.79914 -0.15653 0.80209 -0.13245 C 0.80365 -0.12134 0.80556 -0.11146 0.80678 -0.10096 C 0.80869 -0.08614 0.8099 -0.07009 0.81129 -0.05434 C 0.8125 -0.04138 0.81216 -0.02779 0.81389 -0.01544 C 0.81789 0.01235 0.82396 0.04044 0.83264 0.05402 C 0.83542 0.05927 0.83872 0.05958 0.84184 0.06205 C 0.84966 0.05958 0.85764 0.0636 0.86494 0.05402 C 0.86945 0.04908 0.87119 0.03272 0.87466 0.02315 C 0.88681 -0.01174 0.89202 -0.02841 0.90487 -0.04631 C 0.90695 -0.05033 0.90938 -0.05218 0.91181 -0.05434 L 0.93056 -0.04631 C 0.9349 -0.04446 0.93976 -0.03891 0.94445 -0.03891 C 0.95469 -0.03891 0.96459 -0.04385 0.97483 -0.04631 C 0.97691 -0.05218 0.97934 -0.05836 0.98178 -0.06206 C 0.98994 -0.07503 0.99514 -0.07009 1.00556 -0.07009 L 1.00261 -0.06206 " pathEditMode="relative" rAng="0" ptsTypes="AAAAAAAAAAAAAAAAAAAAAAAAAAAAAAAAAAAAAAAAAAAAAAAA"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83" y="-128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565" y="127786"/>
            <a:ext cx="1676400" cy="18599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260763" y="285750"/>
            <a:ext cx="4073237" cy="6848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6AEF-B365-4AFA-9060-E17AAA566A0E}" type="datetime1">
              <a:rPr lang="en-US" smtClean="0"/>
              <a:t>9/16/2021</a:t>
            </a:fld>
            <a:endParaRPr lang="en-US"/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xmlns="" id="{03B1E947-249B-4397-8ABC-82E2CD79907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833"/>
            </a:avLst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81150"/>
            <a:ext cx="7391400" cy="25545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আবদুল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কাদের</a:t>
            </a:r>
            <a:endParaRPr lang="en-US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রুস্তমপুর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ফরিদগঞ্জ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54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200150"/>
            <a:ext cx="5105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৬ (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pPr algn="ctr"/>
            <a:r>
              <a:rPr lang="en-US" sz="4000" dirty="0" err="1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</a:t>
            </a:r>
            <a:r>
              <a:rPr lang="en-US" sz="4000" dirty="0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000" dirty="0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endParaRPr lang="en-US" sz="4000" dirty="0" smtClean="0">
              <a:ln w="1016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9050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dirty="0" smtClean="0">
                <a:ln w="19050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50, 51  </a:t>
            </a:r>
            <a:r>
              <a:rPr lang="en-US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4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shot_1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159261"/>
            <a:ext cx="2667000" cy="331748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Frame 6">
            <a:extLst>
              <a:ext uri="{FF2B5EF4-FFF2-40B4-BE49-F238E27FC236}">
                <a16:creationId xmlns:a16="http://schemas.microsoft.com/office/drawing/2014/main" xmlns="" id="{03B1E947-249B-4397-8ABC-82E2CD79907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833"/>
            </a:avLst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20955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0C1B-EC24-41ED-AE47-7008D4B4B057}" type="datetime1">
              <a:rPr lang="en-US" smtClean="0"/>
              <a:t>9/16/2021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2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9600" y="333406"/>
            <a:ext cx="7298536" cy="1612178"/>
            <a:chOff x="1004449" y="333406"/>
            <a:chExt cx="7298536" cy="1612178"/>
          </a:xfrm>
        </p:grpSpPr>
        <p:sp>
          <p:nvSpPr>
            <p:cNvPr id="5" name="Freeform 4"/>
            <p:cNvSpPr/>
            <p:nvPr/>
          </p:nvSpPr>
          <p:spPr>
            <a:xfrm>
              <a:off x="1004449" y="333406"/>
              <a:ext cx="7096128" cy="529753"/>
            </a:xfrm>
            <a:custGeom>
              <a:avLst/>
              <a:gdLst>
                <a:gd name="connsiteX0" fmla="*/ 0 w 7096128"/>
                <a:gd name="connsiteY0" fmla="*/ 52975 h 529753"/>
                <a:gd name="connsiteX1" fmla="*/ 52975 w 7096128"/>
                <a:gd name="connsiteY1" fmla="*/ 0 h 529753"/>
                <a:gd name="connsiteX2" fmla="*/ 7043153 w 7096128"/>
                <a:gd name="connsiteY2" fmla="*/ 0 h 529753"/>
                <a:gd name="connsiteX3" fmla="*/ 7096128 w 7096128"/>
                <a:gd name="connsiteY3" fmla="*/ 52975 h 529753"/>
                <a:gd name="connsiteX4" fmla="*/ 7096128 w 7096128"/>
                <a:gd name="connsiteY4" fmla="*/ 476778 h 529753"/>
                <a:gd name="connsiteX5" fmla="*/ 7043153 w 7096128"/>
                <a:gd name="connsiteY5" fmla="*/ 529753 h 529753"/>
                <a:gd name="connsiteX6" fmla="*/ 52975 w 7096128"/>
                <a:gd name="connsiteY6" fmla="*/ 529753 h 529753"/>
                <a:gd name="connsiteX7" fmla="*/ 0 w 7096128"/>
                <a:gd name="connsiteY7" fmla="*/ 476778 h 529753"/>
                <a:gd name="connsiteX8" fmla="*/ 0 w 7096128"/>
                <a:gd name="connsiteY8" fmla="*/ 52975 h 529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96128" h="529753">
                  <a:moveTo>
                    <a:pt x="0" y="52975"/>
                  </a:moveTo>
                  <a:cubicBezTo>
                    <a:pt x="0" y="23718"/>
                    <a:pt x="23718" y="0"/>
                    <a:pt x="52975" y="0"/>
                  </a:cubicBezTo>
                  <a:lnTo>
                    <a:pt x="7043153" y="0"/>
                  </a:lnTo>
                  <a:cubicBezTo>
                    <a:pt x="7072410" y="0"/>
                    <a:pt x="7096128" y="23718"/>
                    <a:pt x="7096128" y="52975"/>
                  </a:cubicBezTo>
                  <a:lnTo>
                    <a:pt x="7096128" y="476778"/>
                  </a:lnTo>
                  <a:cubicBezTo>
                    <a:pt x="7096128" y="506035"/>
                    <a:pt x="7072410" y="529753"/>
                    <a:pt x="7043153" y="529753"/>
                  </a:cubicBezTo>
                  <a:lnTo>
                    <a:pt x="52975" y="529753"/>
                  </a:lnTo>
                  <a:cubicBezTo>
                    <a:pt x="23718" y="529753"/>
                    <a:pt x="0" y="506035"/>
                    <a:pt x="0" y="476778"/>
                  </a:cubicBezTo>
                  <a:lnTo>
                    <a:pt x="0" y="52975"/>
                  </a:lnTo>
                  <a:close/>
                </a:path>
              </a:pathLst>
            </a:cu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916" tIns="167916" rIns="1228325" bIns="167916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4800" b="1" kern="120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শিখনফলঃ </a:t>
              </a:r>
              <a:endParaRPr lang="en-US" sz="48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1140189" y="1428750"/>
              <a:ext cx="7162796" cy="516834"/>
            </a:xfrm>
            <a:custGeom>
              <a:avLst/>
              <a:gdLst>
                <a:gd name="connsiteX0" fmla="*/ 0 w 7162796"/>
                <a:gd name="connsiteY0" fmla="*/ 51683 h 516834"/>
                <a:gd name="connsiteX1" fmla="*/ 51683 w 7162796"/>
                <a:gd name="connsiteY1" fmla="*/ 0 h 516834"/>
                <a:gd name="connsiteX2" fmla="*/ 7111113 w 7162796"/>
                <a:gd name="connsiteY2" fmla="*/ 0 h 516834"/>
                <a:gd name="connsiteX3" fmla="*/ 7162796 w 7162796"/>
                <a:gd name="connsiteY3" fmla="*/ 51683 h 516834"/>
                <a:gd name="connsiteX4" fmla="*/ 7162796 w 7162796"/>
                <a:gd name="connsiteY4" fmla="*/ 465151 h 516834"/>
                <a:gd name="connsiteX5" fmla="*/ 7111113 w 7162796"/>
                <a:gd name="connsiteY5" fmla="*/ 516834 h 516834"/>
                <a:gd name="connsiteX6" fmla="*/ 51683 w 7162796"/>
                <a:gd name="connsiteY6" fmla="*/ 516834 h 516834"/>
                <a:gd name="connsiteX7" fmla="*/ 0 w 7162796"/>
                <a:gd name="connsiteY7" fmla="*/ 465151 h 516834"/>
                <a:gd name="connsiteX8" fmla="*/ 0 w 7162796"/>
                <a:gd name="connsiteY8" fmla="*/ 51683 h 51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62796" h="516834">
                  <a:moveTo>
                    <a:pt x="0" y="51683"/>
                  </a:moveTo>
                  <a:cubicBezTo>
                    <a:pt x="0" y="23139"/>
                    <a:pt x="23139" y="0"/>
                    <a:pt x="51683" y="0"/>
                  </a:cubicBezTo>
                  <a:lnTo>
                    <a:pt x="7111113" y="0"/>
                  </a:lnTo>
                  <a:cubicBezTo>
                    <a:pt x="7139657" y="0"/>
                    <a:pt x="7162796" y="23139"/>
                    <a:pt x="7162796" y="51683"/>
                  </a:cubicBezTo>
                  <a:lnTo>
                    <a:pt x="7162796" y="465151"/>
                  </a:lnTo>
                  <a:cubicBezTo>
                    <a:pt x="7162796" y="493695"/>
                    <a:pt x="7139657" y="516834"/>
                    <a:pt x="7111113" y="516834"/>
                  </a:cubicBezTo>
                  <a:lnTo>
                    <a:pt x="51683" y="516834"/>
                  </a:lnTo>
                  <a:cubicBezTo>
                    <a:pt x="23139" y="516834"/>
                    <a:pt x="0" y="493695"/>
                    <a:pt x="0" y="465151"/>
                  </a:cubicBezTo>
                  <a:lnTo>
                    <a:pt x="0" y="5168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0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058" tIns="137058" rIns="1450835" bIns="137058" numCol="1" spcCol="1270" anchor="ctr" anchorCtr="0"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200" b="1" kern="1200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bn-IN" sz="3200" b="1" kern="1200" spc="50" baseline="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পাঠ শেষে শিক্ষার্থীরা........</a:t>
              </a:r>
              <a:endParaRPr lang="en-US" sz="3200" b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222" l="9778" r="96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71800"/>
            <a:ext cx="2143125" cy="2143125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xmlns="" id="{03B1E947-249B-4397-8ABC-82E2CD79907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833"/>
            </a:avLst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" y="234315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২০.৩</a:t>
            </a:r>
            <a:r>
              <a:rPr lang="bn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অপ্রকৃত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ভগ্নাংশকে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অপ্রকৃত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479F-F507-478B-B37E-16E9609091D1}" type="datetime1">
              <a:rPr lang="en-US" smtClean="0"/>
              <a:t>9/16/2021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3160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>
            <a:extLst>
              <a:ext uri="{FF2B5EF4-FFF2-40B4-BE49-F238E27FC236}">
                <a16:creationId xmlns:a16="http://schemas.microsoft.com/office/drawing/2014/main" xmlns="" id="{03B1E947-249B-4397-8ABC-82E2CD79907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833"/>
            </a:avLst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Equal 16"/>
          <p:cNvSpPr/>
          <p:nvPr/>
        </p:nvSpPr>
        <p:spPr>
          <a:xfrm>
            <a:off x="4462233" y="2249351"/>
            <a:ext cx="769311" cy="430901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15885" y="2419081"/>
            <a:ext cx="2402796" cy="457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437214" y="1725621"/>
            <a:ext cx="546784" cy="5953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ultiply 19"/>
          <p:cNvSpPr/>
          <p:nvPr/>
        </p:nvSpPr>
        <p:spPr>
          <a:xfrm>
            <a:off x="6477000" y="2582921"/>
            <a:ext cx="356044" cy="539978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>
            <a:off x="3469884" y="1674758"/>
            <a:ext cx="654867" cy="574593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530454" y="2663087"/>
            <a:ext cx="464130" cy="45690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447800" y="1733550"/>
            <a:ext cx="546784" cy="5953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35213" y="2484542"/>
            <a:ext cx="1150787" cy="6230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2650689"/>
            <a:ext cx="470487" cy="42229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3489857" y="1674758"/>
            <a:ext cx="654867" cy="574593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95400" y="28575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Multiply 29"/>
          <p:cNvSpPr/>
          <p:nvPr/>
        </p:nvSpPr>
        <p:spPr>
          <a:xfrm>
            <a:off x="2500465" y="2271395"/>
            <a:ext cx="356044" cy="539978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22D7-8EB9-469D-AA87-FE1E79CEB3C4}" type="datetime1">
              <a:rPr lang="en-US" smtClean="0"/>
              <a:t>9/16/2021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064951" y="2498386"/>
            <a:ext cx="1150787" cy="6230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iamond 2"/>
          <p:cNvSpPr/>
          <p:nvPr/>
        </p:nvSpPr>
        <p:spPr>
          <a:xfrm>
            <a:off x="3469883" y="2680252"/>
            <a:ext cx="654867" cy="609627"/>
          </a:xfrm>
          <a:prstGeom prst="diamon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ultiply 33"/>
          <p:cNvSpPr/>
          <p:nvPr/>
        </p:nvSpPr>
        <p:spPr>
          <a:xfrm>
            <a:off x="6563805" y="1813031"/>
            <a:ext cx="356044" cy="539978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iamond 34"/>
          <p:cNvSpPr/>
          <p:nvPr/>
        </p:nvSpPr>
        <p:spPr>
          <a:xfrm>
            <a:off x="3459933" y="2647923"/>
            <a:ext cx="654867" cy="609627"/>
          </a:xfrm>
          <a:prstGeom prst="diamon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8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96141E-6 L 0.47014 0.001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07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969E-7 L 0.39097 0.0148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49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28805E-6 L 0.46597 0.0027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99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94257E-6 L 0.38472 -0.02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36" y="-10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4" grpId="0" animBg="1"/>
      <p:bldP spid="6" grpId="0" animBg="1"/>
      <p:bldP spid="9" grpId="0" animBg="1"/>
      <p:bldP spid="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>
            <a:extLst>
              <a:ext uri="{FF2B5EF4-FFF2-40B4-BE49-F238E27FC236}">
                <a16:creationId xmlns:a16="http://schemas.microsoft.com/office/drawing/2014/main" xmlns="" id="{03B1E947-249B-4397-8ABC-82E2CD79907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833"/>
            </a:avLst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22D7-8EB9-469D-AA87-FE1E79CEB3C4}" type="datetime1">
              <a:rPr lang="en-US" smtClean="0"/>
              <a:t>9/16/2021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1506200"/>
            <a:ext cx="8077200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ভগ্নাংশকে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গুন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লবকে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লব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হরকে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গুন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32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158748" y="895350"/>
            <a:ext cx="605220" cy="1241286"/>
            <a:chOff x="1752600" y="1271223"/>
            <a:chExt cx="605220" cy="1241286"/>
          </a:xfrm>
        </p:grpSpPr>
        <p:sp>
          <p:nvSpPr>
            <p:cNvPr id="8" name="Rectangle 7"/>
            <p:cNvSpPr/>
            <p:nvPr/>
          </p:nvSpPr>
          <p:spPr>
            <a:xfrm>
              <a:off x="1827300" y="1271223"/>
              <a:ext cx="42511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6895" y="1804623"/>
              <a:ext cx="40267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endPara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752600" y="1904163"/>
              <a:ext cx="605220" cy="0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3028245" y="2192649"/>
            <a:ext cx="6884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59464" y="2461379"/>
            <a:ext cx="6351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৪৯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552869" y="2555012"/>
            <a:ext cx="866731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839985" y="1103573"/>
            <a:ext cx="486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89943" y="1958480"/>
            <a:ext cx="6238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40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389048" y="895350"/>
            <a:ext cx="605220" cy="1241286"/>
            <a:chOff x="1752600" y="1271223"/>
            <a:chExt cx="605220" cy="1241286"/>
          </a:xfrm>
        </p:grpSpPr>
        <p:sp>
          <p:nvSpPr>
            <p:cNvPr id="36" name="Rectangle 35"/>
            <p:cNvSpPr/>
            <p:nvPr/>
          </p:nvSpPr>
          <p:spPr>
            <a:xfrm>
              <a:off x="1827300" y="1271223"/>
              <a:ext cx="41389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826895" y="1804623"/>
              <a:ext cx="40267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>
                  <a:ln w="28575"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endParaRPr lang="en-US" sz="40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1752600" y="1904163"/>
              <a:ext cx="605220" cy="0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Frame 23">
            <a:extLst>
              <a:ext uri="{FF2B5EF4-FFF2-40B4-BE49-F238E27FC236}">
                <a16:creationId xmlns:a16="http://schemas.microsoft.com/office/drawing/2014/main" xmlns="" id="{03B1E947-249B-4397-8ABC-82E2CD79907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833"/>
            </a:avLst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01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0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90600" y="891430"/>
            <a:ext cx="7338187" cy="1781551"/>
            <a:chOff x="967613" y="1061772"/>
            <a:chExt cx="7338187" cy="1781551"/>
          </a:xfrm>
        </p:grpSpPr>
        <p:grpSp>
          <p:nvGrpSpPr>
            <p:cNvPr id="11" name="Group 10"/>
            <p:cNvGrpSpPr/>
            <p:nvPr/>
          </p:nvGrpSpPr>
          <p:grpSpPr>
            <a:xfrm>
              <a:off x="3568808" y="1602037"/>
              <a:ext cx="605220" cy="1241286"/>
              <a:chOff x="3124200" y="2038350"/>
              <a:chExt cx="605220" cy="1241286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3198900" y="2038350"/>
                <a:ext cx="39786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4000" smtClean="0">
                    <a:ln w="28575">
                      <a:solidFill>
                        <a:schemeClr val="tx1"/>
                      </a:solidFill>
                    </a:ln>
                    <a:latin typeface="NikoshBAN" panose="02000000000000000000" pitchFamily="2" charset="0"/>
                    <a:cs typeface="NikoshBAN" panose="02000000000000000000" pitchFamily="2" charset="0"/>
                  </a:rPr>
                  <a:t>৪</a:t>
                </a:r>
                <a:endParaRPr lang="en-US" sz="4000" dirty="0">
                  <a:ln w="285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198495" y="2571750"/>
                <a:ext cx="42511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4000">
                    <a:ln w="28575">
                      <a:solidFill>
                        <a:schemeClr val="tx1"/>
                      </a:solidFill>
                    </a:ln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endParaRPr lang="en-US" sz="4000" dirty="0">
                  <a:ln w="285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3124200" y="2671290"/>
                <a:ext cx="60522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ctangle 11"/>
            <p:cNvSpPr/>
            <p:nvPr/>
          </p:nvSpPr>
          <p:spPr>
            <a:xfrm>
              <a:off x="4317009" y="1879038"/>
              <a:ext cx="391259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4000" smtClean="0">
                  <a:ln w="12700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বর্গ মি রঙিন করা যায়।  </a:t>
              </a:r>
              <a:r>
                <a:rPr lang="en-US" sz="3200" smtClean="0">
                  <a:ln>
                    <a:solidFill>
                      <a:schemeClr val="tx1"/>
                    </a:solidFill>
                  </a:ln>
                </a:rPr>
                <a:t> </a:t>
              </a:r>
              <a:endParaRPr lang="en-US" sz="32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39304" y="1879038"/>
              <a:ext cx="215372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4000" dirty="0" smtClean="0">
                  <a:ln w="12700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লিটার দ্বারা  </a:t>
              </a:r>
              <a:r>
                <a:rPr lang="en-US" sz="4000" dirty="0" smtClean="0">
                  <a:ln w="12700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967613" y="1061772"/>
              <a:ext cx="7338187" cy="1015663"/>
              <a:chOff x="433218" y="172725"/>
              <a:chExt cx="8275671" cy="1015663"/>
            </a:xfrm>
          </p:grpSpPr>
          <p:sp>
            <p:nvSpPr>
              <p:cNvPr id="21" name="TextBox 24"/>
              <p:cNvSpPr txBox="1"/>
              <p:nvPr/>
            </p:nvSpPr>
            <p:spPr>
              <a:xfrm>
                <a:off x="1294503" y="293996"/>
                <a:ext cx="741438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smtClean="0">
                    <a:ln w="19050">
                      <a:solidFill>
                        <a:sysClr val="windowText" lastClr="000000"/>
                      </a:solidFill>
                    </a:ln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রং এর কথা চিন্তা করি যার ১ ডেসি</a:t>
                </a:r>
                <a:r>
                  <a:rPr lang="bn-IN" sz="4000" smtClean="0">
                    <a:ln w="19050">
                      <a:solidFill>
                        <a:sysClr val="windowText" lastClr="000000"/>
                      </a:solidFill>
                    </a:ln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000">
                  <a:ln w="19050"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433218" y="172725"/>
                <a:ext cx="741178" cy="1015663"/>
                <a:chOff x="429511" y="293996"/>
                <a:chExt cx="741178" cy="1015663"/>
              </a:xfrm>
            </p:grpSpPr>
            <p:sp>
              <p:nvSpPr>
                <p:cNvPr id="23" name="Cloud Callout 22"/>
                <p:cNvSpPr/>
                <p:nvPr/>
              </p:nvSpPr>
              <p:spPr>
                <a:xfrm rot="16792789">
                  <a:off x="457200" y="416735"/>
                  <a:ext cx="685800" cy="741178"/>
                </a:xfrm>
                <a:prstGeom prst="cloudCallout">
                  <a:avLst/>
                </a:prstGeom>
                <a:solidFill>
                  <a:srgbClr val="66FFFF"/>
                </a:solidFill>
                <a:ln>
                  <a:solidFill>
                    <a:schemeClr val="tx1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TextBox 25"/>
                <p:cNvSpPr txBox="1"/>
                <p:nvPr/>
              </p:nvSpPr>
              <p:spPr>
                <a:xfrm>
                  <a:off x="476514" y="293996"/>
                  <a:ext cx="602640" cy="10156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bn-IN" sz="6000" dirty="0" smtClean="0">
                      <a:ln w="38100">
                        <a:solidFill>
                          <a:srgbClr val="C00000"/>
                        </a:solidFill>
                      </a:ln>
                      <a:solidFill>
                        <a:srgbClr val="C0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? </a:t>
                  </a:r>
                  <a:endParaRPr lang="en-US" sz="6000" dirty="0">
                    <a:ln w="38100"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</p:grpSp>
      <p:sp>
        <p:nvSpPr>
          <p:cNvPr id="25" name="Rectangle 24"/>
          <p:cNvSpPr/>
          <p:nvPr/>
        </p:nvSpPr>
        <p:spPr>
          <a:xfrm>
            <a:off x="1471298" y="2625229"/>
            <a:ext cx="62014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(১) ২ ডেসি লি রং দ্বারা কত বর্গ মি জায়গা রঙিন করা যায় ? </a:t>
            </a:r>
            <a:endParaRPr lang="en-US" sz="4000" dirty="0">
              <a:ln w="127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xmlns="" id="{03B1E947-249B-4397-8ABC-82E2CD79907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833"/>
            </a:avLst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19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155400" y="631082"/>
            <a:ext cx="605220" cy="1206639"/>
            <a:chOff x="1752600" y="1306422"/>
            <a:chExt cx="605220" cy="1206639"/>
          </a:xfrm>
        </p:grpSpPr>
        <p:sp>
          <p:nvSpPr>
            <p:cNvPr id="8" name="Rectangle 7"/>
            <p:cNvSpPr/>
            <p:nvPr/>
          </p:nvSpPr>
          <p:spPr>
            <a:xfrm>
              <a:off x="1868471" y="1306422"/>
              <a:ext cx="39786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>
                  <a:ln w="285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7300" y="1805175"/>
              <a:ext cx="42511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>
                  <a:ln w="285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752600" y="1904163"/>
              <a:ext cx="60522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4723621" y="2832834"/>
            <a:ext cx="6884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smtClean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24849" y="1862544"/>
            <a:ext cx="486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40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81000" y="285750"/>
            <a:ext cx="1170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ln w="28575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US" sz="2800" dirty="0">
              <a:ln w="28575">
                <a:solidFill>
                  <a:srgbClr val="C0000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177184" y="3787232"/>
            <a:ext cx="3882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0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92457" y="855804"/>
            <a:ext cx="4731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smtClean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ডেসি লি দ্বারা রং করা যায় </a:t>
            </a:r>
            <a:endParaRPr lang="en-US" sz="4000" dirty="0">
              <a:ln w="1905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978516" y="860844"/>
            <a:ext cx="19387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smtClean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বর্গ মিটার </a:t>
            </a:r>
            <a:r>
              <a:rPr lang="en-US" sz="3200" smtClean="0">
                <a:ln>
                  <a:solidFill>
                    <a:schemeClr val="tx1"/>
                  </a:solidFill>
                </a:ln>
              </a:rPr>
              <a:t> </a:t>
            </a:r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59057" y="1741852"/>
            <a:ext cx="455370" cy="884477"/>
            <a:chOff x="1120626" y="1537371"/>
            <a:chExt cx="455370" cy="884477"/>
          </a:xfrm>
        </p:grpSpPr>
        <p:sp>
          <p:nvSpPr>
            <p:cNvPr id="20" name="Rectangle 19"/>
            <p:cNvSpPr/>
            <p:nvPr/>
          </p:nvSpPr>
          <p:spPr>
            <a:xfrm>
              <a:off x="1120626" y="1713962"/>
              <a:ext cx="31130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>
                  <a:ln w="285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endPara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264692" y="1707462"/>
              <a:ext cx="31130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>
                  <a:ln w="285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endPara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183094" y="1537371"/>
              <a:ext cx="31130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>
                  <a:ln w="285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endPara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306606" y="2044859"/>
            <a:ext cx="3808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smtClean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”    ”   ”    ”    ”   ”</a:t>
            </a:r>
            <a:endParaRPr lang="en-US" sz="4000" dirty="0">
              <a:ln w="1905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14325" y="1918443"/>
            <a:ext cx="4138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0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Double Bracket 39"/>
          <p:cNvSpPr/>
          <p:nvPr/>
        </p:nvSpPr>
        <p:spPr>
          <a:xfrm>
            <a:off x="5177184" y="1783847"/>
            <a:ext cx="1909719" cy="900121"/>
          </a:xfrm>
          <a:prstGeom prst="bracketPair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5387669" y="1597727"/>
            <a:ext cx="605220" cy="1241838"/>
            <a:chOff x="1752600" y="1271223"/>
            <a:chExt cx="605220" cy="1241838"/>
          </a:xfrm>
        </p:grpSpPr>
        <p:sp>
          <p:nvSpPr>
            <p:cNvPr id="42" name="Rectangle 41"/>
            <p:cNvSpPr/>
            <p:nvPr/>
          </p:nvSpPr>
          <p:spPr>
            <a:xfrm>
              <a:off x="1796753" y="1271223"/>
              <a:ext cx="39786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>
                  <a:ln w="285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827300" y="1805175"/>
              <a:ext cx="42511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>
                  <a:ln w="285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1752600" y="1904163"/>
              <a:ext cx="60522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/>
          <p:cNvSpPr/>
          <p:nvPr/>
        </p:nvSpPr>
        <p:spPr>
          <a:xfrm>
            <a:off x="6476810" y="1853041"/>
            <a:ext cx="4138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0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086903" y="1853536"/>
            <a:ext cx="18303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smtClean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বর্গ মিটার </a:t>
            </a:r>
            <a:r>
              <a:rPr lang="en-US" sz="3200" smtClean="0">
                <a:ln>
                  <a:solidFill>
                    <a:schemeClr val="tx1"/>
                  </a:solidFill>
                </a:ln>
              </a:rPr>
              <a:t> </a:t>
            </a:r>
            <a:endParaRPr lang="en-US" sz="3200" dirty="0"/>
          </a:p>
        </p:txBody>
      </p:sp>
      <p:sp>
        <p:nvSpPr>
          <p:cNvPr id="62" name="Rectangle 61"/>
          <p:cNvSpPr/>
          <p:nvPr/>
        </p:nvSpPr>
        <p:spPr>
          <a:xfrm>
            <a:off x="6060989" y="2827501"/>
            <a:ext cx="19387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smtClean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বর্গ মিটার </a:t>
            </a:r>
            <a:r>
              <a:rPr lang="en-US" sz="3200" smtClean="0">
                <a:ln>
                  <a:solidFill>
                    <a:schemeClr val="tx1"/>
                  </a:solidFill>
                </a:ln>
              </a:rPr>
              <a:t> </a:t>
            </a:r>
            <a:endParaRPr lang="en-US" sz="3200" dirty="0"/>
          </a:p>
        </p:txBody>
      </p:sp>
      <p:sp>
        <p:nvSpPr>
          <p:cNvPr id="48" name="Rectangle 47"/>
          <p:cNvSpPr/>
          <p:nvPr/>
        </p:nvSpPr>
        <p:spPr>
          <a:xfrm>
            <a:off x="5413695" y="2580872"/>
            <a:ext cx="4459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40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372524" y="3079625"/>
            <a:ext cx="4251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0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5297824" y="3178613"/>
            <a:ext cx="60522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4751353" y="3772616"/>
            <a:ext cx="6884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smtClean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5546341" y="4126559"/>
            <a:ext cx="60522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623678" y="4025659"/>
            <a:ext cx="4251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0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614248" y="3517662"/>
            <a:ext cx="460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0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116888" y="3787232"/>
            <a:ext cx="19387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smtClean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বর্গ মিটার </a:t>
            </a:r>
            <a:r>
              <a:rPr lang="en-US" sz="3200" smtClean="0">
                <a:ln>
                  <a:solidFill>
                    <a:schemeClr val="tx1"/>
                  </a:solidFill>
                </a:ln>
              </a:rPr>
              <a:t> </a:t>
            </a:r>
            <a:endParaRPr lang="en-US" sz="3200" dirty="0"/>
          </a:p>
        </p:txBody>
      </p:sp>
      <p:sp>
        <p:nvSpPr>
          <p:cNvPr id="47" name="Frame 46">
            <a:extLst>
              <a:ext uri="{FF2B5EF4-FFF2-40B4-BE49-F238E27FC236}">
                <a16:creationId xmlns:a16="http://schemas.microsoft.com/office/drawing/2014/main" xmlns="" id="{03B1E947-249B-4397-8ABC-82E2CD79907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833"/>
            </a:avLst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38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55" grpId="0"/>
      <p:bldP spid="59" grpId="0"/>
      <p:bldP spid="33" grpId="0"/>
      <p:bldP spid="35" grpId="0"/>
      <p:bldP spid="38" grpId="0"/>
      <p:bldP spid="39" grpId="0"/>
      <p:bldP spid="40" grpId="0" animBg="1"/>
      <p:bldP spid="45" grpId="0"/>
      <p:bldP spid="46" grpId="0"/>
      <p:bldP spid="62" grpId="0"/>
      <p:bldP spid="48" grpId="0"/>
      <p:bldP spid="49" grpId="0"/>
      <p:bldP spid="51" grpId="0"/>
      <p:bldP spid="53" grpId="0"/>
      <p:bldP spid="54" grpId="0"/>
      <p:bldP spid="5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2631</TotalTime>
  <Words>475</Words>
  <Application>Microsoft Office PowerPoint</Application>
  <PresentationFormat>On-screen Show (16:9)</PresentationFormat>
  <Paragraphs>210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ismail - [2010]</cp:lastModifiedBy>
  <cp:revision>307</cp:revision>
  <dcterms:created xsi:type="dcterms:W3CDTF">2020-09-07T05:51:26Z</dcterms:created>
  <dcterms:modified xsi:type="dcterms:W3CDTF">2021-09-16T13:29:12Z</dcterms:modified>
</cp:coreProperties>
</file>