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60" r:id="rId3"/>
    <p:sldId id="316" r:id="rId4"/>
    <p:sldId id="317" r:id="rId5"/>
    <p:sldId id="318" r:id="rId6"/>
    <p:sldId id="323" r:id="rId7"/>
    <p:sldId id="319" r:id="rId8"/>
    <p:sldId id="320" r:id="rId9"/>
    <p:sldId id="321" r:id="rId10"/>
    <p:sldId id="325" r:id="rId11"/>
    <p:sldId id="324" r:id="rId12"/>
    <p:sldId id="322" r:id="rId13"/>
    <p:sldId id="303" r:id="rId14"/>
    <p:sldId id="266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83396-048C-4EB7-B32C-5C3837FF23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D98E-062E-4539-B5E8-6EAE109A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D98E-062E-4539-B5E8-6EAE109AAE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7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0FC6-7B8C-494B-BB96-E028EB13B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8E458-7405-469C-AA76-424AEBC35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F058C-2EE7-4B67-8512-867ABE91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FB82-D56D-4334-B74A-178E0DB8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9F3B-9DF6-4C28-BFE8-A2053375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DF1A-C62C-4904-B1D5-98F2A49B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9A62A-3748-425D-AB8F-E34AA3D8D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BFBB5-32A5-454A-8EB6-C0543477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EF9C8-18BF-45C7-8F13-3B27E286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4E839-CECE-49FD-B8DA-61A34C92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2C6DC-7B71-44C3-AA90-D0BA33545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4BC78-C085-4DCD-92DF-182B82363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B224-5C8D-4A5E-9E75-8C30D32A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A2DFC-6BA9-435E-8C77-0DA25752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FF861-5C6F-406B-8E73-7204F37D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8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0C53-0225-4106-A270-10188641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EAF7-85D6-41CA-BCF7-0F581468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2286-2315-4F8C-8414-06F0153D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B57A-1DF9-4DAD-B5A4-407C5329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C5D8E-FAC9-461A-BB1D-F6203429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A611-08AD-46F3-B833-8617C5CD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5BCEA-0EFA-4987-A18C-2F2C0C8B9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850B6-A0DD-44A3-A400-76D2059A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CDE63-6A73-4886-8665-861A96CA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F75C3-BDB2-42FE-873A-6BC26A55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3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F7D2-3207-4C53-B0F6-74199802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A8C0-7C13-402E-9C3E-10F2B035F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08345-AB3E-4F43-B7C3-C26C2BD5F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6DA56-424A-45DD-A6A0-54BAA4BB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FAA30-9895-4D1C-B218-017BAD5D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CB66B-3CEC-470D-B571-2DE4B6FE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7E1B-A95B-4461-9734-A679CFF1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F661A-2CA2-43D9-A4D1-0C478A93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A8A60-B58A-4685-87B4-C23D43E0F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E3133-0E46-4B71-BCFF-2F2A65B27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0B30F-15E6-440F-93C5-D7055DDE3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4B090-242B-4962-812F-8E625CB3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AE97C-7E00-4EAA-AEE2-43968522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F1748-A561-4F9C-B729-75557E83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F603-3F10-4213-A8AE-4705F9E7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0A6E9-CD6D-41B7-A28B-6A2BCEDB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A2BF0-C94B-4D64-A67C-1555B07F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9E8B2-93E1-4DDF-96A9-36DB3F4E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03D7A-7C8C-48ED-A411-E23A9557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9C1A2-52B8-42AB-8B2E-668B65DB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E01D6-59B2-4A1F-A4E0-306055A1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4600-61B4-458E-A678-1241CA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2B20-8192-4B3F-97E6-9445C880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3CC81-24CB-4AA8-B713-3CF1B3883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C39CF-DF89-4F2A-8F99-28ABCB4B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927BA-4481-4F91-86A8-BF982543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46C28-0BAC-45DA-99B5-9ADFF729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476F-E0DF-4C20-9867-80B4CEA4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13B6E-E112-4984-BED7-CD29026EE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5615F-E3AC-4664-B8F8-9E7234343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1EEA3-3B52-4B9B-BFE4-D185803C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5689D-AD8F-4B72-95F8-86F280D8A9D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AC8BB-34D9-4A74-90A8-E120B089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AC91C-5734-47E3-993E-DF34D866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84715-9095-439D-9A9B-F089A532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38C1FD-5F93-4E92-A173-DEE3D13E1FED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03CB30-7E55-477E-BD15-2D82E830F7F5}"/>
                </a:ext>
              </a:extLst>
            </p:cNvPr>
            <p:cNvGrpSpPr/>
            <p:nvPr userDrawn="1"/>
          </p:nvGrpSpPr>
          <p:grpSpPr>
            <a:xfrm>
              <a:off x="-1" y="0"/>
              <a:ext cx="12192001" cy="6858000"/>
              <a:chOff x="3389243" y="960645"/>
              <a:chExt cx="4805352" cy="451303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6287F78-0A8D-4335-B10C-6C6CF819A6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2" t="4314" r="3464"/>
              <a:stretch/>
            </p:blipFill>
            <p:spPr>
              <a:xfrm>
                <a:off x="3389243" y="960645"/>
                <a:ext cx="4805352" cy="232442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4ADFA1D-FB26-4507-8393-B9F8088B086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3" r="4143" b="5843"/>
              <a:stretch/>
            </p:blipFill>
            <p:spPr>
              <a:xfrm>
                <a:off x="3389243" y="3285069"/>
                <a:ext cx="4805352" cy="2188607"/>
              </a:xfrm>
              <a:prstGeom prst="rect">
                <a:avLst/>
              </a:prstGeom>
            </p:spPr>
          </p:pic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271F48-CDC0-418D-A0BF-F204FDE6F3D5}"/>
                </a:ext>
              </a:extLst>
            </p:cNvPr>
            <p:cNvSpPr/>
            <p:nvPr userDrawn="1"/>
          </p:nvSpPr>
          <p:spPr>
            <a:xfrm>
              <a:off x="875211" y="378823"/>
              <a:ext cx="10489474" cy="6217920"/>
            </a:xfrm>
            <a:prstGeom prst="roundRect">
              <a:avLst>
                <a:gd name="adj" fmla="val 4136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D9CB6599-7B17-4530-8731-7AB19A6933B1}"/>
                </a:ext>
              </a:extLst>
            </p:cNvPr>
            <p:cNvSpPr/>
            <p:nvPr userDrawn="1"/>
          </p:nvSpPr>
          <p:spPr>
            <a:xfrm>
              <a:off x="-1" y="0"/>
              <a:ext cx="12192001" cy="6858000"/>
            </a:xfrm>
            <a:prstGeom prst="frame">
              <a:avLst>
                <a:gd name="adj1" fmla="val 1262"/>
              </a:avLst>
            </a:prstGeom>
            <a:solidFill>
              <a:srgbClr val="F117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" y="98475"/>
            <a:ext cx="12053668" cy="6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FC519F-4F27-44F4-9351-FE495731E268}"/>
              </a:ext>
            </a:extLst>
          </p:cNvPr>
          <p:cNvSpPr txBox="1"/>
          <p:nvPr/>
        </p:nvSpPr>
        <p:spPr>
          <a:xfrm>
            <a:off x="999343" y="604603"/>
            <a:ext cx="1054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৬. ভগ্নাংশকে দশমিক ভগ্নাংশে প্রকাশ করিঃ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09EDB3-B606-4202-AC0D-F36FEF71BF5B}"/>
                  </a:ext>
                </a:extLst>
              </p:cNvPr>
              <p:cNvSpPr txBox="1"/>
              <p:nvPr/>
            </p:nvSpPr>
            <p:spPr>
              <a:xfrm>
                <a:off x="1573967" y="1342353"/>
                <a:ext cx="1783830" cy="107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buFont typeface="Wingdings" panose="05000000000000000000" pitchFamily="2" charset="2"/>
                  <a:buChar char="q"/>
                </a:pPr>
                <a:r>
                  <a:rPr lang="bn-IN" sz="4000" b="1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২৫</m:t>
                        </m:r>
                      </m:den>
                    </m:f>
                  </m:oMath>
                </a14:m>
                <a:endParaRPr lang="en-US" sz="4000" b="1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09EDB3-B606-4202-AC0D-F36FEF71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67" y="1342353"/>
                <a:ext cx="1783830" cy="1075359"/>
              </a:xfrm>
              <a:prstGeom prst="rect">
                <a:avLst/>
              </a:prstGeom>
              <a:blipFill>
                <a:blip r:embed="rId2"/>
                <a:stretch>
                  <a:fillRect l="-1092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0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43CB5-6907-4265-97CA-AA777553FE75}"/>
              </a:ext>
            </a:extLst>
          </p:cNvPr>
          <p:cNvSpPr txBox="1"/>
          <p:nvPr/>
        </p:nvSpPr>
        <p:spPr>
          <a:xfrm>
            <a:off x="1014333" y="409730"/>
            <a:ext cx="10543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৬. গতকালের সর্বোচ্চ তাপমাত্রা ছিল ৩২.৫৫ ডিগ্রি সেলসিয়াস এবং আজকের সর্বোচ্চ তাপমাত্রা ২৮.৮৭ ডিগ্রি সেলসিয়াস। এই দুই দিনের তাপমাত্রার পার্থক্য কত?</a:t>
            </a:r>
            <a:endParaRPr lang="en-US" sz="36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C7019-00E4-494F-A9DF-69FC477F1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2612" r="6534"/>
          <a:stretch/>
        </p:blipFill>
        <p:spPr>
          <a:xfrm>
            <a:off x="7799879" y="2164056"/>
            <a:ext cx="3262861" cy="31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A856E4-23D1-4216-B8C5-52C11E9CF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97" y="828312"/>
            <a:ext cx="3982006" cy="5201376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F67C4FAC-EB30-4D02-908F-63B8D2F3057E}"/>
              </a:ext>
            </a:extLst>
          </p:cNvPr>
          <p:cNvSpPr/>
          <p:nvPr/>
        </p:nvSpPr>
        <p:spPr>
          <a:xfrm>
            <a:off x="3927423" y="599606"/>
            <a:ext cx="4317167" cy="5591331"/>
          </a:xfrm>
          <a:prstGeom prst="frame">
            <a:avLst>
              <a:gd name="adj1" fmla="val 5208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D24CF-920C-48AB-A123-68369EE807F5}"/>
              </a:ext>
            </a:extLst>
          </p:cNvPr>
          <p:cNvSpPr txBox="1"/>
          <p:nvPr/>
        </p:nvSpPr>
        <p:spPr>
          <a:xfrm>
            <a:off x="5563849" y="5667717"/>
            <a:ext cx="106430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b="1">
                <a:latin typeface="Kalpurush" panose="02000600000000000000" pitchFamily="2" charset="0"/>
                <a:cs typeface="Kalpurush" panose="02000600000000000000" pitchFamily="2" charset="0"/>
              </a:rPr>
              <a:t>১২০</a:t>
            </a:r>
            <a:endParaRPr lang="en-US" sz="28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0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1F2AC-936E-4ADF-B7E5-8F24EC7A04B7}"/>
              </a:ext>
            </a:extLst>
          </p:cNvPr>
          <p:cNvSpPr txBox="1"/>
          <p:nvPr/>
        </p:nvSpPr>
        <p:spPr>
          <a:xfrm>
            <a:off x="3930555" y="1226432"/>
            <a:ext cx="4330889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আজ আমরা </a:t>
            </a:r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যা শিখেছি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45B28-EE73-4559-B455-E12877C6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3" y="1842513"/>
            <a:ext cx="1539818" cy="2186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70AA4-C652-4A61-B5FB-B78241425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17" y="2815584"/>
            <a:ext cx="2064060" cy="2697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2E1D6001-983E-4AD4-982E-4D26B194F6D2}"/>
              </a:ext>
            </a:extLst>
          </p:cNvPr>
          <p:cNvSpPr/>
          <p:nvPr/>
        </p:nvSpPr>
        <p:spPr>
          <a:xfrm>
            <a:off x="1989841" y="4703303"/>
            <a:ext cx="6555047" cy="1348817"/>
          </a:xfrm>
          <a:prstGeom prst="teardrop">
            <a:avLst>
              <a:gd name="adj" fmla="val 1415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দশমিক ভগ্নাংশের গুণ ও ভাগ করতে শিখেছি।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ED26F2A-A9B0-463E-A1B8-146DEDB2B081}"/>
              </a:ext>
            </a:extLst>
          </p:cNvPr>
          <p:cNvSpPr/>
          <p:nvPr/>
        </p:nvSpPr>
        <p:spPr>
          <a:xfrm flipH="1">
            <a:off x="3418321" y="3215436"/>
            <a:ext cx="6160764" cy="1348817"/>
          </a:xfrm>
          <a:prstGeom prst="teardrop">
            <a:avLst>
              <a:gd name="adj" fmla="val 14491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দশমিক ভগ্নাংশের যোগ ও বিয়োগ করতে শিখেছি।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E04385-5E2A-4890-8DD4-F0C204DEE0CC}"/>
              </a:ext>
            </a:extLst>
          </p:cNvPr>
          <p:cNvSpPr txBox="1"/>
          <p:nvPr/>
        </p:nvSpPr>
        <p:spPr>
          <a:xfrm>
            <a:off x="2228850" y="934839"/>
            <a:ext cx="4007668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600"/>
              </a:spcAft>
            </a:pPr>
            <a:r>
              <a:rPr lang="bn-IN" sz="3600" b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নিজে 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 করবে</a:t>
            </a:r>
            <a:endParaRPr lang="bn-IN" sz="3600" b="1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95ADB-289B-4073-A448-EAC842E66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8" r="5592"/>
          <a:stretch/>
        </p:blipFill>
        <p:spPr>
          <a:xfrm>
            <a:off x="1070549" y="2139388"/>
            <a:ext cx="7174041" cy="16824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E99CF-2EDE-479D-9727-A67F8947B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27" y="4116167"/>
            <a:ext cx="3891985" cy="18069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502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" y="89942"/>
            <a:ext cx="11997128" cy="6678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608" y="1600200"/>
            <a:ext cx="3124392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1029115"/>
            <a:r>
              <a:rPr lang="en-US" sz="88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8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188A6-A183-46F5-9025-D2CC399B2C24}"/>
              </a:ext>
            </a:extLst>
          </p:cNvPr>
          <p:cNvSpPr txBox="1"/>
          <p:nvPr/>
        </p:nvSpPr>
        <p:spPr>
          <a:xfrm>
            <a:off x="5777135" y="2776770"/>
            <a:ext cx="4417255" cy="29854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IN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গণিত</a:t>
            </a:r>
          </a:p>
          <a:p>
            <a:pPr algn="ctr"/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- নয়</a:t>
            </a:r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410CD-6633-47DA-BB09-02728AE5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58" y="1095796"/>
            <a:ext cx="3483677" cy="46664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1551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E9B1E0-60E9-4492-A75A-2A25FD33FFF6}"/>
              </a:ext>
            </a:extLst>
          </p:cNvPr>
          <p:cNvSpPr txBox="1"/>
          <p:nvPr/>
        </p:nvSpPr>
        <p:spPr>
          <a:xfrm>
            <a:off x="3320077" y="3105834"/>
            <a:ext cx="555184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Kalpurush" panose="02000600000000000000" pitchFamily="2" charset="0"/>
                <a:cs typeface="Kalpurush" panose="02000600000000000000" pitchFamily="2" charset="0"/>
              </a:rPr>
              <a:t>দশমিক ভগ্নাংশ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652871-541B-4A34-9EB7-96FCD5749A7A}"/>
              </a:ext>
            </a:extLst>
          </p:cNvPr>
          <p:cNvSpPr txBox="1"/>
          <p:nvPr/>
        </p:nvSpPr>
        <p:spPr>
          <a:xfrm>
            <a:off x="3397771" y="1708878"/>
            <a:ext cx="251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দশমিক ভগ্নাংশ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0D9CD-D92E-494A-A627-2E0467C2CA7D}"/>
              </a:ext>
            </a:extLst>
          </p:cNvPr>
          <p:cNvSpPr txBox="1"/>
          <p:nvPr/>
        </p:nvSpPr>
        <p:spPr>
          <a:xfrm>
            <a:off x="3397771" y="2430904"/>
            <a:ext cx="421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দশমিক ভগ্নাংশের আকার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A873F-B8F3-4C03-B10B-D5F37007F041}"/>
              </a:ext>
            </a:extLst>
          </p:cNvPr>
          <p:cNvSpPr txBox="1"/>
          <p:nvPr/>
        </p:nvSpPr>
        <p:spPr>
          <a:xfrm>
            <a:off x="3397771" y="3152930"/>
            <a:ext cx="581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দশমিক ভগ্নাংশের যোগ ও বিয়োগ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B051B-2DBB-42BC-9232-32B9A903E872}"/>
              </a:ext>
            </a:extLst>
          </p:cNvPr>
          <p:cNvSpPr txBox="1"/>
          <p:nvPr/>
        </p:nvSpPr>
        <p:spPr>
          <a:xfrm>
            <a:off x="3397771" y="3874956"/>
            <a:ext cx="581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শতাংশ ও সহস্রাংশের স্থান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A5010-303E-4973-8900-E2B01B12EF48}"/>
              </a:ext>
            </a:extLst>
          </p:cNvPr>
          <p:cNvSpPr txBox="1"/>
          <p:nvPr/>
        </p:nvSpPr>
        <p:spPr>
          <a:xfrm>
            <a:off x="3397771" y="4596982"/>
            <a:ext cx="59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দশমিক ভগ্নাংশ ও সাধারণ ভগ্নাংশ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249631-44B0-426B-B113-1A6C265E6DC2}"/>
              </a:ext>
            </a:extLst>
          </p:cNvPr>
          <p:cNvSpPr txBox="1"/>
          <p:nvPr/>
        </p:nvSpPr>
        <p:spPr>
          <a:xfrm>
            <a:off x="939383" y="739515"/>
            <a:ext cx="1054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১. নিচের সংখ্যাগুলোকে সংখ্যারেখায় প্রকাশ করিঃ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5139D-4F5F-449E-995E-DDDFE4104BCE}"/>
              </a:ext>
            </a:extLst>
          </p:cNvPr>
          <p:cNvSpPr txBox="1"/>
          <p:nvPr/>
        </p:nvSpPr>
        <p:spPr>
          <a:xfrm>
            <a:off x="1903750" y="1633927"/>
            <a:ext cx="881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 ০.৮৮১,     ০.৮৮৯,     ০.৮৯৫,     ০.৮৯৯,     ০.৯০১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BD9A5B-870F-4BAF-8D3F-E09C42720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r="5447"/>
          <a:stretch/>
        </p:blipFill>
        <p:spPr>
          <a:xfrm>
            <a:off x="939383" y="2253559"/>
            <a:ext cx="10363201" cy="22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DF299-CF07-4365-980F-9CFBBFB1EAE2}"/>
              </a:ext>
            </a:extLst>
          </p:cNvPr>
          <p:cNvSpPr txBox="1"/>
          <p:nvPr/>
        </p:nvSpPr>
        <p:spPr>
          <a:xfrm>
            <a:off x="1548983" y="874430"/>
            <a:ext cx="812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২. নিচের সংখ্যাগুলো কতটি ০.০০১ দ্বারা গঠিত?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5567B-B30C-4D99-B7CD-29DC55689742}"/>
              </a:ext>
            </a:extLst>
          </p:cNvPr>
          <p:cNvSpPr txBox="1"/>
          <p:nvPr/>
        </p:nvSpPr>
        <p:spPr>
          <a:xfrm>
            <a:off x="989352" y="1580564"/>
            <a:ext cx="215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(ক) ০.০৩১ </a:t>
            </a:r>
            <a:endParaRPr lang="en-US" sz="36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30D3F-B876-47C3-ABF5-1F8A509BBE04}"/>
              </a:ext>
            </a:extLst>
          </p:cNvPr>
          <p:cNvSpPr txBox="1"/>
          <p:nvPr/>
        </p:nvSpPr>
        <p:spPr>
          <a:xfrm>
            <a:off x="7090348" y="1580565"/>
            <a:ext cx="289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(খ) ০.২৯৬</a:t>
            </a:r>
            <a:endParaRPr lang="en-US" sz="36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4E8E4-A405-4A31-A78F-96D75A786427}"/>
              </a:ext>
            </a:extLst>
          </p:cNvPr>
          <p:cNvSpPr txBox="1"/>
          <p:nvPr/>
        </p:nvSpPr>
        <p:spPr>
          <a:xfrm>
            <a:off x="1434059" y="814466"/>
            <a:ext cx="847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৩. নিচের সংখ্যাগুলোকে ১০ দ্বারা গুণ এবং ভাগ করিঃ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2FF9F-706F-424A-9D36-F117A2AD3B02}"/>
              </a:ext>
            </a:extLst>
          </p:cNvPr>
          <p:cNvSpPr txBox="1"/>
          <p:nvPr/>
        </p:nvSpPr>
        <p:spPr>
          <a:xfrm>
            <a:off x="994346" y="1367001"/>
            <a:ext cx="215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(ক) ০.৬ </a:t>
            </a:r>
            <a:endParaRPr lang="en-US" sz="36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6FDB5-D703-4558-A851-E1E045780298}"/>
              </a:ext>
            </a:extLst>
          </p:cNvPr>
          <p:cNvSpPr txBox="1"/>
          <p:nvPr/>
        </p:nvSpPr>
        <p:spPr>
          <a:xfrm>
            <a:off x="6498240" y="1367002"/>
            <a:ext cx="289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(খ) ০.৪৯</a:t>
            </a:r>
            <a:endParaRPr lang="en-US" sz="36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572316-EA85-470A-A574-F701DD6907F7}"/>
              </a:ext>
            </a:extLst>
          </p:cNvPr>
          <p:cNvSpPr txBox="1"/>
          <p:nvPr/>
        </p:nvSpPr>
        <p:spPr>
          <a:xfrm>
            <a:off x="999343" y="604603"/>
            <a:ext cx="1054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৪. উপরে নিচে যোগ এবং বিয়োগ করিঃ</a:t>
            </a:r>
            <a:endParaRPr lang="en-US" sz="36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4554F-FDA9-479E-B884-7DB743E9E3A5}"/>
              </a:ext>
            </a:extLst>
          </p:cNvPr>
          <p:cNvSpPr txBox="1"/>
          <p:nvPr/>
        </p:nvSpPr>
        <p:spPr>
          <a:xfrm>
            <a:off x="1693889" y="1558977"/>
            <a:ext cx="2563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(১)   ৩.৫৭</a:t>
            </a:r>
          </a:p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      ১.২৪</a:t>
            </a:r>
          </a:p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---------------</a:t>
            </a:r>
            <a:endParaRPr lang="en-US" sz="36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EDD25-2C83-4A5D-967F-BEABCF60B946}"/>
              </a:ext>
            </a:extLst>
          </p:cNvPr>
          <p:cNvSpPr txBox="1"/>
          <p:nvPr/>
        </p:nvSpPr>
        <p:spPr>
          <a:xfrm>
            <a:off x="1993692" y="1958288"/>
            <a:ext cx="599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54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2AD1E-0593-44F1-8D6C-D6B0D46F0189}"/>
              </a:ext>
            </a:extLst>
          </p:cNvPr>
          <p:cNvSpPr txBox="1"/>
          <p:nvPr/>
        </p:nvSpPr>
        <p:spPr>
          <a:xfrm>
            <a:off x="6653136" y="1524359"/>
            <a:ext cx="2563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(৩)</a:t>
            </a:r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   ৫.৩৮</a:t>
            </a:r>
          </a:p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      ২.১৯</a:t>
            </a:r>
          </a:p>
          <a:p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---------------</a:t>
            </a:r>
            <a:endParaRPr lang="en-US" sz="36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6C06E-C1A6-4B9E-89F8-E4D1317048C7}"/>
              </a:ext>
            </a:extLst>
          </p:cNvPr>
          <p:cNvSpPr txBox="1"/>
          <p:nvPr/>
        </p:nvSpPr>
        <p:spPr>
          <a:xfrm>
            <a:off x="6952939" y="1893690"/>
            <a:ext cx="599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54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FC519F-4F27-44F4-9351-FE495731E268}"/>
              </a:ext>
            </a:extLst>
          </p:cNvPr>
          <p:cNvSpPr txBox="1"/>
          <p:nvPr/>
        </p:nvSpPr>
        <p:spPr>
          <a:xfrm>
            <a:off x="999343" y="604603"/>
            <a:ext cx="1054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Kalpurush" panose="02000600000000000000" pitchFamily="2" charset="0"/>
                <a:cs typeface="Kalpurush" panose="02000600000000000000" pitchFamily="2" charset="0"/>
              </a:rPr>
              <a:t>৫. দশমিক ভগ্নাংশকে ভগ্নাংশে প্রকাশ করিঃ</a:t>
            </a:r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EBDF4-A8BE-476E-A523-3E5CED4BBB66}"/>
              </a:ext>
            </a:extLst>
          </p:cNvPr>
          <p:cNvSpPr txBox="1"/>
          <p:nvPr/>
        </p:nvSpPr>
        <p:spPr>
          <a:xfrm>
            <a:off x="1833793" y="1496110"/>
            <a:ext cx="248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000" b="1">
                <a:latin typeface="Kalpurush" panose="02000600000000000000" pitchFamily="2" charset="0"/>
                <a:cs typeface="Kalpurush" panose="02000600000000000000" pitchFamily="2" charset="0"/>
              </a:rPr>
              <a:t> ০.২৫ </a:t>
            </a:r>
            <a:endParaRPr lang="en-US" sz="40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1" smtClean="0">
            <a:latin typeface="Kalpurush" panose="02000600000000000000" pitchFamily="2" charset="0"/>
            <a:cs typeface="Kalpurush" panose="020006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172</Words>
  <Application>Microsoft Office PowerPoint</Application>
  <PresentationFormat>Widescreen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Mahabubur Rahaman</dc:creator>
  <cp:lastModifiedBy>S. M. Mahabubur Rahaman</cp:lastModifiedBy>
  <cp:revision>8</cp:revision>
  <dcterms:created xsi:type="dcterms:W3CDTF">2021-09-07T01:31:43Z</dcterms:created>
  <dcterms:modified xsi:type="dcterms:W3CDTF">2021-09-09T08:56:16Z</dcterms:modified>
</cp:coreProperties>
</file>