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1"/>
            <a:ext cx="86868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B_IMG_1631174646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95400"/>
            <a:ext cx="3962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2286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C00000"/>
                </a:solidFill>
              </a:rPr>
              <a:t>আর্দশ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পাঠ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endParaRPr lang="en-US" sz="8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87682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Arial"/>
              </a:rPr>
              <a:t>১।</a:t>
            </a:r>
            <a:r>
              <a:rPr lang="en-US" sz="2800" b="1" i="1" u="sng" dirty="0" smtClean="0">
                <a:solidFill>
                  <a:srgbClr val="0070C0"/>
                </a:solidFill>
                <a:latin typeface="Arial"/>
              </a:rPr>
              <a:t>আকাঙ্ক্ষাঃ</a:t>
            </a:r>
            <a:r>
              <a:rPr lang="en-US" sz="2800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as-IN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বাক্যের</a:t>
            </a:r>
            <a:r>
              <a:rPr lang="en-US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as-IN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অর্থ</a:t>
            </a:r>
            <a:r>
              <a:rPr lang="en-US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as-IN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পরিষ্কারভাবে</a:t>
            </a:r>
            <a:r>
              <a:rPr lang="en-US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as-IN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বোঝার জন্য এক পদের</a:t>
            </a:r>
            <a:r>
              <a:rPr lang="en-US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as-IN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পর অন্যপদ শোনার যে ইচ্ছা তাই</a:t>
            </a:r>
            <a:r>
              <a:rPr lang="as-IN" sz="2800" dirty="0" smtClean="0">
                <a:solidFill>
                  <a:srgbClr val="202122"/>
                </a:solidFill>
                <a:latin typeface="Arial"/>
              </a:rPr>
              <a:t> </a:t>
            </a:r>
            <a:r>
              <a:rPr lang="as-IN" sz="2800" b="1" i="1" dirty="0" smtClean="0">
                <a:solidFill>
                  <a:srgbClr val="202122"/>
                </a:solidFill>
                <a:latin typeface="Arial"/>
              </a:rPr>
              <a:t>আকাঙ্ক্ষা</a:t>
            </a:r>
            <a:r>
              <a:rPr lang="as-IN" sz="2800" dirty="0" smtClean="0">
                <a:solidFill>
                  <a:srgbClr val="202122"/>
                </a:solidFill>
                <a:latin typeface="Arial"/>
              </a:rPr>
              <a:t>।</a:t>
            </a:r>
            <a:r>
              <a:rPr lang="en-US" sz="2800" dirty="0" smtClean="0">
                <a:solidFill>
                  <a:srgbClr val="202122"/>
                </a:solidFill>
                <a:latin typeface="Arial"/>
              </a:rPr>
              <a:t> । </a:t>
            </a:r>
            <a:r>
              <a:rPr lang="as-IN" sz="2800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as-IN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যেমন</a:t>
            </a:r>
            <a:r>
              <a:rPr lang="as-IN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</a:t>
            </a:r>
            <a:r>
              <a:rPr lang="as-IN" sz="2800" dirty="0" smtClean="0">
                <a:solidFill>
                  <a:srgbClr val="202122"/>
                </a:solidFill>
                <a:latin typeface="Arial"/>
              </a:rPr>
              <a:t> </a:t>
            </a:r>
            <a:r>
              <a:rPr lang="en-US" sz="2800" i="1" dirty="0" err="1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সূর্য</a:t>
            </a:r>
            <a:r>
              <a:rPr lang="en-US" sz="28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2800" i="1" dirty="0" err="1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চা</a:t>
            </a:r>
            <a:r>
              <a:rPr lang="as-IN" sz="28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রদিকে</a:t>
            </a:r>
            <a:r>
              <a:rPr lang="as-IN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 এইটুকু মনের ভাব সম্পূর্ণরূপে প্রকাশ করে না, আরও কিছু জানার ইচ্ছা থাকে। </a:t>
            </a:r>
            <a:r>
              <a:rPr lang="en-US" sz="2800" dirty="0" err="1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কিন্তু</a:t>
            </a:r>
            <a:r>
              <a:rPr lang="en-US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as-IN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যদি বলা</a:t>
            </a:r>
            <a:r>
              <a:rPr lang="en-US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হয়</a:t>
            </a:r>
            <a:r>
              <a:rPr lang="en-US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সূয</a:t>
            </a:r>
            <a:r>
              <a:rPr lang="en-US" sz="2800" i="1" dirty="0" err="1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পৃথি</a:t>
            </a:r>
            <a:r>
              <a:rPr lang="as-IN" sz="28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বীর চারদিকে ঘোরে</a:t>
            </a:r>
            <a:r>
              <a:rPr lang="as-IN" sz="28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তবে বাক্যটি সম্পূর্ণ হবে। অর্থাৎ কোনো বাক্য শ্রবণ করে যদি বাক্যের উদ্দেশ্য বোঝা যায়,তাহলে বুঝতে হবে যে বাক্যটির আকাঙ্খা গুণটি সম্পূর্ণ।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1060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/>
              </a:rPr>
              <a:t>২.</a:t>
            </a:r>
            <a:r>
              <a:rPr lang="as-IN" sz="2800" b="1" i="1" u="sng" dirty="0" smtClean="0">
                <a:solidFill>
                  <a:srgbClr val="0070C0"/>
                </a:solidFill>
                <a:latin typeface="Arial"/>
              </a:rPr>
              <a:t>আসত্তি</a:t>
            </a:r>
            <a:r>
              <a:rPr lang="as-IN" sz="2400" b="1" i="1" dirty="0" smtClean="0">
                <a:solidFill>
                  <a:srgbClr val="0070C0"/>
                </a:solidFill>
                <a:latin typeface="Arial"/>
              </a:rPr>
              <a:t>:</a:t>
            </a:r>
            <a:r>
              <a:rPr lang="en-US" sz="2400" b="1" i="1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বাক্যের অর্থসঙ্গতি রক্ষার জন্য সুশৃঙ্খল পদবিন্যাসই </a:t>
            </a:r>
            <a:r>
              <a:rPr lang="as-IN" sz="24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আসত্তি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।</a:t>
            </a:r>
            <a:endParaRPr lang="en-US" sz="2400" dirty="0" smtClean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r>
              <a:rPr lang="as-IN" sz="2400" dirty="0" smtClean="0">
                <a:solidFill>
                  <a:srgbClr val="202122"/>
                </a:solidFill>
                <a:latin typeface="Arial"/>
              </a:rPr>
              <a:t> </a:t>
            </a:r>
            <a:endParaRPr lang="en-US" sz="2400" dirty="0" smtClean="0">
              <a:solidFill>
                <a:srgbClr val="202122"/>
              </a:solidFill>
              <a:latin typeface="Arial"/>
            </a:endParaRPr>
          </a:p>
          <a:p>
            <a:r>
              <a:rPr lang="as-IN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যেমন:</a:t>
            </a:r>
            <a:r>
              <a:rPr lang="as-IN" sz="24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কাল বিতরণী হবে উৎসব আমাদের পুরস্কার স্কুলে অনুষ্ঠিত</a:t>
            </a:r>
            <a:r>
              <a:rPr lang="en-US" sz="24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। 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বাক্যটি ত্রুটিপূর্ণ।কিন্তু,</a:t>
            </a:r>
            <a:r>
              <a:rPr lang="as-IN" sz="24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কাল আমাদের স্কুলে পুরস্কার বিতরণী উৎসব অনুষ্ঠিত হবে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,বাক্যটি আসত্তিসম্পন্ন।অর্থাৎবাক্যের পদগুলো যদি এরুপ সজ্জিত থাকে যে বাক্যের সম্পূর্ণ অর্থ স্পষ্টভাবে বোঝা যায়,তবে তার আসত্তি গুণটি সম্পূর্ণ।</a:t>
            </a:r>
            <a:endParaRPr lang="en-US" sz="2400" dirty="0" smtClean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28600"/>
            <a:ext cx="2467342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আর্দশ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962400"/>
            <a:ext cx="8686800" cy="2739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৩.</a:t>
            </a:r>
            <a:r>
              <a:rPr lang="as-IN" sz="2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যোগ্যতা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 বাক্যস্থিত পদসমূহের অর্থগত ও ভাবগত মিলবন্দনের নাম </a:t>
            </a:r>
            <a:r>
              <a:rPr lang="as-IN" sz="2400" b="1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যোগ্যতা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। </a:t>
            </a:r>
            <a:endParaRPr lang="en-US" sz="2400" dirty="0" smtClean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r>
              <a:rPr lang="as-IN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যেমন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 </a:t>
            </a:r>
            <a:r>
              <a:rPr lang="as-IN" sz="24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বর্ষার বৃষ্টিতে প্লাবনের সৃষ্টি হয়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বাক্যটি যোগ্যতা সম্পন্ন, কিন্তু </a:t>
            </a:r>
            <a:r>
              <a:rPr lang="as-IN" sz="2400" i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বর্ষার রোদে প্লাবনের সৃষ্টি হয়</a:t>
            </a:r>
            <a:r>
              <a:rPr lang="as-IN" sz="2400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বললে বাক্যটি তার যোগ্যতা হারাবে। কারণ,রোদের কারণে কখনো প্লাবণ সঙ্গঠিত হয় না।অর্থাৎ, বাক্যের অর্থ যেন সত্য ও যুক্তিযুক্ত হয়।তাহলেই বাক্যের যোগ্যতা থাকবে।</a:t>
            </a:r>
            <a:endParaRPr lang="as-IN" sz="2400" dirty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0866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</a:rPr>
              <a:t>দলীয়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</a:rPr>
              <a:t>কাজ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5181600" cy="3352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</a:rPr>
              <a:t>একটি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আর্দশ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বাক্যের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কয়টি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গুণ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থাকা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আবশ্যক</a:t>
            </a:r>
            <a:r>
              <a:rPr lang="en-US" sz="3600" b="1" i="1" dirty="0" smtClean="0">
                <a:solidFill>
                  <a:srgbClr val="0070C0"/>
                </a:solidFill>
              </a:rPr>
              <a:t> ,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উদাহারণসহ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</a:rPr>
              <a:t>লিখ</a:t>
            </a:r>
            <a:r>
              <a:rPr lang="en-US" sz="3600" b="1" i="1" dirty="0" smtClean="0">
                <a:solidFill>
                  <a:srgbClr val="0070C0"/>
                </a:solidFill>
              </a:rPr>
              <a:t> । 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54102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610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C00000"/>
                </a:solidFill>
              </a:rPr>
              <a:t>১।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বাক্যে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এক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পদের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পর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অন্য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পদ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শোনার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ইচ্ছাকে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কী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বলে</a:t>
            </a:r>
            <a:r>
              <a:rPr lang="en-US" sz="3200" i="1" u="sng" dirty="0" smtClean="0">
                <a:solidFill>
                  <a:srgbClr val="C00000"/>
                </a:solidFill>
              </a:rPr>
              <a:t> ?</a:t>
            </a:r>
          </a:p>
          <a:p>
            <a:r>
              <a:rPr lang="en-US" sz="2800" dirty="0" smtClean="0"/>
              <a:t> ক, </a:t>
            </a:r>
            <a:r>
              <a:rPr lang="en-US" sz="2800" dirty="0" err="1" smtClean="0"/>
              <a:t>আসত্তি</a:t>
            </a:r>
            <a:r>
              <a:rPr lang="en-US" sz="2800" dirty="0" smtClean="0"/>
              <a:t>     খ, </a:t>
            </a:r>
            <a:r>
              <a:rPr lang="en-US" sz="2800" dirty="0" err="1" smtClean="0"/>
              <a:t>আকাঙ্ক্ষা</a:t>
            </a:r>
            <a:r>
              <a:rPr lang="en-US" sz="2800" dirty="0" smtClean="0"/>
              <a:t>   গ, </a:t>
            </a:r>
            <a:r>
              <a:rPr lang="en-US" sz="2800" dirty="0" err="1" smtClean="0"/>
              <a:t>যোগ্যতা</a:t>
            </a:r>
            <a:r>
              <a:rPr lang="en-US" sz="2800" dirty="0" smtClean="0"/>
              <a:t>     ঘ, </a:t>
            </a:r>
            <a:r>
              <a:rPr lang="en-US" sz="2800" dirty="0" err="1" smtClean="0"/>
              <a:t>আসক্তি</a:t>
            </a:r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r>
              <a:rPr lang="en-US" sz="3200" i="1" u="sng" dirty="0" smtClean="0">
                <a:solidFill>
                  <a:srgbClr val="C00000"/>
                </a:solidFill>
              </a:rPr>
              <a:t>২।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বাক্যের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অর্থসঙ্গতি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রক্ষার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জন্য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সুশৃঙ্খল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পদবিন্যাসই</a:t>
            </a:r>
            <a:r>
              <a:rPr lang="en-US" sz="3200" i="1" u="sng" dirty="0" smtClean="0">
                <a:solidFill>
                  <a:srgbClr val="C00000"/>
                </a:solidFill>
              </a:rPr>
              <a:t> --- ?</a:t>
            </a:r>
            <a:endParaRPr lang="en-US" sz="2800" i="1" u="sng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ক, </a:t>
            </a:r>
            <a:r>
              <a:rPr lang="en-US" sz="2800" dirty="0" err="1" smtClean="0"/>
              <a:t>আসত্তি</a:t>
            </a:r>
            <a:r>
              <a:rPr lang="en-US" sz="2800" dirty="0" smtClean="0"/>
              <a:t>      খ, </a:t>
            </a:r>
            <a:r>
              <a:rPr lang="en-US" sz="2800" dirty="0" err="1" smtClean="0"/>
              <a:t>আকাঙ্ক্ষা</a:t>
            </a:r>
            <a:r>
              <a:rPr lang="en-US" sz="2800" dirty="0" smtClean="0"/>
              <a:t>     গ, </a:t>
            </a:r>
            <a:r>
              <a:rPr lang="en-US" sz="2800" dirty="0" err="1" smtClean="0"/>
              <a:t>যোগ্যতা</a:t>
            </a:r>
            <a:r>
              <a:rPr lang="en-US" sz="2800" dirty="0" smtClean="0"/>
              <a:t>     ঘ, </a:t>
            </a:r>
            <a:r>
              <a:rPr lang="en-US" sz="2800" dirty="0" err="1" smtClean="0"/>
              <a:t>আসক্তি</a:t>
            </a:r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r>
              <a:rPr lang="en-US" sz="3200" i="1" u="sng" dirty="0" smtClean="0">
                <a:solidFill>
                  <a:srgbClr val="C00000"/>
                </a:solidFill>
              </a:rPr>
              <a:t>৩।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ভাষার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বিচারে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বাক্যের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ক্যয়টি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গুণ</a:t>
            </a:r>
            <a:r>
              <a:rPr lang="en-US" sz="3200" i="1" u="sng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C00000"/>
                </a:solidFill>
              </a:rPr>
              <a:t>থাকে</a:t>
            </a:r>
            <a:r>
              <a:rPr lang="en-US" sz="3200" i="1" u="sng" dirty="0" smtClean="0">
                <a:solidFill>
                  <a:srgbClr val="C00000"/>
                </a:solidFill>
              </a:rPr>
              <a:t> ?</a:t>
            </a:r>
          </a:p>
          <a:p>
            <a:r>
              <a:rPr lang="en-US" sz="2800" dirty="0" smtClean="0"/>
              <a:t> ক, ২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         খ, ৩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          গ, ৪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            ঘ, ১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2484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</a:rPr>
              <a:t>কাজ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  <p:pic>
        <p:nvPicPr>
          <p:cNvPr id="3" name="Picture 11" descr="C:\Users\Unix Network\Pictures\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48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9190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বাক্য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বলতে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কী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বুঝ</a:t>
            </a:r>
            <a:r>
              <a:rPr lang="en-US" sz="4000" b="1" dirty="0" smtClean="0">
                <a:solidFill>
                  <a:srgbClr val="C00000"/>
                </a:solidFill>
              </a:rPr>
              <a:t> ? ১টি </a:t>
            </a:r>
            <a:r>
              <a:rPr lang="en-US" sz="4000" b="1" dirty="0" err="1" smtClean="0">
                <a:solidFill>
                  <a:srgbClr val="C00000"/>
                </a:solidFill>
              </a:rPr>
              <a:t>সার্থক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বাক্যে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কী</a:t>
            </a:r>
            <a:r>
              <a:rPr lang="en-US" sz="4000" b="1" dirty="0" smtClean="0">
                <a:solidFill>
                  <a:srgbClr val="C00000"/>
                </a:solidFill>
              </a:rPr>
              <a:t>  </a:t>
            </a:r>
            <a:r>
              <a:rPr lang="en-US" sz="4000" b="1" dirty="0" err="1" smtClean="0">
                <a:solidFill>
                  <a:srgbClr val="C00000"/>
                </a:solidFill>
              </a:rPr>
              <a:t>কী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গুণ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থাকা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আব্যশক</a:t>
            </a:r>
            <a:r>
              <a:rPr lang="en-US" sz="4000" b="1" dirty="0" smtClean="0">
                <a:solidFill>
                  <a:srgbClr val="C00000"/>
                </a:solidFill>
              </a:rPr>
              <a:t> ? </a:t>
            </a:r>
            <a:r>
              <a:rPr lang="en-US" sz="4000" b="1" dirty="0" err="1" smtClean="0">
                <a:solidFill>
                  <a:srgbClr val="C00000"/>
                </a:solidFill>
              </a:rPr>
              <a:t>সংক্ষেপে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বুঝিয়ে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লিখ</a:t>
            </a:r>
            <a:r>
              <a:rPr lang="en-US" sz="4000" b="1" dirty="0" smtClean="0">
                <a:solidFill>
                  <a:srgbClr val="C00000"/>
                </a:solidFill>
              </a:rPr>
              <a:t> ।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গোলাপ-ফুলের-ছবি-এইচডি-ডাউনলো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848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054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C00000"/>
                </a:solidFill>
              </a:rPr>
              <a:t>পরিচিতি</a:t>
            </a:r>
            <a:r>
              <a:rPr lang="en-US" sz="9600" b="1" i="1" dirty="0" smtClean="0">
                <a:solidFill>
                  <a:srgbClr val="C00000"/>
                </a:solidFill>
              </a:rPr>
              <a:t>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048000"/>
            <a:ext cx="4267200" cy="2185214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 err="1" smtClean="0">
                <a:solidFill>
                  <a:srgbClr val="002060"/>
                </a:solidFill>
              </a:rPr>
              <a:t>মোঃ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2800" b="1" dirty="0" err="1" smtClean="0">
                <a:solidFill>
                  <a:srgbClr val="002060"/>
                </a:solidFill>
              </a:rPr>
              <a:t>সোলায়মান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GB" altLang="en-US" sz="2800" b="1" dirty="0" err="1" smtClean="0">
                <a:solidFill>
                  <a:srgbClr val="002060"/>
                </a:solidFill>
              </a:rPr>
              <a:t>সরকার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GB" altLang="en-US" sz="2400" b="1" dirty="0" err="1" smtClean="0"/>
              <a:t>সহকারি</a:t>
            </a:r>
            <a:r>
              <a:rPr lang="en-US" altLang="en-US" sz="2400" b="1" dirty="0" smtClean="0"/>
              <a:t> </a:t>
            </a:r>
            <a:r>
              <a:rPr lang="en-GB" altLang="en-US" sz="2400" b="1" dirty="0" err="1" smtClean="0"/>
              <a:t>শিক্ষক</a:t>
            </a:r>
            <a:r>
              <a:rPr lang="en-US" altLang="en-US" sz="2400" b="1" dirty="0" smtClean="0"/>
              <a:t> </a:t>
            </a:r>
            <a:endParaRPr lang="en-US" sz="2400" b="1" dirty="0" smtClean="0"/>
          </a:p>
          <a:p>
            <a:pPr algn="ctr"/>
            <a:r>
              <a:rPr lang="en-GB" altLang="en-US" sz="2400" b="1" dirty="0" err="1" smtClean="0"/>
              <a:t>শাহজাহানপুর</a:t>
            </a:r>
            <a:r>
              <a:rPr lang="en-US" altLang="en-US" sz="2400" b="1" dirty="0" smtClean="0"/>
              <a:t> </a:t>
            </a:r>
            <a:r>
              <a:rPr lang="en-GB" altLang="en-US" sz="2400" b="1" dirty="0" err="1" smtClean="0"/>
              <a:t>উচ্চ</a:t>
            </a:r>
            <a:r>
              <a:rPr lang="en-US" altLang="en-US" sz="2400" b="1" dirty="0" smtClean="0"/>
              <a:t> </a:t>
            </a:r>
            <a:r>
              <a:rPr lang="en-GB" altLang="en-US" sz="2400" b="1" dirty="0" err="1" smtClean="0"/>
              <a:t>বিদ্যালয়</a:t>
            </a:r>
            <a:r>
              <a:rPr lang="en-US" altLang="en-US" sz="2400" b="1" dirty="0" smtClean="0"/>
              <a:t> </a:t>
            </a:r>
            <a:endParaRPr lang="en-US" sz="2400" b="1" dirty="0" smtClean="0"/>
          </a:p>
          <a:p>
            <a:pPr algn="ctr"/>
            <a:r>
              <a:rPr lang="en-GB" altLang="en-US" sz="2400" b="1" dirty="0" err="1" smtClean="0"/>
              <a:t>মাধবপুর</a:t>
            </a:r>
            <a:r>
              <a:rPr lang="en-US" altLang="en-US" sz="2400" b="1" dirty="0" smtClean="0"/>
              <a:t>, </a:t>
            </a:r>
            <a:r>
              <a:rPr lang="en-GB" altLang="en-US" sz="2400" b="1" dirty="0" err="1" smtClean="0"/>
              <a:t>হবিগঞ্জ</a:t>
            </a:r>
            <a:r>
              <a:rPr lang="en-GB" altLang="en-US" sz="2400" b="1" dirty="0" smtClean="0"/>
              <a:t>।</a:t>
            </a:r>
          </a:p>
          <a:p>
            <a:pPr algn="ctr"/>
            <a:r>
              <a:rPr lang="en-GB" altLang="en-US" b="1" dirty="0" smtClean="0">
                <a:solidFill>
                  <a:srgbClr val="FF0000"/>
                </a:solidFill>
              </a:rPr>
              <a:t>E-mail: mr.mukulsarkar@gmail.com </a:t>
            </a:r>
          </a:p>
          <a:p>
            <a:pPr algn="ctr"/>
            <a:endParaRPr lang="en-US" b="1" dirty="0" smtClean="0"/>
          </a:p>
        </p:txBody>
      </p:sp>
      <p:pic>
        <p:nvPicPr>
          <p:cNvPr id="5" name="Picture 2" descr="C:\Users\PR\Desktop\Md.Solayman\00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2057400" cy="2438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icture 5" descr="rajnigandha-flower-png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62200"/>
            <a:ext cx="5791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4676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30480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</a:rPr>
              <a:t>শ্রেণিঃ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অষ্টম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ব্যাকরণ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নির্মিতি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আজকের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পাঠঃ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বাক্য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অধ্যয়ঃ</a:t>
            </a:r>
            <a:r>
              <a:rPr lang="en-US" sz="3200" dirty="0" smtClean="0">
                <a:solidFill>
                  <a:srgbClr val="002060"/>
                </a:solidFill>
              </a:rPr>
              <a:t> ১ম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সময়ঃ</a:t>
            </a:r>
            <a:r>
              <a:rPr lang="en-US" sz="3200" dirty="0" smtClean="0">
                <a:solidFill>
                  <a:srgbClr val="002060"/>
                </a:solidFill>
              </a:rPr>
              <a:t> ৪৫মিনিট 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 descr="Screenshot_20200114_160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19400"/>
            <a:ext cx="274320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pstagingtestingtag_2f229ded_1587723517979_cmprsd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2743201" cy="3882162"/>
          </a:xfrm>
          <a:prstGeom prst="rect">
            <a:avLst/>
          </a:prstGeom>
        </p:spPr>
      </p:pic>
      <p:pic>
        <p:nvPicPr>
          <p:cNvPr id="3" name="Picture 2" descr="gcpstagingtestingtag_2d6ef54d_1588075993448_cmprsd_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828800"/>
            <a:ext cx="2907259" cy="3882162"/>
          </a:xfrm>
          <a:prstGeom prst="rect">
            <a:avLst/>
          </a:prstGeom>
        </p:spPr>
      </p:pic>
      <p:pic>
        <p:nvPicPr>
          <p:cNvPr id="4" name="Picture 3" descr="gcpstagingtestingtag_260397d1_1587464637437_cmprsd_40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828800"/>
            <a:ext cx="3124200" cy="3882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</a:rPr>
              <a:t>নিচের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ছবি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গুলো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লক্ষ্য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কর</a:t>
            </a:r>
            <a:r>
              <a:rPr lang="en-US" sz="5400" b="1" i="1" dirty="0" smtClean="0">
                <a:solidFill>
                  <a:srgbClr val="FF0000"/>
                </a:solidFill>
              </a:rPr>
              <a:t>  । 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715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কী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দেখতে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পাচ্ছো</a:t>
            </a:r>
            <a:r>
              <a:rPr lang="en-US" sz="2800" b="1" dirty="0" smtClean="0">
                <a:solidFill>
                  <a:srgbClr val="C00000"/>
                </a:solidFill>
              </a:rPr>
              <a:t> ?</a:t>
            </a:r>
          </a:p>
          <a:p>
            <a:r>
              <a:rPr lang="en-US" dirty="0" smtClean="0"/>
              <a:t>                                                   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এলোমেলো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48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CC3300"/>
                </a:solidFill>
              </a:rPr>
              <a:t>আজকের</a:t>
            </a:r>
            <a:r>
              <a:rPr lang="en-US" sz="9600" b="1" dirty="0" smtClean="0">
                <a:solidFill>
                  <a:srgbClr val="CC3300"/>
                </a:solidFill>
              </a:rPr>
              <a:t> </a:t>
            </a:r>
            <a:r>
              <a:rPr lang="en-US" sz="9600" b="1" dirty="0" err="1" smtClean="0">
                <a:solidFill>
                  <a:srgbClr val="CC3300"/>
                </a:solidFill>
              </a:rPr>
              <a:t>পাঠ</a:t>
            </a:r>
            <a:r>
              <a:rPr lang="en-US" sz="9600" b="1" dirty="0" smtClean="0">
                <a:solidFill>
                  <a:srgbClr val="CC3300"/>
                </a:solidFill>
              </a:rPr>
              <a:t> </a:t>
            </a:r>
            <a:endParaRPr lang="en-US" sz="9600" b="1" dirty="0">
              <a:solidFill>
                <a:srgbClr val="CC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514600"/>
            <a:ext cx="3657600" cy="1862048"/>
          </a:xfrm>
          <a:prstGeom prst="rect">
            <a:avLst/>
          </a:prstGeom>
          <a:scene3d>
            <a:camera prst="orthographicFront"/>
            <a:lightRig rig="brightRoom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i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বাক্য</a:t>
            </a:r>
            <a:endParaRPr lang="en-US" sz="5400" b="1" i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7912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১.বাক্য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২.অর্থ ও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বর্ণনামূলক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বাক্য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৩.গঠন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অনুযায়ী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বাক্য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050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err="1" smtClean="0">
                <a:solidFill>
                  <a:srgbClr val="FF0000"/>
                </a:solidFill>
              </a:rPr>
              <a:t>বাক্য</a:t>
            </a:r>
            <a:r>
              <a:rPr lang="en-US" sz="4000" b="1" i="1" u="sng" dirty="0" smtClean="0">
                <a:solidFill>
                  <a:srgbClr val="FF0000"/>
                </a:solidFill>
              </a:rPr>
              <a:t>: </a:t>
            </a:r>
            <a:r>
              <a:rPr lang="en-US" sz="3200" b="1" i="1" u="sng" dirty="0" err="1" smtClean="0"/>
              <a:t>যে</a:t>
            </a:r>
            <a:r>
              <a:rPr lang="en-US" sz="3200" b="1" i="1" u="sng" dirty="0" smtClean="0"/>
              <a:t>  </a:t>
            </a:r>
            <a:r>
              <a:rPr lang="en-US" sz="3200" b="1" i="1" u="sng" dirty="0" err="1" smtClean="0"/>
              <a:t>সুবিন্যস্ত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পদসমষ্টি</a:t>
            </a:r>
            <a:r>
              <a:rPr lang="en-US" sz="3200" b="1" i="1" u="sng" dirty="0" smtClean="0"/>
              <a:t>  </a:t>
            </a:r>
            <a:r>
              <a:rPr lang="en-US" sz="3200" b="1" i="1" u="sng" dirty="0" err="1" smtClean="0"/>
              <a:t>দ্বারা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কোনো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বিষয়ে</a:t>
            </a:r>
            <a:r>
              <a:rPr lang="en-US" sz="3200" b="1" i="1" u="sng" dirty="0" smtClean="0"/>
              <a:t>  </a:t>
            </a:r>
            <a:r>
              <a:rPr lang="en-US" sz="3200" b="1" i="1" u="sng" dirty="0" err="1" smtClean="0"/>
              <a:t>বক্তার</a:t>
            </a:r>
            <a:r>
              <a:rPr lang="en-US" sz="3200" b="1" i="1" u="sng" dirty="0" smtClean="0"/>
              <a:t>  </a:t>
            </a:r>
            <a:r>
              <a:rPr lang="en-US" sz="3200" b="1" i="1" u="sng" dirty="0" err="1" smtClean="0"/>
              <a:t>মনোভাব</a:t>
            </a:r>
            <a:r>
              <a:rPr lang="en-US" sz="3200" b="1" i="1" u="sng" dirty="0" smtClean="0"/>
              <a:t>  </a:t>
            </a:r>
            <a:r>
              <a:rPr lang="en-US" sz="3200" b="1" i="1" u="sng" dirty="0" err="1" smtClean="0"/>
              <a:t>সম্পর্ণরূপে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প্রকাশিত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হয়</a:t>
            </a:r>
            <a:r>
              <a:rPr lang="en-US" sz="3200" b="1" i="1" u="sng" dirty="0" smtClean="0"/>
              <a:t> , </a:t>
            </a:r>
            <a:r>
              <a:rPr lang="en-US" sz="3200" b="1" i="1" u="sng" dirty="0" err="1" smtClean="0"/>
              <a:t>তাকে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বাক্য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বলে</a:t>
            </a:r>
            <a:r>
              <a:rPr lang="en-US" sz="3200" b="1" i="1" u="sng" dirty="0" smtClean="0"/>
              <a:t>  । </a:t>
            </a:r>
            <a:endParaRPr lang="en-US" sz="3200" b="1" dirty="0" smtClean="0"/>
          </a:p>
          <a:p>
            <a:r>
              <a:rPr lang="en-US" sz="3200" b="1" dirty="0" err="1" smtClean="0"/>
              <a:t>যেমন-আমি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খুব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ভালোবাসি।এই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শব্দগুলি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পাশাপাশি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সম্পূর্ণরূপে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প্রকাশ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করে।সে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জন্য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সার্থক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বাক্য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81000"/>
            <a:ext cx="67818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বাক্য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কী</a:t>
            </a:r>
            <a:r>
              <a:rPr lang="en-US" sz="5400" b="1" dirty="0" smtClean="0">
                <a:solidFill>
                  <a:srgbClr val="FF0000"/>
                </a:solidFill>
              </a:rPr>
              <a:t> / </a:t>
            </a:r>
            <a:r>
              <a:rPr lang="en-US" sz="5400" b="1" dirty="0" err="1" smtClean="0">
                <a:solidFill>
                  <a:srgbClr val="FF0000"/>
                </a:solidFill>
              </a:rPr>
              <a:t>কাকে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বলে</a:t>
            </a:r>
            <a:r>
              <a:rPr lang="en-US" sz="5400" b="1" dirty="0" smtClean="0">
                <a:solidFill>
                  <a:srgbClr val="FF0000"/>
                </a:solidFill>
              </a:rPr>
              <a:t> ।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FF0000"/>
                </a:solidFill>
              </a:rPr>
              <a:t>একটি</a:t>
            </a:r>
            <a:r>
              <a:rPr lang="en-US" sz="7200" b="1" i="1" dirty="0" smtClean="0">
                <a:solidFill>
                  <a:srgbClr val="FF0000"/>
                </a:solidFill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</a:rPr>
              <a:t>আর্দশ</a:t>
            </a:r>
            <a:r>
              <a:rPr lang="en-US" sz="7200" b="1" i="1" dirty="0" smtClean="0">
                <a:solidFill>
                  <a:srgbClr val="FF0000"/>
                </a:solidFill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</a:rPr>
              <a:t>বাক্যের</a:t>
            </a:r>
            <a:r>
              <a:rPr lang="en-US" sz="7200" b="1" i="1" dirty="0" smtClean="0">
                <a:solidFill>
                  <a:srgbClr val="FF0000"/>
                </a:solidFill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</a:rPr>
              <a:t>গুণ</a:t>
            </a:r>
            <a:r>
              <a:rPr lang="en-US" sz="7200" b="1" i="1" dirty="0" smtClean="0">
                <a:solidFill>
                  <a:srgbClr val="FF0000"/>
                </a:solidFill>
              </a:rPr>
              <a:t> । 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ভাষার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মূল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উপকরণ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বাক্য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এবং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বাক্যের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একক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শব্দ</a:t>
            </a:r>
            <a:r>
              <a:rPr lang="en-US" sz="3600" b="1" dirty="0" smtClean="0">
                <a:solidFill>
                  <a:srgbClr val="C00000"/>
                </a:solidFill>
              </a:rPr>
              <a:t> ।</a:t>
            </a:r>
            <a:r>
              <a:rPr lang="en-US" sz="3600" b="1" dirty="0" err="1" smtClean="0">
                <a:solidFill>
                  <a:srgbClr val="C00000"/>
                </a:solidFill>
              </a:rPr>
              <a:t>ভাষার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বিচারে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বাক্যের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নিম্নলিখিত</a:t>
            </a:r>
            <a:r>
              <a:rPr lang="en-US" sz="3600" b="1" dirty="0" smtClean="0">
                <a:solidFill>
                  <a:srgbClr val="C00000"/>
                </a:solidFill>
              </a:rPr>
              <a:t>  ৩টি </a:t>
            </a:r>
            <a:r>
              <a:rPr lang="en-US" sz="3600" b="1" dirty="0" err="1" smtClean="0">
                <a:solidFill>
                  <a:srgbClr val="C00000"/>
                </a:solidFill>
              </a:rPr>
              <a:t>গুণ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থাকা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চাই</a:t>
            </a:r>
            <a:r>
              <a:rPr lang="en-US" sz="3600" b="1" dirty="0" smtClean="0">
                <a:solidFill>
                  <a:srgbClr val="C00000"/>
                </a:solidFill>
              </a:rPr>
              <a:t> । </a:t>
            </a:r>
            <a:r>
              <a:rPr lang="en-US" sz="3600" b="1" dirty="0" err="1" smtClean="0">
                <a:solidFill>
                  <a:srgbClr val="C00000"/>
                </a:solidFill>
              </a:rPr>
              <a:t>যেমনঃ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</a:t>
            </a:r>
            <a:r>
              <a:rPr lang="en-US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আকাঙ্ক্ষা</a:t>
            </a:r>
            <a:endParaRPr lang="en-US" sz="4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আসত্তি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endParaRPr lang="en-US" sz="4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</a:t>
            </a:r>
            <a:r>
              <a:rPr lang="en-US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যোগ্যতা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  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59436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</a:rPr>
              <a:t>একক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</a:rPr>
              <a:t>কাজ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ভাষার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উপকরণ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বাক্যের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331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</dc:creator>
  <cp:lastModifiedBy>PR</cp:lastModifiedBy>
  <cp:revision>76</cp:revision>
  <dcterms:created xsi:type="dcterms:W3CDTF">2006-08-16T00:00:00Z</dcterms:created>
  <dcterms:modified xsi:type="dcterms:W3CDTF">2021-09-15T18:41:03Z</dcterms:modified>
</cp:coreProperties>
</file>