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79" r:id="rId6"/>
    <p:sldId id="280" r:id="rId7"/>
    <p:sldId id="281" r:id="rId8"/>
    <p:sldId id="289" r:id="rId9"/>
    <p:sldId id="282" r:id="rId10"/>
    <p:sldId id="264" r:id="rId11"/>
    <p:sldId id="283" r:id="rId12"/>
    <p:sldId id="284" r:id="rId13"/>
    <p:sldId id="285" r:id="rId14"/>
    <p:sldId id="286" r:id="rId15"/>
    <p:sldId id="267" r:id="rId16"/>
    <p:sldId id="273" r:id="rId17"/>
    <p:sldId id="274" r:id="rId18"/>
    <p:sldId id="276" r:id="rId19"/>
    <p:sldId id="275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OUMbsyULA8gX3QSOk+JPQ==" hashData="/R1KJ54AkZOUgMMSDdfIa0wxiaL/Erky3R0ZpiY4pI8WIae3mdf8qL5+XgC4s1ghykcSblQPNuUNjHhkpDbd0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30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4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0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7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6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1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1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6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E2EB7-BE45-4063-B268-23AB9F0A29B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DB8D-6097-41BA-AC31-645833C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8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149290" y="149289"/>
            <a:ext cx="1212980" cy="1380931"/>
          </a:xfrm>
          <a:prstGeom prst="halfFrame">
            <a:avLst>
              <a:gd name="adj1" fmla="val 10256"/>
              <a:gd name="adj2" fmla="val 8718"/>
            </a:avLst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0733314" y="65314"/>
            <a:ext cx="1212980" cy="1380931"/>
          </a:xfrm>
          <a:prstGeom prst="halfFrame">
            <a:avLst>
              <a:gd name="adj1" fmla="val 10256"/>
              <a:gd name="adj2" fmla="val 8718"/>
            </a:avLst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10811066" y="5349551"/>
            <a:ext cx="1212980" cy="1380931"/>
          </a:xfrm>
          <a:prstGeom prst="halfFrame">
            <a:avLst>
              <a:gd name="adj1" fmla="val 10256"/>
              <a:gd name="adj2" fmla="val 8718"/>
            </a:avLst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227049" y="5414861"/>
            <a:ext cx="1212980" cy="1380931"/>
          </a:xfrm>
          <a:prstGeom prst="halfFrame">
            <a:avLst>
              <a:gd name="adj1" fmla="val 10256"/>
              <a:gd name="adj2" fmla="val 8718"/>
            </a:avLst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16-Point Star 11"/>
          <p:cNvSpPr/>
          <p:nvPr userDrawn="1"/>
        </p:nvSpPr>
        <p:spPr>
          <a:xfrm>
            <a:off x="18675" y="4675"/>
            <a:ext cx="279918" cy="335902"/>
          </a:xfrm>
          <a:prstGeom prst="star16">
            <a:avLst/>
          </a:prstGeom>
          <a:solidFill>
            <a:srgbClr val="1309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6-Point Star 12"/>
          <p:cNvSpPr/>
          <p:nvPr userDrawn="1"/>
        </p:nvSpPr>
        <p:spPr>
          <a:xfrm>
            <a:off x="11871650" y="7787"/>
            <a:ext cx="279918" cy="335902"/>
          </a:xfrm>
          <a:prstGeom prst="star16">
            <a:avLst/>
          </a:prstGeom>
          <a:solidFill>
            <a:srgbClr val="1309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6-Point Star 13"/>
          <p:cNvSpPr/>
          <p:nvPr userDrawn="1"/>
        </p:nvSpPr>
        <p:spPr>
          <a:xfrm>
            <a:off x="24114" y="6525232"/>
            <a:ext cx="279918" cy="335902"/>
          </a:xfrm>
          <a:prstGeom prst="star16">
            <a:avLst/>
          </a:prstGeom>
          <a:solidFill>
            <a:srgbClr val="1309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6-Point Star 14"/>
          <p:cNvSpPr/>
          <p:nvPr userDrawn="1"/>
        </p:nvSpPr>
        <p:spPr>
          <a:xfrm>
            <a:off x="11867789" y="6514342"/>
            <a:ext cx="279918" cy="335902"/>
          </a:xfrm>
          <a:prstGeom prst="star16">
            <a:avLst/>
          </a:prstGeom>
          <a:solidFill>
            <a:srgbClr val="1309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9897" y="3289403"/>
            <a:ext cx="3667705" cy="4525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63569" y="3060798"/>
            <a:ext cx="3667705" cy="4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2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5901" y="6109252"/>
            <a:ext cx="2085757" cy="5211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1" y="295700"/>
            <a:ext cx="11000094" cy="633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5901" y="1595453"/>
            <a:ext cx="11000094" cy="687114"/>
            <a:chOff x="112031" y="431240"/>
            <a:chExt cx="11524593" cy="916152"/>
          </a:xfrm>
        </p:grpSpPr>
        <p:sp>
          <p:nvSpPr>
            <p:cNvPr id="8" name="Rounded Rectangle 7"/>
            <p:cNvSpPr/>
            <p:nvPr/>
          </p:nvSpPr>
          <p:spPr>
            <a:xfrm>
              <a:off x="112031" y="431240"/>
              <a:ext cx="11524593" cy="916152"/>
            </a:xfrm>
            <a:prstGeom prst="roundRect">
              <a:avLst>
                <a:gd name="adj" fmla="val 50000"/>
              </a:avLst>
            </a:prstGeom>
            <a:solidFill>
              <a:srgbClr val="FF0066"/>
            </a:solidFill>
            <a:ln>
              <a:noFill/>
            </a:ln>
            <a:effectLst>
              <a:innerShdw blurRad="381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2133" y="633835"/>
              <a:ext cx="10744388" cy="494690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004400" y="652003"/>
              <a:ext cx="432000" cy="432000"/>
              <a:chOff x="9708473" y="223625"/>
              <a:chExt cx="432000" cy="4320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708473" y="223625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9804844" y="304030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57400" y="661505"/>
              <a:ext cx="432000" cy="432000"/>
              <a:chOff x="2141867" y="986380"/>
              <a:chExt cx="432000" cy="432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141867" y="986380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31867" y="1056053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314699" y="640938"/>
              <a:ext cx="432000" cy="432000"/>
              <a:chOff x="4154230" y="751961"/>
              <a:chExt cx="432000" cy="4320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154230" y="751961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239288" y="830780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350" dirty="0"/>
                  <a:t>                                                                                                                                                                                        </a:t>
                </a:r>
                <a:endParaRPr lang="en-US" sz="135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371349" y="629051"/>
              <a:ext cx="432000" cy="432000"/>
              <a:chOff x="1512938" y="751961"/>
              <a:chExt cx="432000" cy="4320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512938" y="751961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02810" y="826112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306248" y="2102676"/>
            <a:ext cx="1355410" cy="3549928"/>
            <a:chOff x="693588" y="1286394"/>
            <a:chExt cx="1807213" cy="4733237"/>
          </a:xfrm>
        </p:grpSpPr>
        <p:grpSp>
          <p:nvGrpSpPr>
            <p:cNvPr id="36" name="Group 35"/>
            <p:cNvGrpSpPr/>
            <p:nvPr/>
          </p:nvGrpSpPr>
          <p:grpSpPr>
            <a:xfrm>
              <a:off x="693588" y="1286394"/>
              <a:ext cx="1807213" cy="4733237"/>
              <a:chOff x="879666" y="1696026"/>
              <a:chExt cx="1807213" cy="4733237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879666" y="4543466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A40C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2921" y="2113758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668574" y="2516613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676548" y="2940772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682928" y="3343627"/>
                <a:ext cx="213451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670152" y="3764837"/>
                <a:ext cx="213451" cy="222732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659039" y="4208014"/>
                <a:ext cx="213451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59035" y="4619862"/>
                <a:ext cx="213451" cy="22273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82926" y="1696026"/>
                <a:ext cx="213451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6" t="14753" r="24515" b="38552"/>
            <a:stretch/>
          </p:blipFill>
          <p:spPr>
            <a:xfrm>
              <a:off x="955963" y="4599709"/>
              <a:ext cx="1191491" cy="103909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111047" y="2194463"/>
            <a:ext cx="1355410" cy="2921543"/>
            <a:chOff x="3639769" y="1363043"/>
            <a:chExt cx="1807213" cy="3895391"/>
          </a:xfrm>
        </p:grpSpPr>
        <p:grpSp>
          <p:nvGrpSpPr>
            <p:cNvPr id="48" name="Group 47"/>
            <p:cNvGrpSpPr/>
            <p:nvPr/>
          </p:nvGrpSpPr>
          <p:grpSpPr>
            <a:xfrm>
              <a:off x="3639769" y="1363043"/>
              <a:ext cx="1807213" cy="3895391"/>
              <a:chOff x="3348505" y="2117295"/>
              <a:chExt cx="1807213" cy="3895391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3348505" y="4126889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73096" y="2554322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156186" y="2944910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138981" y="3378387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127867" y="3821564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127867" y="4233412"/>
                <a:ext cx="213450" cy="2227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193323" y="2117295"/>
                <a:ext cx="213450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4" t="12837" r="21953" b="34864"/>
            <a:stretch/>
          </p:blipFill>
          <p:spPr>
            <a:xfrm>
              <a:off x="4011061" y="3795008"/>
              <a:ext cx="955963" cy="116378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6884962" y="2154555"/>
            <a:ext cx="1355410" cy="3620429"/>
            <a:chOff x="6602701" y="1649361"/>
            <a:chExt cx="1807213" cy="4827238"/>
          </a:xfrm>
        </p:grpSpPr>
        <p:sp>
          <p:nvSpPr>
            <p:cNvPr id="58" name="Freeform 57"/>
            <p:cNvSpPr/>
            <p:nvPr/>
          </p:nvSpPr>
          <p:spPr>
            <a:xfrm>
              <a:off x="6602701" y="4590802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A40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460881" y="1649361"/>
              <a:ext cx="213450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sz="135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7427292" y="3018235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sz="135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7405954" y="3421090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sz="135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7393177" y="3842300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sz="135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7382063" y="4285477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sz="135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7382063" y="4697325"/>
              <a:ext cx="213450" cy="2227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sz="135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7465992" y="2117416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sz="135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7426245" y="2593182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sz="1350" dirty="0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1" t="16942" r="27916" b="42145"/>
            <a:stretch/>
          </p:blipFill>
          <p:spPr>
            <a:xfrm>
              <a:off x="7048552" y="5066568"/>
              <a:ext cx="928254" cy="907912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9541834" y="2212210"/>
            <a:ext cx="1355410" cy="2965839"/>
            <a:chOff x="9375610" y="1346618"/>
            <a:chExt cx="1807213" cy="3954452"/>
          </a:xfrm>
        </p:grpSpPr>
        <p:grpSp>
          <p:nvGrpSpPr>
            <p:cNvPr id="69" name="Group 68"/>
            <p:cNvGrpSpPr/>
            <p:nvPr/>
          </p:nvGrpSpPr>
          <p:grpSpPr>
            <a:xfrm>
              <a:off x="9375610" y="1346618"/>
              <a:ext cx="1807213" cy="3954452"/>
              <a:chOff x="9650490" y="1901619"/>
              <a:chExt cx="1807213" cy="3954452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9650490" y="3970274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447371" y="2397707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453743" y="2800562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440966" y="3221772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429852" y="3664949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0453743" y="4096648"/>
                <a:ext cx="213450" cy="2227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0453743" y="1901619"/>
                <a:ext cx="213450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sz="1350" dirty="0"/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3" t="8412" r="22565" b="37420"/>
            <a:stretch/>
          </p:blipFill>
          <p:spPr>
            <a:xfrm>
              <a:off x="9877117" y="3724201"/>
              <a:ext cx="942109" cy="12053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575901" y="5908305"/>
            <a:ext cx="2566124" cy="806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4854" y="563357"/>
            <a:ext cx="820596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1309D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6600" b="1" dirty="0">
                <a:ln w="11430"/>
                <a:solidFill>
                  <a:srgbClr val="1309D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1430"/>
                <a:solidFill>
                  <a:srgbClr val="1309D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6600" b="1" dirty="0">
              <a:ln w="11430"/>
              <a:solidFill>
                <a:srgbClr val="1309D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-1703040" y="1529936"/>
            <a:ext cx="1585878" cy="4052506"/>
            <a:chOff x="7911455" y="88106"/>
            <a:chExt cx="1585878" cy="4052506"/>
          </a:xfrm>
        </p:grpSpPr>
        <p:sp>
          <p:nvSpPr>
            <p:cNvPr id="96" name="Freeform 95"/>
            <p:cNvSpPr/>
            <p:nvPr/>
          </p:nvSpPr>
          <p:spPr>
            <a:xfrm>
              <a:off x="8349971" y="88106"/>
              <a:ext cx="708848" cy="816714"/>
            </a:xfrm>
            <a:custGeom>
              <a:avLst/>
              <a:gdLst>
                <a:gd name="connsiteX0" fmla="*/ 292360 w 606259"/>
                <a:gd name="connsiteY0" fmla="*/ 0 h 696036"/>
                <a:gd name="connsiteX1" fmla="*/ 606259 w 606259"/>
                <a:gd name="connsiteY1" fmla="*/ 348018 h 696036"/>
                <a:gd name="connsiteX2" fmla="*/ 292360 w 606259"/>
                <a:gd name="connsiteY2" fmla="*/ 696036 h 696036"/>
                <a:gd name="connsiteX3" fmla="*/ 3129 w 606259"/>
                <a:gd name="connsiteY3" fmla="*/ 483482 h 696036"/>
                <a:gd name="connsiteX4" fmla="*/ 0 w 606259"/>
                <a:gd name="connsiteY4" fmla="*/ 466298 h 696036"/>
                <a:gd name="connsiteX5" fmla="*/ 172061 w 606259"/>
                <a:gd name="connsiteY5" fmla="*/ 466298 h 696036"/>
                <a:gd name="connsiteX6" fmla="*/ 181379 w 606259"/>
                <a:gd name="connsiteY6" fmla="*/ 483124 h 696036"/>
                <a:gd name="connsiteX7" fmla="*/ 292359 w 606259"/>
                <a:gd name="connsiteY7" fmla="*/ 539087 h 696036"/>
                <a:gd name="connsiteX8" fmla="*/ 449308 w 606259"/>
                <a:gd name="connsiteY8" fmla="*/ 348018 h 696036"/>
                <a:gd name="connsiteX9" fmla="*/ 292359 w 606259"/>
                <a:gd name="connsiteY9" fmla="*/ 156949 h 696036"/>
                <a:gd name="connsiteX10" fmla="*/ 231267 w 606259"/>
                <a:gd name="connsiteY10" fmla="*/ 171964 h 696036"/>
                <a:gd name="connsiteX11" fmla="*/ 188593 w 606259"/>
                <a:gd name="connsiteY11" fmla="*/ 206991 h 696036"/>
                <a:gd name="connsiteX12" fmla="*/ 5852 w 606259"/>
                <a:gd name="connsiteY12" fmla="*/ 206991 h 696036"/>
                <a:gd name="connsiteX13" fmla="*/ 32070 w 606259"/>
                <a:gd name="connsiteY13" fmla="*/ 153438 h 696036"/>
                <a:gd name="connsiteX14" fmla="*/ 292360 w 606259"/>
                <a:gd name="connsiteY14" fmla="*/ 0 h 69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259" h="696036">
                  <a:moveTo>
                    <a:pt x="292360" y="0"/>
                  </a:moveTo>
                  <a:cubicBezTo>
                    <a:pt x="465722" y="0"/>
                    <a:pt x="606259" y="155813"/>
                    <a:pt x="606259" y="348018"/>
                  </a:cubicBezTo>
                  <a:cubicBezTo>
                    <a:pt x="606259" y="540223"/>
                    <a:pt x="465722" y="696036"/>
                    <a:pt x="292360" y="696036"/>
                  </a:cubicBezTo>
                  <a:cubicBezTo>
                    <a:pt x="162339" y="696036"/>
                    <a:pt x="50781" y="608391"/>
                    <a:pt x="3129" y="483482"/>
                  </a:cubicBezTo>
                  <a:lnTo>
                    <a:pt x="0" y="466298"/>
                  </a:lnTo>
                  <a:lnTo>
                    <a:pt x="172061" y="466298"/>
                  </a:lnTo>
                  <a:lnTo>
                    <a:pt x="181379" y="483124"/>
                  </a:lnTo>
                  <a:cubicBezTo>
                    <a:pt x="209781" y="517701"/>
                    <a:pt x="249019" y="539087"/>
                    <a:pt x="292359" y="539087"/>
                  </a:cubicBezTo>
                  <a:cubicBezTo>
                    <a:pt x="379040" y="539087"/>
                    <a:pt x="449308" y="453542"/>
                    <a:pt x="449308" y="348018"/>
                  </a:cubicBezTo>
                  <a:cubicBezTo>
                    <a:pt x="449308" y="242494"/>
                    <a:pt x="379040" y="156949"/>
                    <a:pt x="292359" y="156949"/>
                  </a:cubicBezTo>
                  <a:cubicBezTo>
                    <a:pt x="270689" y="156949"/>
                    <a:pt x="250045" y="162296"/>
                    <a:pt x="231267" y="171964"/>
                  </a:cubicBezTo>
                  <a:lnTo>
                    <a:pt x="188593" y="206991"/>
                  </a:lnTo>
                  <a:lnTo>
                    <a:pt x="5852" y="206991"/>
                  </a:lnTo>
                  <a:lnTo>
                    <a:pt x="32070" y="153438"/>
                  </a:lnTo>
                  <a:cubicBezTo>
                    <a:pt x="88480" y="60864"/>
                    <a:pt x="184009" y="0"/>
                    <a:pt x="2923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 rot="2597045">
              <a:off x="7911455" y="1007379"/>
              <a:ext cx="1585878" cy="1591526"/>
              <a:chOff x="7287904" y="1392072"/>
              <a:chExt cx="1356360" cy="1356360"/>
            </a:xfrm>
            <a:solidFill>
              <a:srgbClr val="FF0000"/>
            </a:solidFill>
          </p:grpSpPr>
          <p:sp>
            <p:nvSpPr>
              <p:cNvPr id="100" name="Oval 99"/>
              <p:cNvSpPr/>
              <p:nvPr/>
            </p:nvSpPr>
            <p:spPr>
              <a:xfrm>
                <a:off x="7287904" y="139207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440304" y="154447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592704" y="169687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745104" y="184927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897504" y="200167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8049904" y="215407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8202304" y="230647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8354704" y="245887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8507104" y="261127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98" name="Rounded Rectangle 97"/>
            <p:cNvSpPr/>
            <p:nvPr/>
          </p:nvSpPr>
          <p:spPr>
            <a:xfrm rot="18140198">
              <a:off x="8345045" y="3145021"/>
              <a:ext cx="1002668" cy="988514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8694998" y="3160492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0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65 -0.00023 L 0.3444 0.019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71586" y="180412"/>
            <a:ext cx="5583527" cy="8195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Wave1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9600" dirty="0" smtClean="0">
                <a:ln>
                  <a:solidFill>
                    <a:srgbClr val="EE26C8"/>
                  </a:solidFill>
                </a:ln>
                <a:solidFill>
                  <a:srgbClr val="1309D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9600" dirty="0" smtClean="0">
                <a:solidFill>
                  <a:srgbClr val="1309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n>
                  <a:solidFill>
                    <a:srgbClr val="FF0000"/>
                  </a:solidFill>
                </a:ln>
                <a:solidFill>
                  <a:srgbClr val="1309D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9600" dirty="0" smtClean="0">
                <a:solidFill>
                  <a:srgbClr val="1309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rgbClr val="1309D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98" y="5365051"/>
            <a:ext cx="6830277" cy="125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96" y="1286254"/>
            <a:ext cx="4759517" cy="42775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 rot="10800000" flipV="1">
            <a:off x="218942" y="5903655"/>
            <a:ext cx="11973058" cy="83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942" y="5563794"/>
            <a:ext cx="11542727" cy="1463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9"/>
          <a:stretch/>
        </p:blipFill>
        <p:spPr>
          <a:xfrm>
            <a:off x="722680" y="1652845"/>
            <a:ext cx="2252790" cy="2541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728" y="1705972"/>
            <a:ext cx="11240922" cy="1296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হৃৎপিণ্ডটি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শাঙ্কবাকার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পেরিকার্ডিয়াম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endParaRPr lang="en-US" sz="44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আবরণী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728" y="2713537"/>
            <a:ext cx="11240922" cy="176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মানুষের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হৃৎপিণ্ডটি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চার-প্রকোষ্ঠ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bn-IN" sz="44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499" y="283665"/>
            <a:ext cx="7888406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হৃৎপিণ্ডের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 </a:t>
            </a:r>
            <a:r>
              <a:rPr lang="bn-IN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6728" y="4706112"/>
            <a:ext cx="11073455" cy="452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আন্তঃঅলিন্দ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আন্তঃনিলয়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করাথাকে</a:t>
            </a:r>
            <a:r>
              <a:rPr lang="bn-IN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728" y="5647524"/>
            <a:ext cx="11337028" cy="1635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মহাশিরা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মহাশিরা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ফুসফুসীয়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6350" y="236995"/>
            <a:ext cx="962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en-US" sz="4800" b="1" kern="0" dirty="0" err="1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হৃৎপিণ্ডের</a:t>
            </a:r>
            <a:r>
              <a:rPr lang="en-US" sz="48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শেষাংশ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r>
              <a:rPr lang="bn-IN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822" y="1212424"/>
            <a:ext cx="11764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ফুসফুসীয়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ধমনী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মহাধমনী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24140" y="2155594"/>
            <a:ext cx="12073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সংযোগস্থলে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ত্রিপত্র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কপাটিকা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সংযোগস্থলে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অর্ধচন্দ্রাকার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কপাটিকা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সেমিলিডিনার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কপাটিকা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06681" y="3857208"/>
            <a:ext cx="11891179" cy="1096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খাঁজবহুল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খাঁজগুলিকে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কলাম্‌নি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কারনি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bn-IN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961" y="4954137"/>
            <a:ext cx="11337028" cy="1635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দ্বিপত্র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ত্রিপত্র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কপাটিকাগুলি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কর্ডিটেনডনি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gallery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"/>
          <a:stretch/>
        </p:blipFill>
        <p:spPr>
          <a:xfrm>
            <a:off x="462600" y="251342"/>
            <a:ext cx="5361906" cy="6258640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6" y="251342"/>
            <a:ext cx="982068" cy="1004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49274" y="54424"/>
            <a:ext cx="6815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হৃৎপিণ্ডের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0641" y="1330176"/>
            <a:ext cx="6184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অলিন্দদ্বয়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ডায়াস্টোল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সারাদেহ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মহাশিরা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ফুসফুসীয়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936776" y="4549676"/>
            <a:ext cx="6184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অলিন্দদ্বয়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রক্তপূর্ণ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দ্বিপত্র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ত্রিপত্র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কপাটিকা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honeycomb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6350" y="236995"/>
            <a:ext cx="962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হৃৎপিণ্ডের মধ্যে রক্ত সঞ্চালনের বর্ণনা:    </a:t>
            </a:r>
            <a:r>
              <a:rPr lang="bn-IN" sz="4800" b="1" ker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822" y="1212424"/>
            <a:ext cx="11764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….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নিলয়দ্বয়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53698" y="2510297"/>
            <a:ext cx="11838302" cy="1792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নিলয়দ্বয়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রক্তপূর্ণ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সিস্টোল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আন্তঃনিলয়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দ্বিপত্র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ত্রিপত্র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কপাটিকা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অর্ধচন্দ্রাকার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কপাটিকাগুলি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ফুসফুসীয়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ধমনীতে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মহাধমনীতে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bn-IN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7961" y="4735772"/>
            <a:ext cx="11337028" cy="1635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এইভাবে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ক্রমাগত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হৃপিণ্ডের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সংবহন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অলিন্দদ্বয়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নিলয়দ্বয়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অপরপক্ষে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অলিন্দদ্বয়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নিলয়দ্বয়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191" y="681353"/>
            <a:ext cx="4462199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kern="0" dirty="0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kern="0" dirty="0">
              <a:ln w="1143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101" y="2919664"/>
            <a:ext cx="10812378" cy="923330"/>
          </a:xfrm>
          <a:prstGeom prst="rect">
            <a:avLst/>
          </a:prstGeom>
          <a:noFill/>
          <a:ln w="38100">
            <a:solidFill>
              <a:srgbClr val="B00C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96" y="5588862"/>
            <a:ext cx="8767322" cy="1061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6" b="3229"/>
          <a:stretch/>
        </p:blipFill>
        <p:spPr>
          <a:xfrm>
            <a:off x="8539238" y="404694"/>
            <a:ext cx="2670487" cy="225976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0679" y="514973"/>
            <a:ext cx="7875376" cy="75666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en-US" sz="1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1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সংযোগ স্থাপন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7" y="2201044"/>
            <a:ext cx="1459832" cy="3558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1392" y="5396303"/>
            <a:ext cx="4507606" cy="104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১৪৫-১৪৬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6" b="10626"/>
          <a:stretch/>
        </p:blipFill>
        <p:spPr>
          <a:xfrm>
            <a:off x="4792371" y="1815920"/>
            <a:ext cx="3733443" cy="3559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2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41360" y="2648380"/>
            <a:ext cx="9298140" cy="1216052"/>
            <a:chOff x="191828" y="4077117"/>
            <a:chExt cx="11531012" cy="1837526"/>
          </a:xfrm>
        </p:grpSpPr>
        <p:sp>
          <p:nvSpPr>
            <p:cNvPr id="5" name="Chevron 4"/>
            <p:cNvSpPr/>
            <p:nvPr/>
          </p:nvSpPr>
          <p:spPr>
            <a:xfrm>
              <a:off x="191828" y="4077117"/>
              <a:ext cx="2420351" cy="1837526"/>
            </a:xfrm>
            <a:prstGeom prst="chevron">
              <a:avLst>
                <a:gd name="adj" fmla="val 70610"/>
              </a:avLst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5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6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7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81519" y="4496909"/>
              <a:ext cx="10134197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00505" y="2998457"/>
            <a:ext cx="7729345" cy="553998"/>
          </a:xfrm>
          <a:prstGeom prst="rect">
            <a:avLst/>
          </a:prstGeom>
        </p:spPr>
        <p:txBody>
          <a:bodyPr wrap="squar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rgbClr val="1309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n w="0">
                <a:solidFill>
                  <a:schemeClr val="tx1"/>
                </a:solidFill>
              </a:ln>
              <a:solidFill>
                <a:srgbClr val="1309D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6807" y="640221"/>
            <a:ext cx="4462199" cy="1446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79460" y="4267630"/>
            <a:ext cx="9260040" cy="1216052"/>
            <a:chOff x="191828" y="4077117"/>
            <a:chExt cx="11531012" cy="1837526"/>
          </a:xfrm>
        </p:grpSpPr>
        <p:sp>
          <p:nvSpPr>
            <p:cNvPr id="15" name="Chevron 14"/>
            <p:cNvSpPr/>
            <p:nvPr/>
          </p:nvSpPr>
          <p:spPr>
            <a:xfrm>
              <a:off x="191828" y="4077117"/>
              <a:ext cx="2420351" cy="1837526"/>
            </a:xfrm>
            <a:prstGeom prst="chevron">
              <a:avLst>
                <a:gd name="adj" fmla="val 70610"/>
              </a:avLst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15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16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9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81518" y="4496909"/>
              <a:ext cx="9933435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367155" y="4598657"/>
            <a:ext cx="4316246" cy="553998"/>
          </a:xfrm>
          <a:prstGeom prst="rect">
            <a:avLst/>
          </a:prstGeom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329" y="2861886"/>
            <a:ext cx="173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নং-১</a:t>
            </a:r>
            <a:endParaRPr lang="en-US" sz="4000" b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164" y="4444769"/>
            <a:ext cx="173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/>
          <a:stretch/>
        </p:blipFill>
        <p:spPr>
          <a:xfrm>
            <a:off x="2336227" y="336730"/>
            <a:ext cx="1819363" cy="198776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3" y="-108352"/>
            <a:ext cx="8813227" cy="455676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98177" y="457200"/>
            <a:ext cx="4222224" cy="1189292"/>
            <a:chOff x="8839200" y="4947289"/>
            <a:chExt cx="4974901" cy="1189292"/>
          </a:xfrm>
        </p:grpSpPr>
        <p:grpSp>
          <p:nvGrpSpPr>
            <p:cNvPr id="4" name="Group 3"/>
            <p:cNvGrpSpPr/>
            <p:nvPr/>
          </p:nvGrpSpPr>
          <p:grpSpPr>
            <a:xfrm>
              <a:off x="8839200" y="4947289"/>
              <a:ext cx="4974901" cy="1189292"/>
              <a:chOff x="640698" y="791908"/>
              <a:chExt cx="4974901" cy="138274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CF9EDF0F-C82A-48B3-9399-93E30D6B48F6}"/>
                  </a:ext>
                </a:extLst>
              </p:cNvPr>
              <p:cNvGrpSpPr/>
              <p:nvPr/>
            </p:nvGrpSpPr>
            <p:grpSpPr>
              <a:xfrm>
                <a:off x="640698" y="791910"/>
                <a:ext cx="4082494" cy="1382738"/>
                <a:chOff x="1543242" y="699188"/>
                <a:chExt cx="4145323" cy="1589648"/>
              </a:xfrm>
            </p:grpSpPr>
            <p:sp>
              <p:nvSpPr>
                <p:cNvPr id="11" name="Freeform: Shape 25">
                  <a:extLst>
                    <a:ext uri="{FF2B5EF4-FFF2-40B4-BE49-F238E27FC236}">
                      <a16:creationId xmlns="" xmlns:a16="http://schemas.microsoft.com/office/drawing/2014/main" id="{28D15D18-648A-42E4-BF22-01898E8B0AC0}"/>
                    </a:ext>
                  </a:extLst>
                </p:cNvPr>
                <p:cNvSpPr/>
                <p:nvPr/>
              </p:nvSpPr>
              <p:spPr>
                <a:xfrm rot="16200000">
                  <a:off x="4522709" y="1122979"/>
                  <a:ext cx="1561514" cy="770199"/>
                </a:xfrm>
                <a:custGeom>
                  <a:avLst/>
                  <a:gdLst>
                    <a:gd name="connsiteX0" fmla="*/ 1561514 w 1561514"/>
                    <a:gd name="connsiteY0" fmla="*/ 0 h 641295"/>
                    <a:gd name="connsiteX1" fmla="*/ 1561514 w 1561514"/>
                    <a:gd name="connsiteY1" fmla="*/ 641295 h 641295"/>
                    <a:gd name="connsiteX2" fmla="*/ 1090247 w 1561514"/>
                    <a:gd name="connsiteY2" fmla="*/ 641295 h 641295"/>
                    <a:gd name="connsiteX3" fmla="*/ 1083959 w 1561514"/>
                    <a:gd name="connsiteY3" fmla="*/ 578925 h 641295"/>
                    <a:gd name="connsiteX4" fmla="*/ 780757 w 1561514"/>
                    <a:gd name="connsiteY4" fmla="*/ 331808 h 641295"/>
                    <a:gd name="connsiteX5" fmla="*/ 477555 w 1561514"/>
                    <a:gd name="connsiteY5" fmla="*/ 578925 h 641295"/>
                    <a:gd name="connsiteX6" fmla="*/ 471267 w 1561514"/>
                    <a:gd name="connsiteY6" fmla="*/ 641295 h 641295"/>
                    <a:gd name="connsiteX7" fmla="*/ 0 w 1561514"/>
                    <a:gd name="connsiteY7" fmla="*/ 641295 h 641295"/>
                    <a:gd name="connsiteX8" fmla="*/ 0 w 1561514"/>
                    <a:gd name="connsiteY8" fmla="*/ 0 h 6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1514" h="641295">
                      <a:moveTo>
                        <a:pt x="1561514" y="0"/>
                      </a:moveTo>
                      <a:lnTo>
                        <a:pt x="1561514" y="641295"/>
                      </a:lnTo>
                      <a:lnTo>
                        <a:pt x="1090247" y="641295"/>
                      </a:lnTo>
                      <a:lnTo>
                        <a:pt x="1083959" y="578925"/>
                      </a:lnTo>
                      <a:cubicBezTo>
                        <a:pt x="1055100" y="437896"/>
                        <a:pt x="930318" y="331808"/>
                        <a:pt x="780757" y="331808"/>
                      </a:cubicBezTo>
                      <a:cubicBezTo>
                        <a:pt x="631196" y="331808"/>
                        <a:pt x="506413" y="437896"/>
                        <a:pt x="477555" y="578925"/>
                      </a:cubicBezTo>
                      <a:lnTo>
                        <a:pt x="471267" y="641295"/>
                      </a:lnTo>
                      <a:lnTo>
                        <a:pt x="0" y="641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22000"/>
                  </a:schemeClr>
                </a:solidFill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=""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>
                  <a:off x="1543242" y="699188"/>
                  <a:ext cx="3914382" cy="1561514"/>
                  <a:chOff x="777702" y="1039430"/>
                  <a:chExt cx="3914382" cy="1561514"/>
                </a:xfrm>
              </p:grpSpPr>
              <p:sp>
                <p:nvSpPr>
                  <p:cNvPr id="13" name="Freeform: Shape 9">
                    <a:extLst>
                      <a:ext uri="{FF2B5EF4-FFF2-40B4-BE49-F238E27FC236}">
                        <a16:creationId xmlns=""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54136" y="-137004"/>
                    <a:ext cx="1561514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Freeform: Shape 8">
                    <a:extLst>
                      <a:ext uri="{FF2B5EF4-FFF2-40B4-BE49-F238E27FC236}">
                        <a16:creationId xmlns="" xmlns:a16="http://schemas.microsoft.com/office/drawing/2014/main" id="{C328BB9E-BA83-4487-A40C-3640C9EA6D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24374" y="-16821"/>
                    <a:ext cx="1261403" cy="3674013"/>
                  </a:xfrm>
                  <a:custGeom>
                    <a:avLst/>
                    <a:gdLst>
                      <a:gd name="connsiteX0" fmla="*/ 1261403 w 1261403"/>
                      <a:gd name="connsiteY0" fmla="*/ 210238 h 3674013"/>
                      <a:gd name="connsiteX1" fmla="*/ 1261403 w 1261403"/>
                      <a:gd name="connsiteY1" fmla="*/ 3674013 h 3674013"/>
                      <a:gd name="connsiteX2" fmla="*/ 940190 w 1261403"/>
                      <a:gd name="connsiteY2" fmla="*/ 3674013 h 3674013"/>
                      <a:gd name="connsiteX3" fmla="*/ 933902 w 1261403"/>
                      <a:gd name="connsiteY3" fmla="*/ 3611645 h 3674013"/>
                      <a:gd name="connsiteX4" fmla="*/ 630700 w 1261403"/>
                      <a:gd name="connsiteY4" fmla="*/ 3364528 h 3674013"/>
                      <a:gd name="connsiteX5" fmla="*/ 327498 w 1261403"/>
                      <a:gd name="connsiteY5" fmla="*/ 3611645 h 3674013"/>
                      <a:gd name="connsiteX6" fmla="*/ 321211 w 1261403"/>
                      <a:gd name="connsiteY6" fmla="*/ 3674013 h 3674013"/>
                      <a:gd name="connsiteX7" fmla="*/ 0 w 1261403"/>
                      <a:gd name="connsiteY7" fmla="*/ 3674013 h 3674013"/>
                      <a:gd name="connsiteX8" fmla="*/ 0 w 1261403"/>
                      <a:gd name="connsiteY8" fmla="*/ 210238 h 3674013"/>
                      <a:gd name="connsiteX9" fmla="*/ 210238 w 1261403"/>
                      <a:gd name="connsiteY9" fmla="*/ 0 h 3674013"/>
                      <a:gd name="connsiteX10" fmla="*/ 1051165 w 1261403"/>
                      <a:gd name="connsiteY10" fmla="*/ 0 h 3674013"/>
                      <a:gd name="connsiteX11" fmla="*/ 1261403 w 1261403"/>
                      <a:gd name="connsiteY11" fmla="*/ 210238 h 367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1403" h="3674013">
                        <a:moveTo>
                          <a:pt x="1261403" y="210238"/>
                        </a:moveTo>
                        <a:lnTo>
                          <a:pt x="1261403" y="3674013"/>
                        </a:lnTo>
                        <a:lnTo>
                          <a:pt x="940190" y="3674013"/>
                        </a:lnTo>
                        <a:lnTo>
                          <a:pt x="933902" y="3611645"/>
                        </a:lnTo>
                        <a:cubicBezTo>
                          <a:pt x="905044" y="3470616"/>
                          <a:pt x="780261" y="3364528"/>
                          <a:pt x="630700" y="3364528"/>
                        </a:cubicBezTo>
                        <a:cubicBezTo>
                          <a:pt x="481139" y="3364528"/>
                          <a:pt x="356357" y="3470616"/>
                          <a:pt x="327498" y="3611645"/>
                        </a:cubicBezTo>
                        <a:lnTo>
                          <a:pt x="321211" y="3674013"/>
                        </a:lnTo>
                        <a:lnTo>
                          <a:pt x="0" y="3674013"/>
                        </a:lnTo>
                        <a:lnTo>
                          <a:pt x="0" y="210238"/>
                        </a:lnTo>
                        <a:cubicBezTo>
                          <a:pt x="0" y="94127"/>
                          <a:pt x="94127" y="0"/>
                          <a:pt x="210238" y="0"/>
                        </a:cubicBezTo>
                        <a:lnTo>
                          <a:pt x="1051165" y="0"/>
                        </a:lnTo>
                        <a:cubicBezTo>
                          <a:pt x="1167276" y="0"/>
                          <a:pt x="1261403" y="94127"/>
                          <a:pt x="1261403" y="210238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Left Bracket 12">
                    <a:extLst>
                      <a:ext uri="{FF2B5EF4-FFF2-40B4-BE49-F238E27FC236}">
                        <a16:creationId xmlns=""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903184" y="1092183"/>
                    <a:ext cx="3788898" cy="1434903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 flipH="1">
                <a:off x="1760546" y="791908"/>
                <a:ext cx="3855053" cy="1358266"/>
                <a:chOff x="777702" y="1039430"/>
                <a:chExt cx="3914382" cy="1561514"/>
              </a:xfrm>
            </p:grpSpPr>
            <p:sp>
              <p:nvSpPr>
                <p:cNvPr id="8" name="Freeform: Shape 9">
                  <a:extLst>
                    <a:ext uri="{FF2B5EF4-FFF2-40B4-BE49-F238E27FC236}">
                      <a16:creationId xmlns=""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=""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3" y="-16820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Left Bracket 12">
                  <a:extLst>
                    <a:ext uri="{FF2B5EF4-FFF2-40B4-BE49-F238E27FC236}">
                      <a16:creationId xmlns=""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10057094" y="5153178"/>
              <a:ext cx="278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80674" y="4699196"/>
            <a:ext cx="954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হৃৎপিণ্ডের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রক্ত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সঞ্চালন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চিত্রসহ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Oval 16"/>
          <p:cNvSpPr/>
          <p:nvPr/>
        </p:nvSpPr>
        <p:spPr>
          <a:xfrm>
            <a:off x="937560" y="4891702"/>
            <a:ext cx="624835" cy="62483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807" y="278271"/>
            <a:ext cx="4462199" cy="1446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17" y="418634"/>
            <a:ext cx="1834226" cy="1446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1375" y="2005547"/>
            <a:ext cx="76886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্রকোষ্ঠ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অলিন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বাইকাসপিড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ঙ) 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737" y="345840"/>
            <a:ext cx="5029200" cy="342207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0207" y="452684"/>
            <a:ext cx="4800600" cy="289664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05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105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1027" y="1226025"/>
            <a:ext cx="11149780" cy="5383162"/>
            <a:chOff x="510946" y="98700"/>
            <a:chExt cx="10738363" cy="59755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802" y="2128191"/>
              <a:ext cx="5236507" cy="39318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452" y="98700"/>
              <a:ext cx="3339431" cy="23111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46" y="2142430"/>
              <a:ext cx="5187359" cy="3931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86" y="283734"/>
              <a:ext cx="3629824" cy="22413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Oval 8"/>
          <p:cNvSpPr/>
          <p:nvPr/>
        </p:nvSpPr>
        <p:spPr>
          <a:xfrm>
            <a:off x="1857919" y="1618158"/>
            <a:ext cx="2674991" cy="162365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13" y="1475976"/>
            <a:ext cx="2506548" cy="1637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720774" y="3767914"/>
            <a:ext cx="5286354" cy="31085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উৎপল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আচার্য্য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09D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09D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09D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জিলা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09D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09D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09D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8748" y="3859075"/>
            <a:ext cx="5391149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BD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bn-BD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হৃদপিণ্ডের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-২০২১ খ্রি.</a:t>
            </a:r>
            <a:r>
              <a:rPr lang="bn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1566423"/>
            <a:ext cx="1927359" cy="1503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6"/>
            <a:ext cx="913173" cy="9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0" y="2181726"/>
            <a:ext cx="2062596" cy="4167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5" y="820865"/>
            <a:ext cx="6336405" cy="5528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98172"/>
            <a:ext cx="12192000" cy="230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8" name="Group 7"/>
          <p:cNvGrpSpPr/>
          <p:nvPr/>
        </p:nvGrpSpPr>
        <p:grpSpPr>
          <a:xfrm>
            <a:off x="11593198" y="1500189"/>
            <a:ext cx="1500189" cy="4630460"/>
            <a:chOff x="1633058" y="1828800"/>
            <a:chExt cx="1600201" cy="4939156"/>
          </a:xfrm>
          <a:solidFill>
            <a:srgbClr val="0070C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2" name="Flowchart: Connector 21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5" name="Flowchart: Connector 2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6" name="Flowchart: Connector 2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7" name="Flowchart: Connector 2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8" name="Flowchart: Connector 2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5" name="Oval 14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2" name="Flowchart: Connector 11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777696" y="4545741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ধ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261705" y="1500189"/>
            <a:ext cx="1500188" cy="4630459"/>
            <a:chOff x="1633058" y="1828800"/>
            <a:chExt cx="1600200" cy="4939155"/>
          </a:xfrm>
          <a:solidFill>
            <a:srgbClr val="00B05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32" name="Group 3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34" name="Freeform 3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9" name="Flowchart: Connector 3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0" name="Flowchart: Connector 3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1" name="Flowchart: Connector 4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2" name="Flowchart: Connector 4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3" name="Flowchart: Connector 4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4" name="Flowchart: Connector 4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5" name="Flowchart: Connector 4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36" name="Oval 3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3" name="Flowchart: Connector 3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652195" y="4545740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7" name="Group 4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9" name="Group 4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51" name="Freeform 5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6" name="Flowchart: Connector 5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7" name="Flowchart: Connector 5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8" name="Flowchart: Connector 5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9" name="Flowchart: Connector 5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0" name="Flowchart: Connector 5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1" name="Flowchart: Connector 6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2" name="Flowchart: Connector 6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53" name="Oval 5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0" name="Flowchart: Connector 4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64" name="Group 63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66" name="Group 65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8" name="Freeform 67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3" name="Flowchart: Connector 72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4" name="Flowchart: Connector 73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5" name="Flowchart: Connector 74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6" name="Flowchart: Connector 75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7" name="Flowchart: Connector 76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8" name="Flowchart: Connector 77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9" name="Flowchart: Connector 78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70" name="Oval 69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67" name="Flowchart: Connector 66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prism isContent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0 L -0.77448 -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4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95833E-6 1.48148E-6 L -0.69088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4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0274" y="256045"/>
            <a:ext cx="741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চের ছবিগুলো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লক্ষ্য কর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1833" y="4934039"/>
            <a:ext cx="490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0821" y="5491392"/>
            <a:ext cx="7411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53" y="1071427"/>
            <a:ext cx="4064194" cy="3714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r="25491" b="11862"/>
          <a:stretch/>
        </p:blipFill>
        <p:spPr>
          <a:xfrm>
            <a:off x="6264219" y="1071427"/>
            <a:ext cx="4207333" cy="3734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46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5485" r="18420" b="3719"/>
          <a:stretch/>
        </p:blipFill>
        <p:spPr>
          <a:xfrm>
            <a:off x="559329" y="1868150"/>
            <a:ext cx="2122876" cy="32072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81837" y="1782022"/>
            <a:ext cx="6402724" cy="2585323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94000">
                <a:schemeClr val="bg1"/>
              </a:gs>
              <a:gs pos="0">
                <a:srgbClr val="D8EBC6"/>
              </a:gs>
              <a:gs pos="48000">
                <a:srgbClr val="FEEEFB"/>
              </a:gs>
              <a:gs pos="100000">
                <a:srgbClr val="92D050"/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7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7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4000" b="1" dirty="0">
              <a:ln w="0"/>
              <a:solidFill>
                <a:srgbClr val="B00C9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b="1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26931" y="1570861"/>
            <a:ext cx="4842334" cy="3811860"/>
            <a:chOff x="5879778" y="1938416"/>
            <a:chExt cx="2117492" cy="4024973"/>
          </a:xfrm>
          <a:solidFill>
            <a:schemeClr val="bg1"/>
          </a:solidFill>
        </p:grpSpPr>
        <p:sp>
          <p:nvSpPr>
            <p:cNvPr id="7" name="Rounded Rectangle 6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097317" y="2952206"/>
              <a:ext cx="3813132" cy="1986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21912" y="361327"/>
            <a:ext cx="708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rgbClr val="CEF50B">
                  <a:alpha val="80000"/>
                </a:srgbClr>
              </a:gs>
              <a:gs pos="79866">
                <a:srgbClr val="CEF50B"/>
              </a:gs>
              <a:gs pos="36000">
                <a:srgbClr val="5BCF31"/>
              </a:gs>
              <a:gs pos="95302">
                <a:srgbClr val="CEF50B"/>
              </a:gs>
              <a:gs pos="51000">
                <a:srgbClr val="CEF50B"/>
              </a:gs>
              <a:gs pos="93000">
                <a:srgbClr val="24A8B1"/>
              </a:gs>
              <a:gs pos="7000">
                <a:srgbClr val="00B050"/>
              </a:gs>
              <a:gs pos="71000">
                <a:srgbClr val="00B05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9325" y="1570860"/>
            <a:ext cx="6067600" cy="3930840"/>
            <a:chOff x="4264062" y="1846655"/>
            <a:chExt cx="803748" cy="4024972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 rot="16200000" flipV="1">
              <a:off x="2986051" y="3789867"/>
              <a:ext cx="4024972" cy="138547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2690097" y="3526538"/>
              <a:ext cx="3813131" cy="6652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3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5073" y="136942"/>
            <a:ext cx="4661854" cy="186204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Chevro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Miriam Fixed" pitchFamily="49" charset="-79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8835920" y="363275"/>
            <a:ext cx="1639614" cy="1678144"/>
          </a:xfrm>
          <a:prstGeom prst="star24">
            <a:avLst>
              <a:gd name="adj" fmla="val 15352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24-Point Star 3"/>
          <p:cNvSpPr/>
          <p:nvPr/>
        </p:nvSpPr>
        <p:spPr>
          <a:xfrm>
            <a:off x="1478099" y="363276"/>
            <a:ext cx="1781728" cy="1678143"/>
          </a:xfrm>
          <a:prstGeom prst="star24">
            <a:avLst>
              <a:gd name="adj" fmla="val 15352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18148" y="2951613"/>
            <a:ext cx="10876547" cy="3323834"/>
            <a:chOff x="850233" y="3166049"/>
            <a:chExt cx="10539662" cy="2892117"/>
          </a:xfrm>
        </p:grpSpPr>
        <p:grpSp>
          <p:nvGrpSpPr>
            <p:cNvPr id="6" name="Group 5"/>
            <p:cNvGrpSpPr/>
            <p:nvPr/>
          </p:nvGrpSpPr>
          <p:grpSpPr>
            <a:xfrm>
              <a:off x="4218976" y="4633624"/>
              <a:ext cx="7162213" cy="730059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41" name="Chevron 40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Chevron 41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Chevron 42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Chevron 43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7" name="Group 6"/>
            <p:cNvGrpSpPr/>
            <p:nvPr/>
          </p:nvGrpSpPr>
          <p:grpSpPr>
            <a:xfrm>
              <a:off x="2806648" y="3871736"/>
              <a:ext cx="8583247" cy="866479"/>
              <a:chOff x="2589137" y="2512334"/>
              <a:chExt cx="8448124" cy="1866481"/>
            </a:xfrm>
            <a:solidFill>
              <a:srgbClr val="9900CC"/>
            </a:solidFill>
          </p:grpSpPr>
          <p:sp>
            <p:nvSpPr>
              <p:cNvPr id="36" name="Chevron 35"/>
              <p:cNvSpPr/>
              <p:nvPr/>
            </p:nvSpPr>
            <p:spPr>
              <a:xfrm>
                <a:off x="2589137" y="2636762"/>
                <a:ext cx="2385865" cy="1742045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Chevron 36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Chevron 37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Chevron 38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Chevron 39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8" name="Chevron 7"/>
            <p:cNvSpPr/>
            <p:nvPr/>
          </p:nvSpPr>
          <p:spPr>
            <a:xfrm>
              <a:off x="4111777" y="3215747"/>
              <a:ext cx="2462790" cy="726298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2935138" y="3166560"/>
              <a:ext cx="4898079" cy="76558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6783200" y="3166049"/>
              <a:ext cx="2479154" cy="80871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10"/>
            <p:cNvSpPr/>
            <p:nvPr/>
          </p:nvSpPr>
          <p:spPr>
            <a:xfrm>
              <a:off x="8369258" y="3166050"/>
              <a:ext cx="3011930" cy="808715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235630" y="4639068"/>
              <a:ext cx="9681773" cy="59656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36693" y="3965815"/>
              <a:ext cx="9681773" cy="51420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j</a:t>
              </a:r>
              <a:endParaRPr lang="en-US" sz="36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35631" y="3271684"/>
              <a:ext cx="9681772" cy="5250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59064" y="3212450"/>
              <a:ext cx="974772" cy="6425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92434" y="3923541"/>
              <a:ext cx="974772" cy="6425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98440" y="4640425"/>
              <a:ext cx="974772" cy="6425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nut 17"/>
            <p:cNvSpPr/>
            <p:nvPr/>
          </p:nvSpPr>
          <p:spPr>
            <a:xfrm>
              <a:off x="850233" y="3215748"/>
              <a:ext cx="978120" cy="639455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892434" y="3934357"/>
              <a:ext cx="978120" cy="639455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892434" y="4643506"/>
              <a:ext cx="978120" cy="639455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17456" y="3244267"/>
              <a:ext cx="9099947" cy="508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৬.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হৃৎপিণ্ডের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রবে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67206" y="4005588"/>
              <a:ext cx="8808010" cy="508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৬.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হৃৎপিণ্ডের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2785218" y="5277265"/>
              <a:ext cx="4099503" cy="77813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23"/>
            <p:cNvSpPr/>
            <p:nvPr/>
          </p:nvSpPr>
          <p:spPr>
            <a:xfrm>
              <a:off x="5703602" y="5382074"/>
              <a:ext cx="2236461" cy="67609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24"/>
            <p:cNvSpPr/>
            <p:nvPr/>
          </p:nvSpPr>
          <p:spPr>
            <a:xfrm>
              <a:off x="7048028" y="5382074"/>
              <a:ext cx="2236461" cy="676092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25"/>
            <p:cNvSpPr/>
            <p:nvPr/>
          </p:nvSpPr>
          <p:spPr>
            <a:xfrm>
              <a:off x="8391390" y="5382074"/>
              <a:ext cx="2998505" cy="676092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1258295" y="5370557"/>
              <a:ext cx="9681773" cy="531717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/>
                <a:t> </a:t>
              </a:r>
              <a:endParaRPr lang="en-US" sz="3600" kern="12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921104" y="5343996"/>
              <a:ext cx="974772" cy="6425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816379" y="5420311"/>
              <a:ext cx="8808010" cy="508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৬.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হৃৎপিণ্ডের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কার্যাবলী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41389" y="4684260"/>
              <a:ext cx="9212622" cy="508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৬.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হৃৎপিণ্ডের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রক্ত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সঞ্চালন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022352" y="3322374"/>
              <a:ext cx="612134" cy="420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Donut 31"/>
            <p:cNvSpPr/>
            <p:nvPr/>
          </p:nvSpPr>
          <p:spPr>
            <a:xfrm>
              <a:off x="915177" y="5347804"/>
              <a:ext cx="978120" cy="639455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069025" y="4043796"/>
              <a:ext cx="612134" cy="420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Oval 33"/>
            <p:cNvSpPr/>
            <p:nvPr/>
          </p:nvSpPr>
          <p:spPr>
            <a:xfrm>
              <a:off x="1069025" y="4752267"/>
              <a:ext cx="612134" cy="420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Oval 34"/>
            <p:cNvSpPr/>
            <p:nvPr/>
          </p:nvSpPr>
          <p:spPr>
            <a:xfrm>
              <a:off x="1103807" y="5453782"/>
              <a:ext cx="612134" cy="420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5" name="TextBox 44"/>
          <p:cNvSpPr txBox="1"/>
          <p:nvPr/>
        </p:nvSpPr>
        <p:spPr>
          <a:xfrm>
            <a:off x="885168" y="2119306"/>
            <a:ext cx="445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40" y="1093025"/>
            <a:ext cx="3568024" cy="596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76" y="253007"/>
            <a:ext cx="4952391" cy="7148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06F80F1-3289-4BFC-ABAE-117E31E88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6" y="1088974"/>
            <a:ext cx="4794494" cy="457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Left-Right Arrow 23"/>
          <p:cNvSpPr/>
          <p:nvPr/>
        </p:nvSpPr>
        <p:spPr>
          <a:xfrm>
            <a:off x="5081026" y="2850198"/>
            <a:ext cx="2813538" cy="872197"/>
          </a:xfrm>
          <a:prstGeom prst="leftRightArrow">
            <a:avLst/>
          </a:prstGeom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208498" y="2929060"/>
            <a:ext cx="3334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900" y="5306318"/>
            <a:ext cx="111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প্রকোষ্ঠময়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নিরবচ্ছিন্ন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274" y="351295"/>
            <a:ext cx="7411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এবং জেনে নিই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1254" y="4352994"/>
            <a:ext cx="10921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36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বক্ষ গহবরে মধ্যচ্ছদার উপরে </a:t>
            </a:r>
            <a:r>
              <a:rPr lang="en-US" sz="3600" b="1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 ফুসফুসের মাঝে। </a:t>
            </a:r>
          </a:p>
          <a:p>
            <a:r>
              <a:rPr lang="bn-BD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 ও রং</a:t>
            </a:r>
            <a:r>
              <a:rPr lang="en-US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ত্রিকোনাকার মোচার </a:t>
            </a:r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 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লালচে খয়েরী। </a:t>
            </a:r>
            <a:endParaRPr lang="en-US" sz="36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6AE6532-AE01-4B22-9D90-21103AB5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9" t="19260" r="27976" b="18095"/>
          <a:stretch/>
        </p:blipFill>
        <p:spPr>
          <a:xfrm>
            <a:off x="2113343" y="1064462"/>
            <a:ext cx="3052119" cy="32278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4DD6FE-9BCE-49B5-A43E-DB94700DB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96385" l="17077" r="81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4097" r="18103" b="4097"/>
          <a:stretch/>
        </p:blipFill>
        <p:spPr>
          <a:xfrm>
            <a:off x="5794864" y="1052158"/>
            <a:ext cx="2530270" cy="3300836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896" y="1308053"/>
            <a:ext cx="962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গঠন, আকৃতি এবং কাজের ভিত্তিতে রক্তনালি তিন ধরনের--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14982" y="97057"/>
            <a:ext cx="13636805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 </a:t>
            </a:r>
            <a:r>
              <a:rPr lang="en-US" sz="4800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2670" y="1197735"/>
            <a:ext cx="9471494" cy="81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YouTube - The Human Blood Circulatory System.wmv#at_102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5758" y="881432"/>
            <a:ext cx="7359154" cy="551936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70" y="294145"/>
            <a:ext cx="11320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" b="3057"/>
          <a:stretch/>
        </p:blipFill>
        <p:spPr>
          <a:xfrm>
            <a:off x="2742063" y="1241946"/>
            <a:ext cx="6279107" cy="522709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146411" y="2388357"/>
            <a:ext cx="1667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মহাশিরা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13598" y="3922199"/>
            <a:ext cx="142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অলিন্দ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13713" y="4058419"/>
            <a:ext cx="1635457" cy="3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146412" y="4463560"/>
            <a:ext cx="152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ট্রাইকাসপিঊ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46496" y="5018792"/>
            <a:ext cx="142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ardrop 55"/>
          <p:cNvSpPr/>
          <p:nvPr/>
        </p:nvSpPr>
        <p:spPr>
          <a:xfrm>
            <a:off x="3911218" y="5299727"/>
            <a:ext cx="1029269" cy="351812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8995010" y="1927019"/>
            <a:ext cx="1667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মহাশিরা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937009" y="2714414"/>
            <a:ext cx="2172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977953" y="3277192"/>
            <a:ext cx="2172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948384" y="3592670"/>
            <a:ext cx="2172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অলিন্দ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859490" y="4087167"/>
            <a:ext cx="280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বাইকাসপিড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কপাটিকা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854372" y="4481469"/>
            <a:ext cx="214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পেরিকার্ডিয়াম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976062" y="4776507"/>
            <a:ext cx="206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মায়োকার্ডিয়াম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937009" y="5121493"/>
            <a:ext cx="184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এন্ডোকার্ডিয়াম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085281" y="3592670"/>
            <a:ext cx="1863103" cy="2052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2721592" y="2197290"/>
            <a:ext cx="6327256" cy="4090417"/>
            <a:chOff x="2721592" y="2197290"/>
            <a:chExt cx="6327256" cy="4090417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721592" y="2649967"/>
              <a:ext cx="2196153" cy="8509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1" idx="1"/>
            </p:cNvCxnSpPr>
            <p:nvPr/>
          </p:nvCxnSpPr>
          <p:spPr>
            <a:xfrm>
              <a:off x="2813713" y="4251919"/>
              <a:ext cx="2329459" cy="42443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309008" y="4611604"/>
              <a:ext cx="1338620" cy="1343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2813713" y="4760066"/>
              <a:ext cx="2631744" cy="5704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813713" y="5267800"/>
              <a:ext cx="2850107" cy="113802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813713" y="6243116"/>
              <a:ext cx="2523129" cy="44591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991367" y="2197290"/>
              <a:ext cx="2906973" cy="40943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6876198" y="3517947"/>
              <a:ext cx="2060437" cy="9723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6589738" y="2950282"/>
              <a:ext cx="2308602" cy="433176"/>
              <a:chOff x="6712568" y="2924173"/>
              <a:chExt cx="2308602" cy="433176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6712568" y="2924173"/>
                <a:ext cx="2253300" cy="123975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6878472" y="2924174"/>
                <a:ext cx="2142698" cy="433175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Arrow Connector 71"/>
            <p:cNvCxnSpPr/>
            <p:nvPr/>
          </p:nvCxnSpPr>
          <p:spPr>
            <a:xfrm flipH="1" flipV="1">
              <a:off x="6506765" y="3884078"/>
              <a:ext cx="2534876" cy="858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6931926" y="4734195"/>
              <a:ext cx="2109715" cy="6497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6492831" y="4327047"/>
              <a:ext cx="2405509" cy="30453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3046" y="4922973"/>
              <a:ext cx="2375802" cy="362933"/>
            </a:xfrm>
            <a:prstGeom prst="rect">
              <a:avLst/>
            </a:prstGeom>
          </p:spPr>
        </p:pic>
        <p:cxnSp>
          <p:nvCxnSpPr>
            <p:cNvPr id="69" name="Straight Arrow Connector 68"/>
            <p:cNvCxnSpPr/>
            <p:nvPr/>
          </p:nvCxnSpPr>
          <p:spPr>
            <a:xfrm flipH="1" flipV="1">
              <a:off x="6720109" y="5370334"/>
              <a:ext cx="2216526" cy="7355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1209525" y="5945819"/>
            <a:ext cx="1667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মহাশিরা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98668" y="5527213"/>
            <a:ext cx="2156345" cy="700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980275" y="5761517"/>
            <a:ext cx="1667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" y="292285"/>
            <a:ext cx="1161847" cy="118801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63425" y="6488668"/>
            <a:ext cx="575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আচার্য্য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err="1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2" grpId="0"/>
      <p:bldP spid="53" grpId="0"/>
      <p:bldP spid="87" grpId="0"/>
      <p:bldP spid="88" grpId="0"/>
      <p:bldP spid="89" grpId="0"/>
      <p:bldP spid="90" grpId="0"/>
      <p:bldP spid="90" grpId="1"/>
      <p:bldP spid="91" grpId="0"/>
      <p:bldP spid="97" grpId="0"/>
      <p:bldP spid="98" grpId="0"/>
      <p:bldP spid="99" grpId="0"/>
      <p:bldP spid="107" grpId="0"/>
      <p:bldP spid="1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924</Words>
  <Application>Microsoft Office PowerPoint</Application>
  <PresentationFormat>Widescreen</PresentationFormat>
  <Paragraphs>117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Kalpurush</vt:lpstr>
      <vt:lpstr>Miriam Fixed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CyberSpace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Prantik_Computer</cp:lastModifiedBy>
  <cp:revision>123</cp:revision>
  <dcterms:created xsi:type="dcterms:W3CDTF">2021-04-04T05:14:04Z</dcterms:created>
  <dcterms:modified xsi:type="dcterms:W3CDTF">2021-09-16T04:14:09Z</dcterms:modified>
</cp:coreProperties>
</file>