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0" r:id="rId14"/>
    <p:sldId id="269" r:id="rId15"/>
    <p:sldId id="268" r:id="rId16"/>
    <p:sldId id="267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2F6D-66F2-44A8-8680-EE54EDE0A42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1B9C0-E417-468F-BDA4-49116776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 flip="none" rotWithShape="1">
            <a:gsLst>
              <a:gs pos="0">
                <a:srgbClr val="C00000"/>
              </a:gs>
              <a:gs pos="22000">
                <a:srgbClr val="00B050"/>
              </a:gs>
              <a:gs pos="43000">
                <a:srgbClr val="FF0000"/>
              </a:gs>
              <a:gs pos="88500">
                <a:srgbClr val="FFE000"/>
              </a:gs>
              <a:gs pos="76999">
                <a:srgbClr val="FFC000"/>
              </a:gs>
              <a:gs pos="69043">
                <a:srgbClr val="FF0000"/>
              </a:gs>
              <a:gs pos="57535">
                <a:srgbClr val="92D05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2900" y="6080159"/>
            <a:ext cx="1150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chemeClr val="accent6">
                    <a:lumMod val="75000"/>
                  </a:schemeClr>
                </a:solidFill>
              </a:rPr>
              <a:t>মোঃ</a:t>
            </a:r>
            <a:r>
              <a:rPr lang="bn-IN" sz="1600" baseline="0" dirty="0" smtClean="0">
                <a:solidFill>
                  <a:schemeClr val="accent6">
                    <a:lumMod val="75000"/>
                  </a:schemeClr>
                </a:solidFill>
              </a:rPr>
              <a:t> মারুফুল হক, সহকারী শিক্ষক,গণিত,বঙ্গবাসী মাধ্যমিক বিদ্যালয়,খালিশপুর,খুলনা।ইমেলঃ </a:t>
            </a:r>
            <a:r>
              <a:rPr lang="en-US" sz="1600" baseline="0" dirty="0" smtClean="0">
                <a:solidFill>
                  <a:schemeClr val="accent6">
                    <a:lumMod val="75000"/>
                  </a:schemeClr>
                </a:solidFill>
              </a:rPr>
              <a:t>marufulhoque311@gmail.com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7623" y="6324346"/>
            <a:ext cx="11736754" cy="330200"/>
            <a:chOff x="254000" y="6172201"/>
            <a:chExt cx="11736754" cy="3302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43333"/>
            <a:stretch/>
          </p:blipFill>
          <p:spPr>
            <a:xfrm>
              <a:off x="254000" y="6172201"/>
              <a:ext cx="8523654" cy="330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43333"/>
            <a:stretch/>
          </p:blipFill>
          <p:spPr>
            <a:xfrm>
              <a:off x="3467100" y="6172202"/>
              <a:ext cx="8523654" cy="330199"/>
            </a:xfrm>
            <a:prstGeom prst="rect">
              <a:avLst/>
            </a:prstGeom>
          </p:spPr>
        </p:pic>
      </p:grpSp>
      <p:sp>
        <p:nvSpPr>
          <p:cNvPr id="11" name="Half Frame 10"/>
          <p:cNvSpPr/>
          <p:nvPr userDrawn="1"/>
        </p:nvSpPr>
        <p:spPr>
          <a:xfrm>
            <a:off x="165100" y="190500"/>
            <a:ext cx="812800" cy="762000"/>
          </a:xfrm>
          <a:prstGeom prst="halfFrame">
            <a:avLst>
              <a:gd name="adj1" fmla="val 15833"/>
              <a:gd name="adj2" fmla="val 1944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>
            <a:off x="298450" y="330200"/>
            <a:ext cx="412750" cy="381000"/>
          </a:xfrm>
          <a:prstGeom prst="halfFrame">
            <a:avLst>
              <a:gd name="adj1" fmla="val 18393"/>
              <a:gd name="adj2" fmla="val 1576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914" y="190500"/>
            <a:ext cx="840840" cy="8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gif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2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11" y="1078174"/>
            <a:ext cx="11723428" cy="34119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5000">
                <a:schemeClr val="accent2"/>
              </a:gs>
              <a:gs pos="80531">
                <a:schemeClr val="accent2"/>
              </a:gs>
              <a:gs pos="26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900752" y="1248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3725" y="3916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-1174318" y="869740"/>
            <a:ext cx="1406329" cy="3482430"/>
            <a:chOff x="5438405" y="803809"/>
            <a:chExt cx="1406329" cy="3482430"/>
          </a:xfrm>
        </p:grpSpPr>
        <p:grpSp>
          <p:nvGrpSpPr>
            <p:cNvPr id="27" name="Group 26"/>
            <p:cNvGrpSpPr/>
            <p:nvPr/>
          </p:nvGrpSpPr>
          <p:grpSpPr>
            <a:xfrm>
              <a:off x="5438405" y="803809"/>
              <a:ext cx="1406329" cy="3482430"/>
              <a:chOff x="6116854" y="855539"/>
              <a:chExt cx="1406329" cy="348243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6278457" y="855539"/>
                <a:ext cx="880757" cy="914400"/>
              </a:xfrm>
              <a:custGeom>
                <a:avLst/>
                <a:gdLst>
                  <a:gd name="connsiteX0" fmla="*/ 423557 w 880757"/>
                  <a:gd name="connsiteY0" fmla="*/ 0 h 914400"/>
                  <a:gd name="connsiteX1" fmla="*/ 880757 w 880757"/>
                  <a:gd name="connsiteY1" fmla="*/ 457200 h 914400"/>
                  <a:gd name="connsiteX2" fmla="*/ 423557 w 880757"/>
                  <a:gd name="connsiteY2" fmla="*/ 914400 h 914400"/>
                  <a:gd name="connsiteX3" fmla="*/ 2286 w 880757"/>
                  <a:gd name="connsiteY3" fmla="*/ 635163 h 914400"/>
                  <a:gd name="connsiteX4" fmla="*/ 0 w 880757"/>
                  <a:gd name="connsiteY4" fmla="*/ 627797 h 914400"/>
                  <a:gd name="connsiteX5" fmla="*/ 272763 w 880757"/>
                  <a:gd name="connsiteY5" fmla="*/ 627797 h 914400"/>
                  <a:gd name="connsiteX6" fmla="*/ 295745 w 880757"/>
                  <a:gd name="connsiteY6" fmla="*/ 646759 h 914400"/>
                  <a:gd name="connsiteX7" fmla="*/ 423557 w 880757"/>
                  <a:gd name="connsiteY7" fmla="*/ 685800 h 914400"/>
                  <a:gd name="connsiteX8" fmla="*/ 551370 w 880757"/>
                  <a:gd name="connsiteY8" fmla="*/ 646759 h 914400"/>
                  <a:gd name="connsiteX9" fmla="*/ 574351 w 880757"/>
                  <a:gd name="connsiteY9" fmla="*/ 627797 h 914400"/>
                  <a:gd name="connsiteX10" fmla="*/ 595958 w 880757"/>
                  <a:gd name="connsiteY10" fmla="*/ 627797 h 914400"/>
                  <a:gd name="connsiteX11" fmla="*/ 595958 w 880757"/>
                  <a:gd name="connsiteY11" fmla="*/ 602891 h 914400"/>
                  <a:gd name="connsiteX12" fmla="*/ 634193 w 880757"/>
                  <a:gd name="connsiteY12" fmla="*/ 546181 h 914400"/>
                  <a:gd name="connsiteX13" fmla="*/ 652157 w 880757"/>
                  <a:gd name="connsiteY13" fmla="*/ 457200 h 914400"/>
                  <a:gd name="connsiteX14" fmla="*/ 634193 w 880757"/>
                  <a:gd name="connsiteY14" fmla="*/ 368219 h 914400"/>
                  <a:gd name="connsiteX15" fmla="*/ 595958 w 880757"/>
                  <a:gd name="connsiteY15" fmla="*/ 311510 h 914400"/>
                  <a:gd name="connsiteX16" fmla="*/ 595958 w 880757"/>
                  <a:gd name="connsiteY16" fmla="*/ 286603 h 914400"/>
                  <a:gd name="connsiteX17" fmla="*/ 574351 w 880757"/>
                  <a:gd name="connsiteY17" fmla="*/ 286603 h 914400"/>
                  <a:gd name="connsiteX18" fmla="*/ 551370 w 880757"/>
                  <a:gd name="connsiteY18" fmla="*/ 267641 h 914400"/>
                  <a:gd name="connsiteX19" fmla="*/ 423557 w 880757"/>
                  <a:gd name="connsiteY19" fmla="*/ 228600 h 914400"/>
                  <a:gd name="connsiteX20" fmla="*/ 295745 w 880757"/>
                  <a:gd name="connsiteY20" fmla="*/ 267641 h 914400"/>
                  <a:gd name="connsiteX21" fmla="*/ 272763 w 880757"/>
                  <a:gd name="connsiteY21" fmla="*/ 286603 h 914400"/>
                  <a:gd name="connsiteX22" fmla="*/ 0 w 880757"/>
                  <a:gd name="connsiteY22" fmla="*/ 286603 h 914400"/>
                  <a:gd name="connsiteX23" fmla="*/ 2286 w 880757"/>
                  <a:gd name="connsiteY23" fmla="*/ 279237 h 914400"/>
                  <a:gd name="connsiteX24" fmla="*/ 423557 w 880757"/>
                  <a:gd name="connsiteY2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0757" h="914400">
                    <a:moveTo>
                      <a:pt x="423557" y="0"/>
                    </a:moveTo>
                    <a:cubicBezTo>
                      <a:pt x="676062" y="0"/>
                      <a:pt x="880757" y="204695"/>
                      <a:pt x="880757" y="457200"/>
                    </a:cubicBezTo>
                    <a:cubicBezTo>
                      <a:pt x="880757" y="709705"/>
                      <a:pt x="676062" y="914400"/>
                      <a:pt x="423557" y="914400"/>
                    </a:cubicBezTo>
                    <a:cubicBezTo>
                      <a:pt x="234179" y="914400"/>
                      <a:pt x="71693" y="799259"/>
                      <a:pt x="2286" y="635163"/>
                    </a:cubicBezTo>
                    <a:lnTo>
                      <a:pt x="0" y="627797"/>
                    </a:lnTo>
                    <a:lnTo>
                      <a:pt x="272763" y="627797"/>
                    </a:lnTo>
                    <a:lnTo>
                      <a:pt x="295745" y="646759"/>
                    </a:lnTo>
                    <a:cubicBezTo>
                      <a:pt x="332230" y="671407"/>
                      <a:pt x="376213" y="685800"/>
                      <a:pt x="423557" y="685800"/>
                    </a:cubicBezTo>
                    <a:cubicBezTo>
                      <a:pt x="470902" y="685800"/>
                      <a:pt x="514885" y="671407"/>
                      <a:pt x="551370" y="646759"/>
                    </a:cubicBezTo>
                    <a:lnTo>
                      <a:pt x="574351" y="627797"/>
                    </a:lnTo>
                    <a:lnTo>
                      <a:pt x="595958" y="627797"/>
                    </a:lnTo>
                    <a:lnTo>
                      <a:pt x="595958" y="602891"/>
                    </a:lnTo>
                    <a:lnTo>
                      <a:pt x="634193" y="546181"/>
                    </a:lnTo>
                    <a:cubicBezTo>
                      <a:pt x="645760" y="518832"/>
                      <a:pt x="652157" y="488763"/>
                      <a:pt x="652157" y="457200"/>
                    </a:cubicBezTo>
                    <a:cubicBezTo>
                      <a:pt x="652157" y="425637"/>
                      <a:pt x="645760" y="395568"/>
                      <a:pt x="634193" y="368219"/>
                    </a:cubicBezTo>
                    <a:lnTo>
                      <a:pt x="595958" y="311510"/>
                    </a:lnTo>
                    <a:lnTo>
                      <a:pt x="595958" y="286603"/>
                    </a:lnTo>
                    <a:lnTo>
                      <a:pt x="574351" y="286603"/>
                    </a:lnTo>
                    <a:lnTo>
                      <a:pt x="551370" y="267641"/>
                    </a:lnTo>
                    <a:cubicBezTo>
                      <a:pt x="514885" y="242993"/>
                      <a:pt x="470902" y="228600"/>
                      <a:pt x="423557" y="228600"/>
                    </a:cubicBezTo>
                    <a:cubicBezTo>
                      <a:pt x="376213" y="228600"/>
                      <a:pt x="332230" y="242993"/>
                      <a:pt x="295745" y="267641"/>
                    </a:cubicBezTo>
                    <a:lnTo>
                      <a:pt x="272763" y="286603"/>
                    </a:lnTo>
                    <a:lnTo>
                      <a:pt x="0" y="286603"/>
                    </a:lnTo>
                    <a:lnTo>
                      <a:pt x="2286" y="279237"/>
                    </a:lnTo>
                    <a:cubicBezTo>
                      <a:pt x="71693" y="115141"/>
                      <a:pt x="234179" y="0"/>
                      <a:pt x="42355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 rot="2561949">
                <a:off x="6116854" y="1954632"/>
                <a:ext cx="1203960" cy="1203960"/>
                <a:chOff x="6728346" y="2470245"/>
                <a:chExt cx="1203960" cy="1203960"/>
              </a:xfrm>
              <a:solidFill>
                <a:srgbClr val="FF0000"/>
              </a:solidFill>
            </p:grpSpPr>
            <p:sp>
              <p:nvSpPr>
                <p:cNvPr id="14" name="Oval 13"/>
                <p:cNvSpPr/>
                <p:nvPr/>
              </p:nvSpPr>
              <p:spPr>
                <a:xfrm>
                  <a:off x="6728346" y="2470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880746" y="2622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033146" y="2775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7185546" y="29274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7337946" y="30798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490346" y="3232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642746" y="3384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795146" y="3537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ounded Rectangle 22"/>
              <p:cNvSpPr/>
              <p:nvPr/>
            </p:nvSpPr>
            <p:spPr>
              <a:xfrm rot="2546487">
                <a:off x="6406556" y="3471087"/>
                <a:ext cx="757805" cy="73860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8858744">
                <a:off x="6301436" y="3116221"/>
                <a:ext cx="16740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</a:rPr>
                  <a:t>ম</a:t>
                </a:r>
                <a:r>
                  <a:rPr lang="bn-IN" sz="4400" dirty="0" smtClean="0"/>
                  <a:t> </a:t>
                </a:r>
                <a:endParaRPr lang="en-US" sz="4400" dirty="0"/>
              </a:p>
            </p:txBody>
          </p:sp>
        </p:grpSp>
        <p:sp>
          <p:nvSpPr>
            <p:cNvPr id="28" name="Oval 27"/>
            <p:cNvSpPr/>
            <p:nvPr/>
          </p:nvSpPr>
          <p:spPr>
            <a:xfrm rot="17792423" flipH="1" flipV="1">
              <a:off x="6014365" y="3399701"/>
              <a:ext cx="45719" cy="56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2428387" y="887068"/>
            <a:ext cx="1307124" cy="3389024"/>
            <a:chOff x="5438405" y="803809"/>
            <a:chExt cx="1203960" cy="3359451"/>
          </a:xfrm>
          <a:solidFill>
            <a:srgbClr val="00B0F0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5438405" y="803809"/>
              <a:ext cx="1203960" cy="3359451"/>
              <a:chOff x="6116854" y="855539"/>
              <a:chExt cx="1203960" cy="3359451"/>
            </a:xfrm>
            <a:grpFill/>
          </p:grpSpPr>
          <p:sp>
            <p:nvSpPr>
              <p:cNvPr id="33" name="Freeform 32"/>
              <p:cNvSpPr/>
              <p:nvPr/>
            </p:nvSpPr>
            <p:spPr>
              <a:xfrm>
                <a:off x="6278457" y="855539"/>
                <a:ext cx="880757" cy="914400"/>
              </a:xfrm>
              <a:custGeom>
                <a:avLst/>
                <a:gdLst>
                  <a:gd name="connsiteX0" fmla="*/ 423557 w 880757"/>
                  <a:gd name="connsiteY0" fmla="*/ 0 h 914400"/>
                  <a:gd name="connsiteX1" fmla="*/ 880757 w 880757"/>
                  <a:gd name="connsiteY1" fmla="*/ 457200 h 914400"/>
                  <a:gd name="connsiteX2" fmla="*/ 423557 w 880757"/>
                  <a:gd name="connsiteY2" fmla="*/ 914400 h 914400"/>
                  <a:gd name="connsiteX3" fmla="*/ 2286 w 880757"/>
                  <a:gd name="connsiteY3" fmla="*/ 635163 h 914400"/>
                  <a:gd name="connsiteX4" fmla="*/ 0 w 880757"/>
                  <a:gd name="connsiteY4" fmla="*/ 627797 h 914400"/>
                  <a:gd name="connsiteX5" fmla="*/ 272763 w 880757"/>
                  <a:gd name="connsiteY5" fmla="*/ 627797 h 914400"/>
                  <a:gd name="connsiteX6" fmla="*/ 295745 w 880757"/>
                  <a:gd name="connsiteY6" fmla="*/ 646759 h 914400"/>
                  <a:gd name="connsiteX7" fmla="*/ 423557 w 880757"/>
                  <a:gd name="connsiteY7" fmla="*/ 685800 h 914400"/>
                  <a:gd name="connsiteX8" fmla="*/ 551370 w 880757"/>
                  <a:gd name="connsiteY8" fmla="*/ 646759 h 914400"/>
                  <a:gd name="connsiteX9" fmla="*/ 574351 w 880757"/>
                  <a:gd name="connsiteY9" fmla="*/ 627797 h 914400"/>
                  <a:gd name="connsiteX10" fmla="*/ 595958 w 880757"/>
                  <a:gd name="connsiteY10" fmla="*/ 627797 h 914400"/>
                  <a:gd name="connsiteX11" fmla="*/ 595958 w 880757"/>
                  <a:gd name="connsiteY11" fmla="*/ 602891 h 914400"/>
                  <a:gd name="connsiteX12" fmla="*/ 634193 w 880757"/>
                  <a:gd name="connsiteY12" fmla="*/ 546181 h 914400"/>
                  <a:gd name="connsiteX13" fmla="*/ 652157 w 880757"/>
                  <a:gd name="connsiteY13" fmla="*/ 457200 h 914400"/>
                  <a:gd name="connsiteX14" fmla="*/ 634193 w 880757"/>
                  <a:gd name="connsiteY14" fmla="*/ 368219 h 914400"/>
                  <a:gd name="connsiteX15" fmla="*/ 595958 w 880757"/>
                  <a:gd name="connsiteY15" fmla="*/ 311510 h 914400"/>
                  <a:gd name="connsiteX16" fmla="*/ 595958 w 880757"/>
                  <a:gd name="connsiteY16" fmla="*/ 286603 h 914400"/>
                  <a:gd name="connsiteX17" fmla="*/ 574351 w 880757"/>
                  <a:gd name="connsiteY17" fmla="*/ 286603 h 914400"/>
                  <a:gd name="connsiteX18" fmla="*/ 551370 w 880757"/>
                  <a:gd name="connsiteY18" fmla="*/ 267641 h 914400"/>
                  <a:gd name="connsiteX19" fmla="*/ 423557 w 880757"/>
                  <a:gd name="connsiteY19" fmla="*/ 228600 h 914400"/>
                  <a:gd name="connsiteX20" fmla="*/ 295745 w 880757"/>
                  <a:gd name="connsiteY20" fmla="*/ 267641 h 914400"/>
                  <a:gd name="connsiteX21" fmla="*/ 272763 w 880757"/>
                  <a:gd name="connsiteY21" fmla="*/ 286603 h 914400"/>
                  <a:gd name="connsiteX22" fmla="*/ 0 w 880757"/>
                  <a:gd name="connsiteY22" fmla="*/ 286603 h 914400"/>
                  <a:gd name="connsiteX23" fmla="*/ 2286 w 880757"/>
                  <a:gd name="connsiteY23" fmla="*/ 279237 h 914400"/>
                  <a:gd name="connsiteX24" fmla="*/ 423557 w 880757"/>
                  <a:gd name="connsiteY2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0757" h="914400">
                    <a:moveTo>
                      <a:pt x="423557" y="0"/>
                    </a:moveTo>
                    <a:cubicBezTo>
                      <a:pt x="676062" y="0"/>
                      <a:pt x="880757" y="204695"/>
                      <a:pt x="880757" y="457200"/>
                    </a:cubicBezTo>
                    <a:cubicBezTo>
                      <a:pt x="880757" y="709705"/>
                      <a:pt x="676062" y="914400"/>
                      <a:pt x="423557" y="914400"/>
                    </a:cubicBezTo>
                    <a:cubicBezTo>
                      <a:pt x="234179" y="914400"/>
                      <a:pt x="71693" y="799259"/>
                      <a:pt x="2286" y="635163"/>
                    </a:cubicBezTo>
                    <a:lnTo>
                      <a:pt x="0" y="627797"/>
                    </a:lnTo>
                    <a:lnTo>
                      <a:pt x="272763" y="627797"/>
                    </a:lnTo>
                    <a:lnTo>
                      <a:pt x="295745" y="646759"/>
                    </a:lnTo>
                    <a:cubicBezTo>
                      <a:pt x="332230" y="671407"/>
                      <a:pt x="376213" y="685800"/>
                      <a:pt x="423557" y="685800"/>
                    </a:cubicBezTo>
                    <a:cubicBezTo>
                      <a:pt x="470902" y="685800"/>
                      <a:pt x="514885" y="671407"/>
                      <a:pt x="551370" y="646759"/>
                    </a:cubicBezTo>
                    <a:lnTo>
                      <a:pt x="574351" y="627797"/>
                    </a:lnTo>
                    <a:lnTo>
                      <a:pt x="595958" y="627797"/>
                    </a:lnTo>
                    <a:lnTo>
                      <a:pt x="595958" y="602891"/>
                    </a:lnTo>
                    <a:lnTo>
                      <a:pt x="634193" y="546181"/>
                    </a:lnTo>
                    <a:cubicBezTo>
                      <a:pt x="645760" y="518832"/>
                      <a:pt x="652157" y="488763"/>
                      <a:pt x="652157" y="457200"/>
                    </a:cubicBezTo>
                    <a:cubicBezTo>
                      <a:pt x="652157" y="425637"/>
                      <a:pt x="645760" y="395568"/>
                      <a:pt x="634193" y="368219"/>
                    </a:cubicBezTo>
                    <a:lnTo>
                      <a:pt x="595958" y="311510"/>
                    </a:lnTo>
                    <a:lnTo>
                      <a:pt x="595958" y="286603"/>
                    </a:lnTo>
                    <a:lnTo>
                      <a:pt x="574351" y="286603"/>
                    </a:lnTo>
                    <a:lnTo>
                      <a:pt x="551370" y="267641"/>
                    </a:lnTo>
                    <a:cubicBezTo>
                      <a:pt x="514885" y="242993"/>
                      <a:pt x="470902" y="228600"/>
                      <a:pt x="423557" y="228600"/>
                    </a:cubicBezTo>
                    <a:cubicBezTo>
                      <a:pt x="376213" y="228600"/>
                      <a:pt x="332230" y="242993"/>
                      <a:pt x="295745" y="267641"/>
                    </a:cubicBezTo>
                    <a:lnTo>
                      <a:pt x="272763" y="286603"/>
                    </a:lnTo>
                    <a:lnTo>
                      <a:pt x="0" y="286603"/>
                    </a:lnTo>
                    <a:lnTo>
                      <a:pt x="2286" y="279237"/>
                    </a:lnTo>
                    <a:cubicBezTo>
                      <a:pt x="71693" y="115141"/>
                      <a:pt x="234179" y="0"/>
                      <a:pt x="4235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2561949">
                <a:off x="6116854" y="1954632"/>
                <a:ext cx="1203960" cy="1203960"/>
                <a:chOff x="6728346" y="2470245"/>
                <a:chExt cx="1203960" cy="1203960"/>
              </a:xfrm>
              <a:grpFill/>
            </p:grpSpPr>
            <p:sp>
              <p:nvSpPr>
                <p:cNvPr id="37" name="Oval 36"/>
                <p:cNvSpPr/>
                <p:nvPr/>
              </p:nvSpPr>
              <p:spPr>
                <a:xfrm>
                  <a:off x="6728346" y="2470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880746" y="2622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7033146" y="2775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185546" y="29274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337946" y="30798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490346" y="3232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642746" y="3384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795146" y="3537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ounded Rectangle 34"/>
              <p:cNvSpPr/>
              <p:nvPr/>
            </p:nvSpPr>
            <p:spPr>
              <a:xfrm rot="2546487">
                <a:off x="6406556" y="3471087"/>
                <a:ext cx="757805" cy="738609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8858744">
                <a:off x="6403656" y="3497374"/>
                <a:ext cx="726519" cy="70871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solidFill>
                      <a:schemeClr val="bg1"/>
                    </a:solidFill>
                  </a:rPr>
                  <a:t>গ</a:t>
                </a:r>
                <a:r>
                  <a:rPr lang="bn-IN" sz="4400" dirty="0" smtClean="0"/>
                  <a:t> </a:t>
                </a:r>
                <a:endParaRPr lang="en-US" sz="4400" dirty="0"/>
              </a:p>
            </p:txBody>
          </p:sp>
        </p:grpSp>
        <p:sp>
          <p:nvSpPr>
            <p:cNvPr id="32" name="Oval 31"/>
            <p:cNvSpPr/>
            <p:nvPr/>
          </p:nvSpPr>
          <p:spPr>
            <a:xfrm rot="17792423" flipH="1">
              <a:off x="6015897" y="3392700"/>
              <a:ext cx="103841" cy="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794961" y="841455"/>
            <a:ext cx="1203960" cy="3354157"/>
            <a:chOff x="5438405" y="803809"/>
            <a:chExt cx="1203960" cy="3354157"/>
          </a:xfrm>
          <a:solidFill>
            <a:srgbClr val="00B050"/>
          </a:solidFill>
        </p:grpSpPr>
        <p:grpSp>
          <p:nvGrpSpPr>
            <p:cNvPr id="46" name="Group 45"/>
            <p:cNvGrpSpPr/>
            <p:nvPr/>
          </p:nvGrpSpPr>
          <p:grpSpPr>
            <a:xfrm>
              <a:off x="5438405" y="803809"/>
              <a:ext cx="1203960" cy="3354157"/>
              <a:chOff x="6116854" y="855539"/>
              <a:chExt cx="1203960" cy="3354157"/>
            </a:xfrm>
            <a:grpFill/>
          </p:grpSpPr>
          <p:sp>
            <p:nvSpPr>
              <p:cNvPr id="48" name="Freeform 47"/>
              <p:cNvSpPr/>
              <p:nvPr/>
            </p:nvSpPr>
            <p:spPr>
              <a:xfrm>
                <a:off x="6278457" y="855539"/>
                <a:ext cx="880757" cy="914400"/>
              </a:xfrm>
              <a:custGeom>
                <a:avLst/>
                <a:gdLst>
                  <a:gd name="connsiteX0" fmla="*/ 423557 w 880757"/>
                  <a:gd name="connsiteY0" fmla="*/ 0 h 914400"/>
                  <a:gd name="connsiteX1" fmla="*/ 880757 w 880757"/>
                  <a:gd name="connsiteY1" fmla="*/ 457200 h 914400"/>
                  <a:gd name="connsiteX2" fmla="*/ 423557 w 880757"/>
                  <a:gd name="connsiteY2" fmla="*/ 914400 h 914400"/>
                  <a:gd name="connsiteX3" fmla="*/ 2286 w 880757"/>
                  <a:gd name="connsiteY3" fmla="*/ 635163 h 914400"/>
                  <a:gd name="connsiteX4" fmla="*/ 0 w 880757"/>
                  <a:gd name="connsiteY4" fmla="*/ 627797 h 914400"/>
                  <a:gd name="connsiteX5" fmla="*/ 272763 w 880757"/>
                  <a:gd name="connsiteY5" fmla="*/ 627797 h 914400"/>
                  <a:gd name="connsiteX6" fmla="*/ 295745 w 880757"/>
                  <a:gd name="connsiteY6" fmla="*/ 646759 h 914400"/>
                  <a:gd name="connsiteX7" fmla="*/ 423557 w 880757"/>
                  <a:gd name="connsiteY7" fmla="*/ 685800 h 914400"/>
                  <a:gd name="connsiteX8" fmla="*/ 551370 w 880757"/>
                  <a:gd name="connsiteY8" fmla="*/ 646759 h 914400"/>
                  <a:gd name="connsiteX9" fmla="*/ 574351 w 880757"/>
                  <a:gd name="connsiteY9" fmla="*/ 627797 h 914400"/>
                  <a:gd name="connsiteX10" fmla="*/ 595958 w 880757"/>
                  <a:gd name="connsiteY10" fmla="*/ 627797 h 914400"/>
                  <a:gd name="connsiteX11" fmla="*/ 595958 w 880757"/>
                  <a:gd name="connsiteY11" fmla="*/ 602891 h 914400"/>
                  <a:gd name="connsiteX12" fmla="*/ 634193 w 880757"/>
                  <a:gd name="connsiteY12" fmla="*/ 546181 h 914400"/>
                  <a:gd name="connsiteX13" fmla="*/ 652157 w 880757"/>
                  <a:gd name="connsiteY13" fmla="*/ 457200 h 914400"/>
                  <a:gd name="connsiteX14" fmla="*/ 634193 w 880757"/>
                  <a:gd name="connsiteY14" fmla="*/ 368219 h 914400"/>
                  <a:gd name="connsiteX15" fmla="*/ 595958 w 880757"/>
                  <a:gd name="connsiteY15" fmla="*/ 311510 h 914400"/>
                  <a:gd name="connsiteX16" fmla="*/ 595958 w 880757"/>
                  <a:gd name="connsiteY16" fmla="*/ 286603 h 914400"/>
                  <a:gd name="connsiteX17" fmla="*/ 574351 w 880757"/>
                  <a:gd name="connsiteY17" fmla="*/ 286603 h 914400"/>
                  <a:gd name="connsiteX18" fmla="*/ 551370 w 880757"/>
                  <a:gd name="connsiteY18" fmla="*/ 267641 h 914400"/>
                  <a:gd name="connsiteX19" fmla="*/ 423557 w 880757"/>
                  <a:gd name="connsiteY19" fmla="*/ 228600 h 914400"/>
                  <a:gd name="connsiteX20" fmla="*/ 295745 w 880757"/>
                  <a:gd name="connsiteY20" fmla="*/ 267641 h 914400"/>
                  <a:gd name="connsiteX21" fmla="*/ 272763 w 880757"/>
                  <a:gd name="connsiteY21" fmla="*/ 286603 h 914400"/>
                  <a:gd name="connsiteX22" fmla="*/ 0 w 880757"/>
                  <a:gd name="connsiteY22" fmla="*/ 286603 h 914400"/>
                  <a:gd name="connsiteX23" fmla="*/ 2286 w 880757"/>
                  <a:gd name="connsiteY23" fmla="*/ 279237 h 914400"/>
                  <a:gd name="connsiteX24" fmla="*/ 423557 w 880757"/>
                  <a:gd name="connsiteY2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0757" h="914400">
                    <a:moveTo>
                      <a:pt x="423557" y="0"/>
                    </a:moveTo>
                    <a:cubicBezTo>
                      <a:pt x="676062" y="0"/>
                      <a:pt x="880757" y="204695"/>
                      <a:pt x="880757" y="457200"/>
                    </a:cubicBezTo>
                    <a:cubicBezTo>
                      <a:pt x="880757" y="709705"/>
                      <a:pt x="676062" y="914400"/>
                      <a:pt x="423557" y="914400"/>
                    </a:cubicBezTo>
                    <a:cubicBezTo>
                      <a:pt x="234179" y="914400"/>
                      <a:pt x="71693" y="799259"/>
                      <a:pt x="2286" y="635163"/>
                    </a:cubicBezTo>
                    <a:lnTo>
                      <a:pt x="0" y="627797"/>
                    </a:lnTo>
                    <a:lnTo>
                      <a:pt x="272763" y="627797"/>
                    </a:lnTo>
                    <a:lnTo>
                      <a:pt x="295745" y="646759"/>
                    </a:lnTo>
                    <a:cubicBezTo>
                      <a:pt x="332230" y="671407"/>
                      <a:pt x="376213" y="685800"/>
                      <a:pt x="423557" y="685800"/>
                    </a:cubicBezTo>
                    <a:cubicBezTo>
                      <a:pt x="470902" y="685800"/>
                      <a:pt x="514885" y="671407"/>
                      <a:pt x="551370" y="646759"/>
                    </a:cubicBezTo>
                    <a:lnTo>
                      <a:pt x="574351" y="627797"/>
                    </a:lnTo>
                    <a:lnTo>
                      <a:pt x="595958" y="627797"/>
                    </a:lnTo>
                    <a:lnTo>
                      <a:pt x="595958" y="602891"/>
                    </a:lnTo>
                    <a:lnTo>
                      <a:pt x="634193" y="546181"/>
                    </a:lnTo>
                    <a:cubicBezTo>
                      <a:pt x="645760" y="518832"/>
                      <a:pt x="652157" y="488763"/>
                      <a:pt x="652157" y="457200"/>
                    </a:cubicBezTo>
                    <a:cubicBezTo>
                      <a:pt x="652157" y="425637"/>
                      <a:pt x="645760" y="395568"/>
                      <a:pt x="634193" y="368219"/>
                    </a:cubicBezTo>
                    <a:lnTo>
                      <a:pt x="595958" y="311510"/>
                    </a:lnTo>
                    <a:lnTo>
                      <a:pt x="595958" y="286603"/>
                    </a:lnTo>
                    <a:lnTo>
                      <a:pt x="574351" y="286603"/>
                    </a:lnTo>
                    <a:lnTo>
                      <a:pt x="551370" y="267641"/>
                    </a:lnTo>
                    <a:cubicBezTo>
                      <a:pt x="514885" y="242993"/>
                      <a:pt x="470902" y="228600"/>
                      <a:pt x="423557" y="228600"/>
                    </a:cubicBezTo>
                    <a:cubicBezTo>
                      <a:pt x="376213" y="228600"/>
                      <a:pt x="332230" y="242993"/>
                      <a:pt x="295745" y="267641"/>
                    </a:cubicBezTo>
                    <a:lnTo>
                      <a:pt x="272763" y="286603"/>
                    </a:lnTo>
                    <a:lnTo>
                      <a:pt x="0" y="286603"/>
                    </a:lnTo>
                    <a:lnTo>
                      <a:pt x="2286" y="279237"/>
                    </a:lnTo>
                    <a:cubicBezTo>
                      <a:pt x="71693" y="115141"/>
                      <a:pt x="234179" y="0"/>
                      <a:pt x="4235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 rot="2561949">
                <a:off x="6116854" y="1954632"/>
                <a:ext cx="1203960" cy="1203960"/>
                <a:chOff x="6728346" y="2470245"/>
                <a:chExt cx="1203960" cy="1203960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6728346" y="2470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880746" y="2622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033146" y="2775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185546" y="29274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337946" y="30798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490346" y="3232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642746" y="3384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795146" y="3537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Rounded Rectangle 49"/>
              <p:cNvSpPr/>
              <p:nvPr/>
            </p:nvSpPr>
            <p:spPr>
              <a:xfrm rot="2546487">
                <a:off x="6406556" y="3471087"/>
                <a:ext cx="757805" cy="738609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8858744">
                <a:off x="6448343" y="3464951"/>
                <a:ext cx="699322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solidFill>
                      <a:schemeClr val="bg1"/>
                    </a:solidFill>
                  </a:rPr>
                  <a:t>ত</a:t>
                </a:r>
                <a:r>
                  <a:rPr lang="bn-IN" sz="4400" dirty="0" smtClean="0"/>
                  <a:t> </a:t>
                </a:r>
                <a:endParaRPr lang="en-US" sz="4400" dirty="0"/>
              </a:p>
            </p:txBody>
          </p:sp>
        </p:grpSp>
        <p:sp>
          <p:nvSpPr>
            <p:cNvPr id="47" name="Oval 46"/>
            <p:cNvSpPr/>
            <p:nvPr/>
          </p:nvSpPr>
          <p:spPr>
            <a:xfrm rot="17792423" flipH="1">
              <a:off x="6015897" y="3392700"/>
              <a:ext cx="103841" cy="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-2923538" y="841959"/>
            <a:ext cx="1203960" cy="3354157"/>
            <a:chOff x="5438405" y="803809"/>
            <a:chExt cx="1203960" cy="3354157"/>
          </a:xfrm>
          <a:solidFill>
            <a:srgbClr val="FFC000"/>
          </a:solidFill>
        </p:grpSpPr>
        <p:grpSp>
          <p:nvGrpSpPr>
            <p:cNvPr id="61" name="Group 60"/>
            <p:cNvGrpSpPr/>
            <p:nvPr/>
          </p:nvGrpSpPr>
          <p:grpSpPr>
            <a:xfrm>
              <a:off x="5438405" y="803809"/>
              <a:ext cx="1203960" cy="3354157"/>
              <a:chOff x="6116854" y="855539"/>
              <a:chExt cx="1203960" cy="3354157"/>
            </a:xfrm>
            <a:grpFill/>
          </p:grpSpPr>
          <p:sp>
            <p:nvSpPr>
              <p:cNvPr id="63" name="Freeform 62"/>
              <p:cNvSpPr/>
              <p:nvPr/>
            </p:nvSpPr>
            <p:spPr>
              <a:xfrm>
                <a:off x="6278457" y="855539"/>
                <a:ext cx="880757" cy="914400"/>
              </a:xfrm>
              <a:custGeom>
                <a:avLst/>
                <a:gdLst>
                  <a:gd name="connsiteX0" fmla="*/ 423557 w 880757"/>
                  <a:gd name="connsiteY0" fmla="*/ 0 h 914400"/>
                  <a:gd name="connsiteX1" fmla="*/ 880757 w 880757"/>
                  <a:gd name="connsiteY1" fmla="*/ 457200 h 914400"/>
                  <a:gd name="connsiteX2" fmla="*/ 423557 w 880757"/>
                  <a:gd name="connsiteY2" fmla="*/ 914400 h 914400"/>
                  <a:gd name="connsiteX3" fmla="*/ 2286 w 880757"/>
                  <a:gd name="connsiteY3" fmla="*/ 635163 h 914400"/>
                  <a:gd name="connsiteX4" fmla="*/ 0 w 880757"/>
                  <a:gd name="connsiteY4" fmla="*/ 627797 h 914400"/>
                  <a:gd name="connsiteX5" fmla="*/ 272763 w 880757"/>
                  <a:gd name="connsiteY5" fmla="*/ 627797 h 914400"/>
                  <a:gd name="connsiteX6" fmla="*/ 295745 w 880757"/>
                  <a:gd name="connsiteY6" fmla="*/ 646759 h 914400"/>
                  <a:gd name="connsiteX7" fmla="*/ 423557 w 880757"/>
                  <a:gd name="connsiteY7" fmla="*/ 685800 h 914400"/>
                  <a:gd name="connsiteX8" fmla="*/ 551370 w 880757"/>
                  <a:gd name="connsiteY8" fmla="*/ 646759 h 914400"/>
                  <a:gd name="connsiteX9" fmla="*/ 574351 w 880757"/>
                  <a:gd name="connsiteY9" fmla="*/ 627797 h 914400"/>
                  <a:gd name="connsiteX10" fmla="*/ 595958 w 880757"/>
                  <a:gd name="connsiteY10" fmla="*/ 627797 h 914400"/>
                  <a:gd name="connsiteX11" fmla="*/ 595958 w 880757"/>
                  <a:gd name="connsiteY11" fmla="*/ 602891 h 914400"/>
                  <a:gd name="connsiteX12" fmla="*/ 634193 w 880757"/>
                  <a:gd name="connsiteY12" fmla="*/ 546181 h 914400"/>
                  <a:gd name="connsiteX13" fmla="*/ 652157 w 880757"/>
                  <a:gd name="connsiteY13" fmla="*/ 457200 h 914400"/>
                  <a:gd name="connsiteX14" fmla="*/ 634193 w 880757"/>
                  <a:gd name="connsiteY14" fmla="*/ 368219 h 914400"/>
                  <a:gd name="connsiteX15" fmla="*/ 595958 w 880757"/>
                  <a:gd name="connsiteY15" fmla="*/ 311510 h 914400"/>
                  <a:gd name="connsiteX16" fmla="*/ 595958 w 880757"/>
                  <a:gd name="connsiteY16" fmla="*/ 286603 h 914400"/>
                  <a:gd name="connsiteX17" fmla="*/ 574351 w 880757"/>
                  <a:gd name="connsiteY17" fmla="*/ 286603 h 914400"/>
                  <a:gd name="connsiteX18" fmla="*/ 551370 w 880757"/>
                  <a:gd name="connsiteY18" fmla="*/ 267641 h 914400"/>
                  <a:gd name="connsiteX19" fmla="*/ 423557 w 880757"/>
                  <a:gd name="connsiteY19" fmla="*/ 228600 h 914400"/>
                  <a:gd name="connsiteX20" fmla="*/ 295745 w 880757"/>
                  <a:gd name="connsiteY20" fmla="*/ 267641 h 914400"/>
                  <a:gd name="connsiteX21" fmla="*/ 272763 w 880757"/>
                  <a:gd name="connsiteY21" fmla="*/ 286603 h 914400"/>
                  <a:gd name="connsiteX22" fmla="*/ 0 w 880757"/>
                  <a:gd name="connsiteY22" fmla="*/ 286603 h 914400"/>
                  <a:gd name="connsiteX23" fmla="*/ 2286 w 880757"/>
                  <a:gd name="connsiteY23" fmla="*/ 279237 h 914400"/>
                  <a:gd name="connsiteX24" fmla="*/ 423557 w 880757"/>
                  <a:gd name="connsiteY2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0757" h="914400">
                    <a:moveTo>
                      <a:pt x="423557" y="0"/>
                    </a:moveTo>
                    <a:cubicBezTo>
                      <a:pt x="676062" y="0"/>
                      <a:pt x="880757" y="204695"/>
                      <a:pt x="880757" y="457200"/>
                    </a:cubicBezTo>
                    <a:cubicBezTo>
                      <a:pt x="880757" y="709705"/>
                      <a:pt x="676062" y="914400"/>
                      <a:pt x="423557" y="914400"/>
                    </a:cubicBezTo>
                    <a:cubicBezTo>
                      <a:pt x="234179" y="914400"/>
                      <a:pt x="71693" y="799259"/>
                      <a:pt x="2286" y="635163"/>
                    </a:cubicBezTo>
                    <a:lnTo>
                      <a:pt x="0" y="627797"/>
                    </a:lnTo>
                    <a:lnTo>
                      <a:pt x="272763" y="627797"/>
                    </a:lnTo>
                    <a:lnTo>
                      <a:pt x="295745" y="646759"/>
                    </a:lnTo>
                    <a:cubicBezTo>
                      <a:pt x="332230" y="671407"/>
                      <a:pt x="376213" y="685800"/>
                      <a:pt x="423557" y="685800"/>
                    </a:cubicBezTo>
                    <a:cubicBezTo>
                      <a:pt x="470902" y="685800"/>
                      <a:pt x="514885" y="671407"/>
                      <a:pt x="551370" y="646759"/>
                    </a:cubicBezTo>
                    <a:lnTo>
                      <a:pt x="574351" y="627797"/>
                    </a:lnTo>
                    <a:lnTo>
                      <a:pt x="595958" y="627797"/>
                    </a:lnTo>
                    <a:lnTo>
                      <a:pt x="595958" y="602891"/>
                    </a:lnTo>
                    <a:lnTo>
                      <a:pt x="634193" y="546181"/>
                    </a:lnTo>
                    <a:cubicBezTo>
                      <a:pt x="645760" y="518832"/>
                      <a:pt x="652157" y="488763"/>
                      <a:pt x="652157" y="457200"/>
                    </a:cubicBezTo>
                    <a:cubicBezTo>
                      <a:pt x="652157" y="425637"/>
                      <a:pt x="645760" y="395568"/>
                      <a:pt x="634193" y="368219"/>
                    </a:cubicBezTo>
                    <a:lnTo>
                      <a:pt x="595958" y="311510"/>
                    </a:lnTo>
                    <a:lnTo>
                      <a:pt x="595958" y="286603"/>
                    </a:lnTo>
                    <a:lnTo>
                      <a:pt x="574351" y="286603"/>
                    </a:lnTo>
                    <a:lnTo>
                      <a:pt x="551370" y="267641"/>
                    </a:lnTo>
                    <a:cubicBezTo>
                      <a:pt x="514885" y="242993"/>
                      <a:pt x="470902" y="228600"/>
                      <a:pt x="423557" y="228600"/>
                    </a:cubicBezTo>
                    <a:cubicBezTo>
                      <a:pt x="376213" y="228600"/>
                      <a:pt x="332230" y="242993"/>
                      <a:pt x="295745" y="267641"/>
                    </a:cubicBezTo>
                    <a:lnTo>
                      <a:pt x="272763" y="286603"/>
                    </a:lnTo>
                    <a:lnTo>
                      <a:pt x="0" y="286603"/>
                    </a:lnTo>
                    <a:lnTo>
                      <a:pt x="2286" y="279237"/>
                    </a:lnTo>
                    <a:cubicBezTo>
                      <a:pt x="71693" y="115141"/>
                      <a:pt x="234179" y="0"/>
                      <a:pt x="4235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rot="2561949">
                <a:off x="6116854" y="1954632"/>
                <a:ext cx="1203960" cy="1203960"/>
                <a:chOff x="6728346" y="2470245"/>
                <a:chExt cx="1203960" cy="1203960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6728346" y="2470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880746" y="2622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033146" y="2775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185546" y="29274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337946" y="30798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7490346" y="3232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42746" y="3384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7795146" y="3537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ounded Rectangle 64"/>
              <p:cNvSpPr/>
              <p:nvPr/>
            </p:nvSpPr>
            <p:spPr>
              <a:xfrm rot="2546487">
                <a:off x="6406556" y="3471087"/>
                <a:ext cx="757805" cy="738609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858744">
                <a:off x="6447192" y="3462221"/>
                <a:ext cx="706953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</a:rPr>
                  <a:t>স্বা </a:t>
                </a:r>
                <a:r>
                  <a:rPr lang="bn-IN" sz="4400" dirty="0" smtClean="0"/>
                  <a:t> </a:t>
                </a:r>
                <a:endParaRPr lang="en-US" sz="4400" dirty="0"/>
              </a:p>
            </p:txBody>
          </p:sp>
        </p:grpSp>
        <p:sp>
          <p:nvSpPr>
            <p:cNvPr id="62" name="Oval 61"/>
            <p:cNvSpPr/>
            <p:nvPr/>
          </p:nvSpPr>
          <p:spPr>
            <a:xfrm rot="17792423" flipH="1">
              <a:off x="6015897" y="3392700"/>
              <a:ext cx="103841" cy="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-3520406" y="838116"/>
            <a:ext cx="1203960" cy="3431366"/>
            <a:chOff x="5438405" y="787387"/>
            <a:chExt cx="1203960" cy="3431366"/>
          </a:xfrm>
          <a:solidFill>
            <a:srgbClr val="92D050"/>
          </a:solidFill>
        </p:grpSpPr>
        <p:grpSp>
          <p:nvGrpSpPr>
            <p:cNvPr id="76" name="Group 75"/>
            <p:cNvGrpSpPr/>
            <p:nvPr/>
          </p:nvGrpSpPr>
          <p:grpSpPr>
            <a:xfrm>
              <a:off x="5438405" y="787387"/>
              <a:ext cx="1203960" cy="3431366"/>
              <a:chOff x="6116854" y="839117"/>
              <a:chExt cx="1203960" cy="3431366"/>
            </a:xfrm>
            <a:grpFill/>
          </p:grpSpPr>
          <p:sp>
            <p:nvSpPr>
              <p:cNvPr id="78" name="Freeform 77"/>
              <p:cNvSpPr/>
              <p:nvPr/>
            </p:nvSpPr>
            <p:spPr>
              <a:xfrm>
                <a:off x="6278456" y="839117"/>
                <a:ext cx="880757" cy="914400"/>
              </a:xfrm>
              <a:custGeom>
                <a:avLst/>
                <a:gdLst>
                  <a:gd name="connsiteX0" fmla="*/ 423557 w 880757"/>
                  <a:gd name="connsiteY0" fmla="*/ 0 h 914400"/>
                  <a:gd name="connsiteX1" fmla="*/ 880757 w 880757"/>
                  <a:gd name="connsiteY1" fmla="*/ 457200 h 914400"/>
                  <a:gd name="connsiteX2" fmla="*/ 423557 w 880757"/>
                  <a:gd name="connsiteY2" fmla="*/ 914400 h 914400"/>
                  <a:gd name="connsiteX3" fmla="*/ 2286 w 880757"/>
                  <a:gd name="connsiteY3" fmla="*/ 635163 h 914400"/>
                  <a:gd name="connsiteX4" fmla="*/ 0 w 880757"/>
                  <a:gd name="connsiteY4" fmla="*/ 627797 h 914400"/>
                  <a:gd name="connsiteX5" fmla="*/ 272763 w 880757"/>
                  <a:gd name="connsiteY5" fmla="*/ 627797 h 914400"/>
                  <a:gd name="connsiteX6" fmla="*/ 295745 w 880757"/>
                  <a:gd name="connsiteY6" fmla="*/ 646759 h 914400"/>
                  <a:gd name="connsiteX7" fmla="*/ 423557 w 880757"/>
                  <a:gd name="connsiteY7" fmla="*/ 685800 h 914400"/>
                  <a:gd name="connsiteX8" fmla="*/ 551370 w 880757"/>
                  <a:gd name="connsiteY8" fmla="*/ 646759 h 914400"/>
                  <a:gd name="connsiteX9" fmla="*/ 574351 w 880757"/>
                  <a:gd name="connsiteY9" fmla="*/ 627797 h 914400"/>
                  <a:gd name="connsiteX10" fmla="*/ 595958 w 880757"/>
                  <a:gd name="connsiteY10" fmla="*/ 627797 h 914400"/>
                  <a:gd name="connsiteX11" fmla="*/ 595958 w 880757"/>
                  <a:gd name="connsiteY11" fmla="*/ 602891 h 914400"/>
                  <a:gd name="connsiteX12" fmla="*/ 634193 w 880757"/>
                  <a:gd name="connsiteY12" fmla="*/ 546181 h 914400"/>
                  <a:gd name="connsiteX13" fmla="*/ 652157 w 880757"/>
                  <a:gd name="connsiteY13" fmla="*/ 457200 h 914400"/>
                  <a:gd name="connsiteX14" fmla="*/ 634193 w 880757"/>
                  <a:gd name="connsiteY14" fmla="*/ 368219 h 914400"/>
                  <a:gd name="connsiteX15" fmla="*/ 595958 w 880757"/>
                  <a:gd name="connsiteY15" fmla="*/ 311510 h 914400"/>
                  <a:gd name="connsiteX16" fmla="*/ 595958 w 880757"/>
                  <a:gd name="connsiteY16" fmla="*/ 286603 h 914400"/>
                  <a:gd name="connsiteX17" fmla="*/ 574351 w 880757"/>
                  <a:gd name="connsiteY17" fmla="*/ 286603 h 914400"/>
                  <a:gd name="connsiteX18" fmla="*/ 551370 w 880757"/>
                  <a:gd name="connsiteY18" fmla="*/ 267641 h 914400"/>
                  <a:gd name="connsiteX19" fmla="*/ 423557 w 880757"/>
                  <a:gd name="connsiteY19" fmla="*/ 228600 h 914400"/>
                  <a:gd name="connsiteX20" fmla="*/ 295745 w 880757"/>
                  <a:gd name="connsiteY20" fmla="*/ 267641 h 914400"/>
                  <a:gd name="connsiteX21" fmla="*/ 272763 w 880757"/>
                  <a:gd name="connsiteY21" fmla="*/ 286603 h 914400"/>
                  <a:gd name="connsiteX22" fmla="*/ 0 w 880757"/>
                  <a:gd name="connsiteY22" fmla="*/ 286603 h 914400"/>
                  <a:gd name="connsiteX23" fmla="*/ 2286 w 880757"/>
                  <a:gd name="connsiteY23" fmla="*/ 279237 h 914400"/>
                  <a:gd name="connsiteX24" fmla="*/ 423557 w 880757"/>
                  <a:gd name="connsiteY2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0757" h="914400">
                    <a:moveTo>
                      <a:pt x="423557" y="0"/>
                    </a:moveTo>
                    <a:cubicBezTo>
                      <a:pt x="676062" y="0"/>
                      <a:pt x="880757" y="204695"/>
                      <a:pt x="880757" y="457200"/>
                    </a:cubicBezTo>
                    <a:cubicBezTo>
                      <a:pt x="880757" y="709705"/>
                      <a:pt x="676062" y="914400"/>
                      <a:pt x="423557" y="914400"/>
                    </a:cubicBezTo>
                    <a:cubicBezTo>
                      <a:pt x="234179" y="914400"/>
                      <a:pt x="71693" y="799259"/>
                      <a:pt x="2286" y="635163"/>
                    </a:cubicBezTo>
                    <a:lnTo>
                      <a:pt x="0" y="627797"/>
                    </a:lnTo>
                    <a:lnTo>
                      <a:pt x="272763" y="627797"/>
                    </a:lnTo>
                    <a:lnTo>
                      <a:pt x="295745" y="646759"/>
                    </a:lnTo>
                    <a:cubicBezTo>
                      <a:pt x="332230" y="671407"/>
                      <a:pt x="376213" y="685800"/>
                      <a:pt x="423557" y="685800"/>
                    </a:cubicBezTo>
                    <a:cubicBezTo>
                      <a:pt x="470902" y="685800"/>
                      <a:pt x="514885" y="671407"/>
                      <a:pt x="551370" y="646759"/>
                    </a:cubicBezTo>
                    <a:lnTo>
                      <a:pt x="574351" y="627797"/>
                    </a:lnTo>
                    <a:lnTo>
                      <a:pt x="595958" y="627797"/>
                    </a:lnTo>
                    <a:lnTo>
                      <a:pt x="595958" y="602891"/>
                    </a:lnTo>
                    <a:lnTo>
                      <a:pt x="634193" y="546181"/>
                    </a:lnTo>
                    <a:cubicBezTo>
                      <a:pt x="645760" y="518832"/>
                      <a:pt x="652157" y="488763"/>
                      <a:pt x="652157" y="457200"/>
                    </a:cubicBezTo>
                    <a:cubicBezTo>
                      <a:pt x="652157" y="425637"/>
                      <a:pt x="645760" y="395568"/>
                      <a:pt x="634193" y="368219"/>
                    </a:cubicBezTo>
                    <a:lnTo>
                      <a:pt x="595958" y="311510"/>
                    </a:lnTo>
                    <a:lnTo>
                      <a:pt x="595958" y="286603"/>
                    </a:lnTo>
                    <a:lnTo>
                      <a:pt x="574351" y="286603"/>
                    </a:lnTo>
                    <a:lnTo>
                      <a:pt x="551370" y="267641"/>
                    </a:lnTo>
                    <a:cubicBezTo>
                      <a:pt x="514885" y="242993"/>
                      <a:pt x="470902" y="228600"/>
                      <a:pt x="423557" y="228600"/>
                    </a:cubicBezTo>
                    <a:cubicBezTo>
                      <a:pt x="376213" y="228600"/>
                      <a:pt x="332230" y="242993"/>
                      <a:pt x="295745" y="267641"/>
                    </a:cubicBezTo>
                    <a:lnTo>
                      <a:pt x="272763" y="286603"/>
                    </a:lnTo>
                    <a:lnTo>
                      <a:pt x="0" y="286603"/>
                    </a:lnTo>
                    <a:lnTo>
                      <a:pt x="2286" y="279237"/>
                    </a:lnTo>
                    <a:cubicBezTo>
                      <a:pt x="71693" y="115141"/>
                      <a:pt x="234179" y="0"/>
                      <a:pt x="4235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 rot="2561949">
                <a:off x="6116854" y="1954632"/>
                <a:ext cx="1203960" cy="1203960"/>
                <a:chOff x="6728346" y="2470245"/>
                <a:chExt cx="1203960" cy="1203960"/>
              </a:xfrm>
              <a:grpFill/>
            </p:grpSpPr>
            <p:sp>
              <p:nvSpPr>
                <p:cNvPr id="82" name="Oval 81"/>
                <p:cNvSpPr/>
                <p:nvPr/>
              </p:nvSpPr>
              <p:spPr>
                <a:xfrm>
                  <a:off x="6728346" y="2470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880746" y="2622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7033146" y="2775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185546" y="29274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337946" y="30798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490346" y="32322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642746" y="33846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7795146" y="353704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Rounded Rectangle 79"/>
              <p:cNvSpPr/>
              <p:nvPr/>
            </p:nvSpPr>
            <p:spPr>
              <a:xfrm rot="2546487">
                <a:off x="6406556" y="3471087"/>
                <a:ext cx="757805" cy="738609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18858744">
                <a:off x="6377819" y="3491444"/>
                <a:ext cx="7886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chemeClr val="bg1"/>
                    </a:solidFill>
                  </a:rPr>
                  <a:t> </a:t>
                </a:r>
                <a:r>
                  <a:rPr lang="bn-IN" sz="4400" dirty="0" smtClean="0"/>
                  <a:t> </a:t>
                </a:r>
                <a:endParaRPr lang="en-US" sz="4400" dirty="0"/>
              </a:p>
            </p:txBody>
          </p:sp>
        </p:grpSp>
        <p:sp>
          <p:nvSpPr>
            <p:cNvPr id="77" name="Oval 76"/>
            <p:cNvSpPr/>
            <p:nvPr/>
          </p:nvSpPr>
          <p:spPr>
            <a:xfrm rot="17792423" flipH="1">
              <a:off x="6015897" y="3392700"/>
              <a:ext cx="103841" cy="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3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8668 -0.0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82123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75963 -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2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43 3.7037E-7 L 0.69023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7057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5" y="127037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53385" y="388116"/>
            <a:ext cx="3581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 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4236" y="365764"/>
            <a:ext cx="5219700" cy="904615"/>
          </a:xfrm>
          <a:custGeom>
            <a:avLst/>
            <a:gdLst>
              <a:gd name="connsiteX0" fmla="*/ 0 w 5219700"/>
              <a:gd name="connsiteY0" fmla="*/ 0 h 584775"/>
              <a:gd name="connsiteX1" fmla="*/ 869950 w 5219700"/>
              <a:gd name="connsiteY1" fmla="*/ 0 h 584775"/>
              <a:gd name="connsiteX2" fmla="*/ 869950 w 5219700"/>
              <a:gd name="connsiteY2" fmla="*/ 0 h 584775"/>
              <a:gd name="connsiteX3" fmla="*/ 2174875 w 5219700"/>
              <a:gd name="connsiteY3" fmla="*/ 0 h 584775"/>
              <a:gd name="connsiteX4" fmla="*/ 5219700 w 5219700"/>
              <a:gd name="connsiteY4" fmla="*/ 0 h 584775"/>
              <a:gd name="connsiteX5" fmla="*/ 5219700 w 5219700"/>
              <a:gd name="connsiteY5" fmla="*/ 341119 h 584775"/>
              <a:gd name="connsiteX6" fmla="*/ 5219700 w 5219700"/>
              <a:gd name="connsiteY6" fmla="*/ 341119 h 584775"/>
              <a:gd name="connsiteX7" fmla="*/ 5219700 w 5219700"/>
              <a:gd name="connsiteY7" fmla="*/ 487313 h 584775"/>
              <a:gd name="connsiteX8" fmla="*/ 5219700 w 5219700"/>
              <a:gd name="connsiteY8" fmla="*/ 584775 h 584775"/>
              <a:gd name="connsiteX9" fmla="*/ 2174875 w 5219700"/>
              <a:gd name="connsiteY9" fmla="*/ 584775 h 584775"/>
              <a:gd name="connsiteX10" fmla="*/ 1522430 w 5219700"/>
              <a:gd name="connsiteY10" fmla="*/ 657872 h 584775"/>
              <a:gd name="connsiteX11" fmla="*/ 869950 w 5219700"/>
              <a:gd name="connsiteY11" fmla="*/ 584775 h 584775"/>
              <a:gd name="connsiteX12" fmla="*/ 0 w 5219700"/>
              <a:gd name="connsiteY12" fmla="*/ 584775 h 584775"/>
              <a:gd name="connsiteX13" fmla="*/ 0 w 5219700"/>
              <a:gd name="connsiteY13" fmla="*/ 487313 h 584775"/>
              <a:gd name="connsiteX14" fmla="*/ 0 w 5219700"/>
              <a:gd name="connsiteY14" fmla="*/ 341119 h 584775"/>
              <a:gd name="connsiteX15" fmla="*/ 0 w 5219700"/>
              <a:gd name="connsiteY15" fmla="*/ 341119 h 584775"/>
              <a:gd name="connsiteX16" fmla="*/ 0 w 5219700"/>
              <a:gd name="connsiteY16" fmla="*/ 0 h 58477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2174875 w 5219700"/>
              <a:gd name="connsiteY9" fmla="*/ 584775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1160236 w 5219700"/>
              <a:gd name="connsiteY11" fmla="*/ 570261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9700" h="904615">
                <a:moveTo>
                  <a:pt x="0" y="0"/>
                </a:moveTo>
                <a:lnTo>
                  <a:pt x="869950" y="0"/>
                </a:lnTo>
                <a:lnTo>
                  <a:pt x="869950" y="0"/>
                </a:lnTo>
                <a:lnTo>
                  <a:pt x="2174875" y="0"/>
                </a:lnTo>
                <a:lnTo>
                  <a:pt x="5219700" y="0"/>
                </a:lnTo>
                <a:lnTo>
                  <a:pt x="5219700" y="341119"/>
                </a:lnTo>
                <a:lnTo>
                  <a:pt x="5219700" y="341119"/>
                </a:lnTo>
                <a:lnTo>
                  <a:pt x="5219700" y="487313"/>
                </a:lnTo>
                <a:lnTo>
                  <a:pt x="5219700" y="584775"/>
                </a:lnTo>
                <a:lnTo>
                  <a:pt x="1463675" y="555747"/>
                </a:lnTo>
                <a:lnTo>
                  <a:pt x="2248144" y="904615"/>
                </a:lnTo>
                <a:lnTo>
                  <a:pt x="1160236" y="570261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বক্ষগহ্বরে কয়টি ফুসফুস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86" y="1522904"/>
            <a:ext cx="1866899" cy="2507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5885" y="512324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6185" y="5207860"/>
            <a:ext cx="4038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গোলাপী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বর্ণের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স্পঞ্জের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09" y="1879979"/>
            <a:ext cx="19716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85" y="1215951"/>
            <a:ext cx="48768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291635" y="5246353"/>
            <a:ext cx="17144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প্লুরা পর্দা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4785" y="310909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 কী দিয়ে আবৃত?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" name="Object 2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975077"/>
              </p:ext>
            </p:extLst>
          </p:nvPr>
        </p:nvGraphicFramePr>
        <p:xfrm>
          <a:off x="5424985" y="286581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4985" y="286581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62112" y="3611210"/>
            <a:ext cx="2000249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  দেখি কিভাবে ফুসফুস কাজ করে ?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5585" y="5207859"/>
            <a:ext cx="3733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বায়ুথলি / অ্যালভিওলাস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7172" y="365764"/>
            <a:ext cx="347662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ফুসফুসে কী দেখা যাচ্ছে?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10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29" y="1273637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1875335" y="354175"/>
            <a:ext cx="7734299" cy="2835015"/>
          </a:xfrm>
          <a:custGeom>
            <a:avLst/>
            <a:gdLst>
              <a:gd name="connsiteX0" fmla="*/ 0 w 7734299"/>
              <a:gd name="connsiteY0" fmla="*/ 0 h 584775"/>
              <a:gd name="connsiteX1" fmla="*/ 1289050 w 7734299"/>
              <a:gd name="connsiteY1" fmla="*/ 0 h 584775"/>
              <a:gd name="connsiteX2" fmla="*/ 1289050 w 7734299"/>
              <a:gd name="connsiteY2" fmla="*/ 0 h 584775"/>
              <a:gd name="connsiteX3" fmla="*/ 3222625 w 7734299"/>
              <a:gd name="connsiteY3" fmla="*/ 0 h 584775"/>
              <a:gd name="connsiteX4" fmla="*/ 7734299 w 7734299"/>
              <a:gd name="connsiteY4" fmla="*/ 0 h 584775"/>
              <a:gd name="connsiteX5" fmla="*/ 7734299 w 7734299"/>
              <a:gd name="connsiteY5" fmla="*/ 341119 h 584775"/>
              <a:gd name="connsiteX6" fmla="*/ 7734299 w 7734299"/>
              <a:gd name="connsiteY6" fmla="*/ 341119 h 584775"/>
              <a:gd name="connsiteX7" fmla="*/ 7734299 w 7734299"/>
              <a:gd name="connsiteY7" fmla="*/ 487313 h 584775"/>
              <a:gd name="connsiteX8" fmla="*/ 7734299 w 7734299"/>
              <a:gd name="connsiteY8" fmla="*/ 584775 h 584775"/>
              <a:gd name="connsiteX9" fmla="*/ 3222625 w 7734299"/>
              <a:gd name="connsiteY9" fmla="*/ 584775 h 584775"/>
              <a:gd name="connsiteX10" fmla="*/ 2255863 w 7734299"/>
              <a:gd name="connsiteY10" fmla="*/ 657872 h 584775"/>
              <a:gd name="connsiteX11" fmla="*/ 1289050 w 7734299"/>
              <a:gd name="connsiteY11" fmla="*/ 584775 h 584775"/>
              <a:gd name="connsiteX12" fmla="*/ 0 w 7734299"/>
              <a:gd name="connsiteY12" fmla="*/ 584775 h 584775"/>
              <a:gd name="connsiteX13" fmla="*/ 0 w 7734299"/>
              <a:gd name="connsiteY13" fmla="*/ 487313 h 584775"/>
              <a:gd name="connsiteX14" fmla="*/ 0 w 7734299"/>
              <a:gd name="connsiteY14" fmla="*/ 341119 h 584775"/>
              <a:gd name="connsiteX15" fmla="*/ 0 w 7734299"/>
              <a:gd name="connsiteY15" fmla="*/ 341119 h 584775"/>
              <a:gd name="connsiteX16" fmla="*/ 0 w 7734299"/>
              <a:gd name="connsiteY16" fmla="*/ 0 h 58477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3222625 w 7734299"/>
              <a:gd name="connsiteY9" fmla="*/ 584775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1524453 w 7734299"/>
              <a:gd name="connsiteY9" fmla="*/ 570261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4299" h="2835015">
                <a:moveTo>
                  <a:pt x="0" y="0"/>
                </a:moveTo>
                <a:lnTo>
                  <a:pt x="1289050" y="0"/>
                </a:lnTo>
                <a:lnTo>
                  <a:pt x="1289050" y="0"/>
                </a:lnTo>
                <a:lnTo>
                  <a:pt x="3222625" y="0"/>
                </a:lnTo>
                <a:lnTo>
                  <a:pt x="7734299" y="0"/>
                </a:lnTo>
                <a:lnTo>
                  <a:pt x="7734299" y="341119"/>
                </a:lnTo>
                <a:lnTo>
                  <a:pt x="7734299" y="341119"/>
                </a:lnTo>
                <a:lnTo>
                  <a:pt x="7734299" y="487313"/>
                </a:lnTo>
                <a:lnTo>
                  <a:pt x="7734299" y="584775"/>
                </a:lnTo>
                <a:lnTo>
                  <a:pt x="1524453" y="570261"/>
                </a:lnTo>
                <a:lnTo>
                  <a:pt x="3591177" y="2835015"/>
                </a:lnTo>
                <a:lnTo>
                  <a:pt x="12890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চিহ্নিত অংশটি কোন কোন অংশকে পৃথক করেছে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96311" y="5246353"/>
            <a:ext cx="25907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গহবর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14" descr="C:\Users\User\Desktop\respi\lungs2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10" y="1480380"/>
            <a:ext cx="4476749" cy="33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38885" y="380278"/>
            <a:ext cx="14859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62156" y="5171610"/>
            <a:ext cx="868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মধ্যচ্ছদা সংকোচন ওপ্রসারণের মাধ্যমে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প্রশ্বাস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সম্পন্ন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08772" y="5261720"/>
            <a:ext cx="13372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মধ্যচ্ছদা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71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/>
      <p:bldP spid="19" grpId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4" grpId="0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9453" y="232876"/>
            <a:ext cx="5372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চিত্রের প্রতি শূন্যস্থানে ক্লিক 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28" y="951930"/>
            <a:ext cx="5534025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28128" y="209493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নাসারন্ধ্র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0528" y="2780730"/>
            <a:ext cx="990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স্বরযন্ত্র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5827" y="415233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বাম ব্রঙ্কাস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1553" y="491433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বাম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0928" y="1332930"/>
            <a:ext cx="119062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7028" y="2149359"/>
            <a:ext cx="15621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নাসা গলবিল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9328" y="3168874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4656" y="396183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ডান ব্রঙ্কাস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2128" y="4685730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ডান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2128" y="5264488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মধ্যচ্ছদা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242215" y="3847530"/>
            <a:ext cx="2043113" cy="896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32953" y="3510074"/>
            <a:ext cx="10463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ব্রঙ্কিওল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0400" y="5690596"/>
            <a:ext cx="35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মানব শ্বসনতন্ত্র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64724"/>
              </p:ext>
            </p:extLst>
          </p:nvPr>
        </p:nvGraphicFramePr>
        <p:xfrm>
          <a:off x="698421" y="1093182"/>
          <a:ext cx="9597564" cy="487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9142"/>
                <a:gridCol w="2002970"/>
                <a:gridCol w="1973514"/>
                <a:gridCol w="2032425"/>
                <a:gridCol w="1919513"/>
              </a:tblGrid>
              <a:tr h="629412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193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37328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চিত্রের অংগের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4428"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চিত্রের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গঠন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4428"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চিত্রের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0652" y="219832"/>
            <a:ext cx="215398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3161" y="402135"/>
            <a:ext cx="333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 মি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+উপস্থাপন ১০ 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87" y="1782404"/>
            <a:ext cx="1596582" cy="11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75" y="1786851"/>
            <a:ext cx="1543956" cy="10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45" y="1732890"/>
            <a:ext cx="1585684" cy="117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75" y="1865861"/>
            <a:ext cx="1251856" cy="10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4642" y="302525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551" y="3693994"/>
            <a:ext cx="62745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লোকটির শক্তি উৎপন্ন হয়েছে কোন প্রক্রিয়ায়?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44" y="515680"/>
            <a:ext cx="3657601" cy="264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8766" y="4462284"/>
            <a:ext cx="25257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অভিস্রবণ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0221" y="4438504"/>
            <a:ext cx="19447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শ্বসন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741" y="5098201"/>
            <a:ext cx="31005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সালোক সংশ্লেষন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0221" y="5098202"/>
            <a:ext cx="27109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ইমবাইবিশন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44" y="515680"/>
            <a:ext cx="3657601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2274724" y="3397361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গোলাপী রঙের অংশটির বৈশিষ্ট্য---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370" y="4002526"/>
            <a:ext cx="30552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স্পঞ্জের মত নরম ও কোমল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4825" y="3976027"/>
            <a:ext cx="25519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প্লুরা পর্দা দ্বারা আবৃত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2602" y="4019922"/>
            <a:ext cx="28318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অসংখ্য বায়ুথলি আছে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6654" y="4636537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6524" y="5221326"/>
            <a:ext cx="6415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387296" y="5242346"/>
            <a:ext cx="7280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.II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855356" y="5253528"/>
            <a:ext cx="11448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.II ,III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8213934" y="5253529"/>
            <a:ext cx="13292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.I,II,III</a:t>
            </a:r>
            <a:endParaRPr lang="en-US" sz="2400" dirty="0"/>
          </a:p>
        </p:txBody>
      </p:sp>
      <p:pic>
        <p:nvPicPr>
          <p:cNvPr id="2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838" y="4490109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19" y="5281353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respi\diaphragmatic-breath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54" y="515680"/>
            <a:ext cx="3801302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6844620" y="2474794"/>
            <a:ext cx="152960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5" y="2108604"/>
            <a:ext cx="473172" cy="7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74724" y="3379048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চিহ্নিত অংশটির কাজ নিচের কোনটি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71633" y="4175430"/>
            <a:ext cx="36647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শ্বাসনালীতে বাতাস ঢুকতে না দেয়া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17775" y="4174872"/>
            <a:ext cx="28424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শ্বাসনালীতে বাতাস দেয়া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04672" y="5010053"/>
            <a:ext cx="28296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খাদ্য নালীর মুখ বন্ধ করা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04144" y="4916760"/>
            <a:ext cx="353654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প্রশ্বাস ও নিঃশ্বাস  কাজে সহায়তা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56" y="494428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51827" y="466444"/>
            <a:ext cx="24750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0909" y="3692047"/>
            <a:ext cx="835335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অংশটি শ্বসনতন্ত্রের প্রধান অঙ্গ –ব্যাখ্যা কর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70" y="976745"/>
            <a:ext cx="3171182" cy="248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7812" y="1974376"/>
            <a:ext cx="1788242" cy="3048000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শ্বসন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বায়ুথলি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স্বরযন্ত্র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ব্রংকিওল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ব্রংকাস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612" y="678976"/>
            <a:ext cx="396240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72" y="320722"/>
            <a:ext cx="373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457" y="2775044"/>
            <a:ext cx="3352800" cy="1600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07" y="636895"/>
            <a:ext cx="12382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72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4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293" y="360639"/>
            <a:ext cx="3481656" cy="4267565"/>
            <a:chOff x="4198635" y="238191"/>
            <a:chExt cx="3523617" cy="37489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8635" y="238191"/>
              <a:ext cx="3523617" cy="296389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622" y="673250"/>
              <a:ext cx="2740396" cy="33138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759026" y="3806824"/>
            <a:ext cx="4512366" cy="230832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endParaRPr lang="en-US" sz="2800" dirty="0">
              <a:solidFill>
                <a:srgbClr val="08A8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40" y="3945323"/>
            <a:ext cx="4503762" cy="203132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 মারুফুল হক </a:t>
            </a:r>
            <a:endParaRPr lang="bn-BD" sz="3200" dirty="0" smtClean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অর্নাস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গণিত, এম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(গণিত),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 এড   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  <a:endParaRPr lang="b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marufulhoque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311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4723901" y="360639"/>
            <a:ext cx="4512366" cy="990488"/>
          </a:xfrm>
          <a:prstGeom prst="snip1Rect">
            <a:avLst/>
          </a:prstGeom>
          <a:noFill/>
          <a:ln w="38100">
            <a:solidFill>
              <a:srgbClr val="08A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E7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651" y="1457220"/>
            <a:ext cx="1476375" cy="44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respi\joteyjoy_1362988856_10-img28822-509741150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09" y="581166"/>
            <a:ext cx="6400800" cy="495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04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My Documents\My Pictures\6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712493" y="442415"/>
            <a:ext cx="6858000" cy="502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6325" y="2159758"/>
            <a:ext cx="4648200" cy="2057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শ্বসন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49003" y="271818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6203" y="443268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5653" y="2482673"/>
            <a:ext cx="32912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কী তা বলতে পারবে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8716" y="3319818"/>
            <a:ext cx="711144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কালে  যে শক্তি উৎপাদন  হয় তা প্রমাণ 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5150" y="4292864"/>
            <a:ext cx="75686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 গঠন ব্যাখ্যা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318" y="5138438"/>
            <a:ext cx="751729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কাজ বর্ণনা 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6748" y="1470759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274719" y="271818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31919" y="443268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1369" y="2482673"/>
            <a:ext cx="32912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কী তা বলতে পারবে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84432" y="3319818"/>
            <a:ext cx="711144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শ্বসন কালে  যে শক্তি উৎপাদন  হয় তা প্রমাণ 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0866" y="4292864"/>
            <a:ext cx="75686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 গঠন ব্যাখ্যা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1034" y="5138438"/>
            <a:ext cx="751729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কাজ বর্ণনা  করতে 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2464" y="1470759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35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32" y="802450"/>
            <a:ext cx="4333875" cy="51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2487305" y="3257266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1953905" y="5420088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3983596" y="2776724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2182505" y="2114266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2334905" y="3975537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3213369" y="1923568"/>
            <a:ext cx="60960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3708669" y="5334797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2359151" y="5612969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3855442" y="5630071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4318269" y="5331549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4416551" y="4945787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5" b="24908"/>
          <a:stretch/>
        </p:blipFill>
        <p:spPr bwMode="auto">
          <a:xfrm>
            <a:off x="4927869" y="5141916"/>
            <a:ext cx="607436" cy="48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15804" y="217675"/>
            <a:ext cx="7391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পাশের জনের সাথে আলোচনা করে বল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3612" y="5884473"/>
            <a:ext cx="573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জীবকোষের খাদ্যবস্তু অক্সিজেনের সাথে বিক্রিয়া করে </a:t>
            </a:r>
            <a:r>
              <a:rPr lang="bn-BD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শক্তি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উৎপন্ন করে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User\Desktop\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05" y="1613923"/>
            <a:ext cx="3276599" cy="33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96469" y="217675"/>
            <a:ext cx="964838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3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0295 0.3865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4608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2129 L 0.03559 0.2287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25 0.5664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83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84053"/>
              </p:ext>
            </p:extLst>
          </p:nvPr>
        </p:nvGraphicFramePr>
        <p:xfrm>
          <a:off x="5670459" y="2849028"/>
          <a:ext cx="982824" cy="82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0459" y="2849028"/>
                        <a:ext cx="982824" cy="829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81031" y="3674974"/>
            <a:ext cx="2129452" cy="58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4" descr="C:\Users\User\Desktop\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92" y="1097432"/>
            <a:ext cx="6060749" cy="416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93826" y="299205"/>
            <a:ext cx="6388357" cy="10745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ফ্লাক্সের থার্মোমিটারের পারদ রেখার পরিবর্তন ঘটেছে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4316" y="336111"/>
            <a:ext cx="6797867" cy="583322"/>
          </a:xfrm>
          <a:custGeom>
            <a:avLst/>
            <a:gdLst>
              <a:gd name="connsiteX0" fmla="*/ 0 w 6324600"/>
              <a:gd name="connsiteY0" fmla="*/ 0 h 584775"/>
              <a:gd name="connsiteX1" fmla="*/ 1054100 w 6324600"/>
              <a:gd name="connsiteY1" fmla="*/ 0 h 584775"/>
              <a:gd name="connsiteX2" fmla="*/ 1054100 w 6324600"/>
              <a:gd name="connsiteY2" fmla="*/ 0 h 584775"/>
              <a:gd name="connsiteX3" fmla="*/ 2635250 w 6324600"/>
              <a:gd name="connsiteY3" fmla="*/ 0 h 584775"/>
              <a:gd name="connsiteX4" fmla="*/ 6324600 w 6324600"/>
              <a:gd name="connsiteY4" fmla="*/ 0 h 584775"/>
              <a:gd name="connsiteX5" fmla="*/ 6324600 w 6324600"/>
              <a:gd name="connsiteY5" fmla="*/ 341119 h 584775"/>
              <a:gd name="connsiteX6" fmla="*/ 6324600 w 6324600"/>
              <a:gd name="connsiteY6" fmla="*/ 341119 h 584775"/>
              <a:gd name="connsiteX7" fmla="*/ 6324600 w 6324600"/>
              <a:gd name="connsiteY7" fmla="*/ 487313 h 584775"/>
              <a:gd name="connsiteX8" fmla="*/ 6324600 w 6324600"/>
              <a:gd name="connsiteY8" fmla="*/ 584775 h 584775"/>
              <a:gd name="connsiteX9" fmla="*/ 2635250 w 6324600"/>
              <a:gd name="connsiteY9" fmla="*/ 584775 h 584775"/>
              <a:gd name="connsiteX10" fmla="*/ 1844696 w 6324600"/>
              <a:gd name="connsiteY10" fmla="*/ 657872 h 584775"/>
              <a:gd name="connsiteX11" fmla="*/ 1054100 w 6324600"/>
              <a:gd name="connsiteY11" fmla="*/ 584775 h 584775"/>
              <a:gd name="connsiteX12" fmla="*/ 0 w 6324600"/>
              <a:gd name="connsiteY12" fmla="*/ 584775 h 584775"/>
              <a:gd name="connsiteX13" fmla="*/ 0 w 6324600"/>
              <a:gd name="connsiteY13" fmla="*/ 487313 h 584775"/>
              <a:gd name="connsiteX14" fmla="*/ 0 w 6324600"/>
              <a:gd name="connsiteY14" fmla="*/ 341119 h 584775"/>
              <a:gd name="connsiteX15" fmla="*/ 0 w 6324600"/>
              <a:gd name="connsiteY15" fmla="*/ 341119 h 584775"/>
              <a:gd name="connsiteX16" fmla="*/ 0 w 6324600"/>
              <a:gd name="connsiteY16" fmla="*/ 0 h 584775"/>
              <a:gd name="connsiteX0" fmla="*/ 0 w 6324600"/>
              <a:gd name="connsiteY0" fmla="*/ 0 h 1752381"/>
              <a:gd name="connsiteX1" fmla="*/ 1054100 w 6324600"/>
              <a:gd name="connsiteY1" fmla="*/ 0 h 1752381"/>
              <a:gd name="connsiteX2" fmla="*/ 1054100 w 6324600"/>
              <a:gd name="connsiteY2" fmla="*/ 0 h 1752381"/>
              <a:gd name="connsiteX3" fmla="*/ 2635250 w 6324600"/>
              <a:gd name="connsiteY3" fmla="*/ 0 h 1752381"/>
              <a:gd name="connsiteX4" fmla="*/ 6324600 w 6324600"/>
              <a:gd name="connsiteY4" fmla="*/ 0 h 1752381"/>
              <a:gd name="connsiteX5" fmla="*/ 6324600 w 6324600"/>
              <a:gd name="connsiteY5" fmla="*/ 341119 h 1752381"/>
              <a:gd name="connsiteX6" fmla="*/ 6324600 w 6324600"/>
              <a:gd name="connsiteY6" fmla="*/ 341119 h 1752381"/>
              <a:gd name="connsiteX7" fmla="*/ 6324600 w 6324600"/>
              <a:gd name="connsiteY7" fmla="*/ 487313 h 1752381"/>
              <a:gd name="connsiteX8" fmla="*/ 6324600 w 6324600"/>
              <a:gd name="connsiteY8" fmla="*/ 584775 h 1752381"/>
              <a:gd name="connsiteX9" fmla="*/ 2635250 w 6324600"/>
              <a:gd name="connsiteY9" fmla="*/ 584775 h 1752381"/>
              <a:gd name="connsiteX10" fmla="*/ 1720005 w 6324600"/>
              <a:gd name="connsiteY10" fmla="*/ 1752381 h 1752381"/>
              <a:gd name="connsiteX11" fmla="*/ 1054100 w 6324600"/>
              <a:gd name="connsiteY11" fmla="*/ 584775 h 1752381"/>
              <a:gd name="connsiteX12" fmla="*/ 0 w 6324600"/>
              <a:gd name="connsiteY12" fmla="*/ 584775 h 1752381"/>
              <a:gd name="connsiteX13" fmla="*/ 0 w 6324600"/>
              <a:gd name="connsiteY13" fmla="*/ 487313 h 1752381"/>
              <a:gd name="connsiteX14" fmla="*/ 0 w 6324600"/>
              <a:gd name="connsiteY14" fmla="*/ 341119 h 1752381"/>
              <a:gd name="connsiteX15" fmla="*/ 0 w 6324600"/>
              <a:gd name="connsiteY15" fmla="*/ 341119 h 1752381"/>
              <a:gd name="connsiteX16" fmla="*/ 0 w 6324600"/>
              <a:gd name="connsiteY16" fmla="*/ 0 h 1752381"/>
              <a:gd name="connsiteX0" fmla="*/ 0 w 6324600"/>
              <a:gd name="connsiteY0" fmla="*/ 0 h 1752381"/>
              <a:gd name="connsiteX1" fmla="*/ 1054100 w 6324600"/>
              <a:gd name="connsiteY1" fmla="*/ 0 h 1752381"/>
              <a:gd name="connsiteX2" fmla="*/ 1054100 w 6324600"/>
              <a:gd name="connsiteY2" fmla="*/ 0 h 1752381"/>
              <a:gd name="connsiteX3" fmla="*/ 2635250 w 6324600"/>
              <a:gd name="connsiteY3" fmla="*/ 0 h 1752381"/>
              <a:gd name="connsiteX4" fmla="*/ 6324600 w 6324600"/>
              <a:gd name="connsiteY4" fmla="*/ 0 h 1752381"/>
              <a:gd name="connsiteX5" fmla="*/ 6324600 w 6324600"/>
              <a:gd name="connsiteY5" fmla="*/ 341119 h 1752381"/>
              <a:gd name="connsiteX6" fmla="*/ 6324600 w 6324600"/>
              <a:gd name="connsiteY6" fmla="*/ 341119 h 1752381"/>
              <a:gd name="connsiteX7" fmla="*/ 6324600 w 6324600"/>
              <a:gd name="connsiteY7" fmla="*/ 487313 h 1752381"/>
              <a:gd name="connsiteX8" fmla="*/ 6324600 w 6324600"/>
              <a:gd name="connsiteY8" fmla="*/ 584775 h 1752381"/>
              <a:gd name="connsiteX9" fmla="*/ 1222086 w 6324600"/>
              <a:gd name="connsiteY9" fmla="*/ 570921 h 1752381"/>
              <a:gd name="connsiteX10" fmla="*/ 1720005 w 6324600"/>
              <a:gd name="connsiteY10" fmla="*/ 1752381 h 1752381"/>
              <a:gd name="connsiteX11" fmla="*/ 1054100 w 6324600"/>
              <a:gd name="connsiteY11" fmla="*/ 584775 h 1752381"/>
              <a:gd name="connsiteX12" fmla="*/ 0 w 6324600"/>
              <a:gd name="connsiteY12" fmla="*/ 584775 h 1752381"/>
              <a:gd name="connsiteX13" fmla="*/ 0 w 6324600"/>
              <a:gd name="connsiteY13" fmla="*/ 487313 h 1752381"/>
              <a:gd name="connsiteX14" fmla="*/ 0 w 6324600"/>
              <a:gd name="connsiteY14" fmla="*/ 341119 h 1752381"/>
              <a:gd name="connsiteX15" fmla="*/ 0 w 6324600"/>
              <a:gd name="connsiteY15" fmla="*/ 341119 h 1752381"/>
              <a:gd name="connsiteX16" fmla="*/ 0 w 6324600"/>
              <a:gd name="connsiteY16" fmla="*/ 0 h 17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24600" h="1752381">
                <a:moveTo>
                  <a:pt x="0" y="0"/>
                </a:moveTo>
                <a:lnTo>
                  <a:pt x="1054100" y="0"/>
                </a:lnTo>
                <a:lnTo>
                  <a:pt x="1054100" y="0"/>
                </a:lnTo>
                <a:lnTo>
                  <a:pt x="2635250" y="0"/>
                </a:lnTo>
                <a:lnTo>
                  <a:pt x="6324600" y="0"/>
                </a:lnTo>
                <a:lnTo>
                  <a:pt x="6324600" y="341119"/>
                </a:lnTo>
                <a:lnTo>
                  <a:pt x="6324600" y="341119"/>
                </a:lnTo>
                <a:lnTo>
                  <a:pt x="6324600" y="487313"/>
                </a:lnTo>
                <a:lnTo>
                  <a:pt x="6324600" y="584775"/>
                </a:lnTo>
                <a:lnTo>
                  <a:pt x="1222086" y="570921"/>
                </a:lnTo>
                <a:lnTo>
                  <a:pt x="1720005" y="1752381"/>
                </a:lnTo>
                <a:lnTo>
                  <a:pt x="105410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“ক”  ফ্লাক্সে পারদ রেখার পরিবর্তন ঘটেছে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7513" y="4982570"/>
            <a:ext cx="6972300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সিদ্ধান্ত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“ক“ফ্লাক্সে ছোলা </a:t>
            </a:r>
            <a:r>
              <a:rPr lang="bn-BD" sz="24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শ্বসন অব্যাহত ,ফলে তাপমাত্রা ও শক্তি উৎপন্ন । “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খ”  ফ্লাক্সে ছোলা </a:t>
            </a:r>
            <a:r>
              <a:rPr lang="bn-BD" sz="24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নির্জীব।  </a:t>
            </a:r>
            <a:endParaRPr lang="en-US" sz="24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10954"/>
              </p:ext>
            </p:extLst>
          </p:nvPr>
        </p:nvGraphicFramePr>
        <p:xfrm>
          <a:off x="2660175" y="1172570"/>
          <a:ext cx="6858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1"/>
                <a:gridCol w="1475891"/>
                <a:gridCol w="352909"/>
                <a:gridCol w="2057400"/>
                <a:gridCol w="1752599"/>
              </a:tblGrid>
              <a:tr h="990600">
                <a:tc gridSpan="5">
                  <a:txBody>
                    <a:bodyPr/>
                    <a:lstStyle/>
                    <a:p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30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ফ্লাক্স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8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খ ফ্লাক্স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281418" y="145841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পর্যবেক্ষণ তালিকা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8128" y="2315570"/>
            <a:ext cx="3908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দুটি থার্মোমিটারে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পারদ রেখার অবস্থান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1574" y="3001369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পরীক্ষণ শুরুতে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0257" y="3001367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কিছুক্ষণ পর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95703" y="2324329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কেন পরিবর্তন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99500" y="4134538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নিদিষ্ট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812166" y="4143522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 নাই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9500" y="3463034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নিদিষ্ট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145099" y="3463034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পরিবর্তন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67223" y="3485157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ছোলা সজীব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09515" y="4220570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ছোলা নির্জীব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4212" y="315399"/>
            <a:ext cx="659512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পর্যবেক্ষণ থেকে আমরা কী সিদ্ধান্তে পৌছাতে পারি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733" y="1621809"/>
            <a:ext cx="4533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57383" y="35123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-- এগুলো কী কাজ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5092" y="5158575"/>
            <a:ext cx="4876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অঙ্গগুলো একত্রে </a:t>
            </a:r>
            <a:r>
              <a:rPr lang="bn-BD" sz="28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শ্বসনের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করছে । এটিই </a:t>
            </a:r>
            <a:r>
              <a:rPr lang="bn-BD" sz="28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শ্বসনতন্ত্র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0829" y="5128496"/>
            <a:ext cx="16186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নাসারন্ধ্র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84" y="1438016"/>
            <a:ext cx="3675350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96" y="1438015"/>
            <a:ext cx="1669473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TextBox 22"/>
          <p:cNvSpPr txBox="1"/>
          <p:nvPr/>
        </p:nvSpPr>
        <p:spPr>
          <a:xfrm>
            <a:off x="3171683" y="391786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কেমন দেখতে  গহ্বর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3602" y="5513216"/>
            <a:ext cx="535521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মুখের উপরে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নাসিকা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ত্রিকোণাকার গহ্বর </a:t>
            </a:r>
            <a:endParaRPr lang="en-US" sz="32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67" y="1395373"/>
            <a:ext cx="2738116" cy="350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6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83" y="1395373"/>
            <a:ext cx="391953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31801" y="434363"/>
            <a:ext cx="3619500" cy="2064862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2064862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1688864" y="2071523"/>
                  <a:pt x="1659082" y="2064840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584898" y="1635664"/>
            <a:ext cx="2486099" cy="1143000"/>
          </a:xfrm>
          <a:custGeom>
            <a:avLst/>
            <a:gdLst>
              <a:gd name="connsiteX0" fmla="*/ 2361408 w 2486099"/>
              <a:gd name="connsiteY0" fmla="*/ 762000 h 1316182"/>
              <a:gd name="connsiteX1" fmla="*/ 2222862 w 2486099"/>
              <a:gd name="connsiteY1" fmla="*/ 609600 h 1316182"/>
              <a:gd name="connsiteX2" fmla="*/ 2195153 w 2486099"/>
              <a:gd name="connsiteY2" fmla="*/ 568036 h 1316182"/>
              <a:gd name="connsiteX3" fmla="*/ 2153590 w 2486099"/>
              <a:gd name="connsiteY3" fmla="*/ 471055 h 1316182"/>
              <a:gd name="connsiteX4" fmla="*/ 2139735 w 2486099"/>
              <a:gd name="connsiteY4" fmla="*/ 429491 h 1316182"/>
              <a:gd name="connsiteX5" fmla="*/ 2084317 w 2486099"/>
              <a:gd name="connsiteY5" fmla="*/ 332509 h 1316182"/>
              <a:gd name="connsiteX6" fmla="*/ 2042753 w 2486099"/>
              <a:gd name="connsiteY6" fmla="*/ 304800 h 1316182"/>
              <a:gd name="connsiteX7" fmla="*/ 1959626 w 2486099"/>
              <a:gd name="connsiteY7" fmla="*/ 249382 h 1316182"/>
              <a:gd name="connsiteX8" fmla="*/ 1918062 w 2486099"/>
              <a:gd name="connsiteY8" fmla="*/ 207818 h 1316182"/>
              <a:gd name="connsiteX9" fmla="*/ 1876499 w 2486099"/>
              <a:gd name="connsiteY9" fmla="*/ 180109 h 1316182"/>
              <a:gd name="connsiteX10" fmla="*/ 1821080 w 2486099"/>
              <a:gd name="connsiteY10" fmla="*/ 152400 h 1316182"/>
              <a:gd name="connsiteX11" fmla="*/ 1779517 w 2486099"/>
              <a:gd name="connsiteY11" fmla="*/ 138545 h 1316182"/>
              <a:gd name="connsiteX12" fmla="*/ 1737953 w 2486099"/>
              <a:gd name="connsiteY12" fmla="*/ 110836 h 1316182"/>
              <a:gd name="connsiteX13" fmla="*/ 1640971 w 2486099"/>
              <a:gd name="connsiteY13" fmla="*/ 69273 h 1316182"/>
              <a:gd name="connsiteX14" fmla="*/ 1599408 w 2486099"/>
              <a:gd name="connsiteY14" fmla="*/ 41564 h 1316182"/>
              <a:gd name="connsiteX15" fmla="*/ 1447008 w 2486099"/>
              <a:gd name="connsiteY15" fmla="*/ 13855 h 1316182"/>
              <a:gd name="connsiteX16" fmla="*/ 1363880 w 2486099"/>
              <a:gd name="connsiteY16" fmla="*/ 0 h 1316182"/>
              <a:gd name="connsiteX17" fmla="*/ 892826 w 2486099"/>
              <a:gd name="connsiteY17" fmla="*/ 27709 h 1316182"/>
              <a:gd name="connsiteX18" fmla="*/ 837408 w 2486099"/>
              <a:gd name="connsiteY18" fmla="*/ 55418 h 1316182"/>
              <a:gd name="connsiteX19" fmla="*/ 768135 w 2486099"/>
              <a:gd name="connsiteY19" fmla="*/ 83127 h 1316182"/>
              <a:gd name="connsiteX20" fmla="*/ 726571 w 2486099"/>
              <a:gd name="connsiteY20" fmla="*/ 110836 h 1316182"/>
              <a:gd name="connsiteX21" fmla="*/ 643444 w 2486099"/>
              <a:gd name="connsiteY21" fmla="*/ 138545 h 1316182"/>
              <a:gd name="connsiteX22" fmla="*/ 601880 w 2486099"/>
              <a:gd name="connsiteY22" fmla="*/ 166255 h 1316182"/>
              <a:gd name="connsiteX23" fmla="*/ 574171 w 2486099"/>
              <a:gd name="connsiteY23" fmla="*/ 207818 h 1316182"/>
              <a:gd name="connsiteX24" fmla="*/ 532608 w 2486099"/>
              <a:gd name="connsiteY24" fmla="*/ 221673 h 1316182"/>
              <a:gd name="connsiteX25" fmla="*/ 477190 w 2486099"/>
              <a:gd name="connsiteY25" fmla="*/ 263236 h 1316182"/>
              <a:gd name="connsiteX26" fmla="*/ 449480 w 2486099"/>
              <a:gd name="connsiteY26" fmla="*/ 290945 h 1316182"/>
              <a:gd name="connsiteX27" fmla="*/ 407917 w 2486099"/>
              <a:gd name="connsiteY27" fmla="*/ 304800 h 1316182"/>
              <a:gd name="connsiteX28" fmla="*/ 324790 w 2486099"/>
              <a:gd name="connsiteY28" fmla="*/ 387927 h 1316182"/>
              <a:gd name="connsiteX29" fmla="*/ 297080 w 2486099"/>
              <a:gd name="connsiteY29" fmla="*/ 415636 h 1316182"/>
              <a:gd name="connsiteX30" fmla="*/ 241662 w 2486099"/>
              <a:gd name="connsiteY30" fmla="*/ 498764 h 1316182"/>
              <a:gd name="connsiteX31" fmla="*/ 158535 w 2486099"/>
              <a:gd name="connsiteY31" fmla="*/ 581891 h 1316182"/>
              <a:gd name="connsiteX32" fmla="*/ 130826 w 2486099"/>
              <a:gd name="connsiteY32" fmla="*/ 623455 h 1316182"/>
              <a:gd name="connsiteX33" fmla="*/ 116971 w 2486099"/>
              <a:gd name="connsiteY33" fmla="*/ 665018 h 1316182"/>
              <a:gd name="connsiteX34" fmla="*/ 33844 w 2486099"/>
              <a:gd name="connsiteY34" fmla="*/ 775855 h 1316182"/>
              <a:gd name="connsiteX35" fmla="*/ 19990 w 2486099"/>
              <a:gd name="connsiteY35" fmla="*/ 1080655 h 1316182"/>
              <a:gd name="connsiteX36" fmla="*/ 33844 w 2486099"/>
              <a:gd name="connsiteY36" fmla="*/ 1122218 h 1316182"/>
              <a:gd name="connsiteX37" fmla="*/ 116971 w 2486099"/>
              <a:gd name="connsiteY37" fmla="*/ 1149927 h 1316182"/>
              <a:gd name="connsiteX38" fmla="*/ 172390 w 2486099"/>
              <a:gd name="connsiteY38" fmla="*/ 1177636 h 1316182"/>
              <a:gd name="connsiteX39" fmla="*/ 1142208 w 2486099"/>
              <a:gd name="connsiteY39" fmla="*/ 1163782 h 1316182"/>
              <a:gd name="connsiteX40" fmla="*/ 1225335 w 2486099"/>
              <a:gd name="connsiteY40" fmla="*/ 1122218 h 1316182"/>
              <a:gd name="connsiteX41" fmla="*/ 1322317 w 2486099"/>
              <a:gd name="connsiteY41" fmla="*/ 1094509 h 1316182"/>
              <a:gd name="connsiteX42" fmla="*/ 2305990 w 2486099"/>
              <a:gd name="connsiteY42" fmla="*/ 1108364 h 1316182"/>
              <a:gd name="connsiteX43" fmla="*/ 2347553 w 2486099"/>
              <a:gd name="connsiteY43" fmla="*/ 1136073 h 1316182"/>
              <a:gd name="connsiteX44" fmla="*/ 2389117 w 2486099"/>
              <a:gd name="connsiteY44" fmla="*/ 1177636 h 1316182"/>
              <a:gd name="connsiteX45" fmla="*/ 2458390 w 2486099"/>
              <a:gd name="connsiteY45" fmla="*/ 1260764 h 1316182"/>
              <a:gd name="connsiteX46" fmla="*/ 2486099 w 2486099"/>
              <a:gd name="connsiteY46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86099" h="1316182">
                <a:moveTo>
                  <a:pt x="2361408" y="762000"/>
                </a:moveTo>
                <a:cubicBezTo>
                  <a:pt x="2252697" y="671408"/>
                  <a:pt x="2298287" y="722738"/>
                  <a:pt x="2222862" y="609600"/>
                </a:cubicBezTo>
                <a:lnTo>
                  <a:pt x="2195153" y="568036"/>
                </a:lnTo>
                <a:cubicBezTo>
                  <a:pt x="2166320" y="452702"/>
                  <a:pt x="2201428" y="566730"/>
                  <a:pt x="2153590" y="471055"/>
                </a:cubicBezTo>
                <a:cubicBezTo>
                  <a:pt x="2147059" y="457993"/>
                  <a:pt x="2145488" y="442914"/>
                  <a:pt x="2139735" y="429491"/>
                </a:cubicBezTo>
                <a:cubicBezTo>
                  <a:pt x="2131586" y="410476"/>
                  <a:pt x="2101709" y="349901"/>
                  <a:pt x="2084317" y="332509"/>
                </a:cubicBezTo>
                <a:cubicBezTo>
                  <a:pt x="2072543" y="320735"/>
                  <a:pt x="2056608" y="314036"/>
                  <a:pt x="2042753" y="304800"/>
                </a:cubicBezTo>
                <a:cubicBezTo>
                  <a:pt x="1982817" y="214895"/>
                  <a:pt x="2055973" y="304437"/>
                  <a:pt x="1959626" y="249382"/>
                </a:cubicBezTo>
                <a:cubicBezTo>
                  <a:pt x="1942614" y="239661"/>
                  <a:pt x="1933114" y="220361"/>
                  <a:pt x="1918062" y="207818"/>
                </a:cubicBezTo>
                <a:cubicBezTo>
                  <a:pt x="1905270" y="197158"/>
                  <a:pt x="1890956" y="188370"/>
                  <a:pt x="1876499" y="180109"/>
                </a:cubicBezTo>
                <a:cubicBezTo>
                  <a:pt x="1858567" y="169862"/>
                  <a:pt x="1840063" y="160536"/>
                  <a:pt x="1821080" y="152400"/>
                </a:cubicBezTo>
                <a:cubicBezTo>
                  <a:pt x="1807657" y="146647"/>
                  <a:pt x="1792579" y="145076"/>
                  <a:pt x="1779517" y="138545"/>
                </a:cubicBezTo>
                <a:cubicBezTo>
                  <a:pt x="1764624" y="131098"/>
                  <a:pt x="1752410" y="119097"/>
                  <a:pt x="1737953" y="110836"/>
                </a:cubicBezTo>
                <a:cubicBezTo>
                  <a:pt x="1690015" y="83443"/>
                  <a:pt x="1687603" y="84816"/>
                  <a:pt x="1640971" y="69273"/>
                </a:cubicBezTo>
                <a:cubicBezTo>
                  <a:pt x="1627117" y="60037"/>
                  <a:pt x="1614301" y="49011"/>
                  <a:pt x="1599408" y="41564"/>
                </a:cubicBezTo>
                <a:cubicBezTo>
                  <a:pt x="1555943" y="19831"/>
                  <a:pt x="1487130" y="19587"/>
                  <a:pt x="1447008" y="13855"/>
                </a:cubicBezTo>
                <a:cubicBezTo>
                  <a:pt x="1419199" y="9882"/>
                  <a:pt x="1391589" y="4618"/>
                  <a:pt x="1363880" y="0"/>
                </a:cubicBezTo>
                <a:cubicBezTo>
                  <a:pt x="1206862" y="9236"/>
                  <a:pt x="1049251" y="11243"/>
                  <a:pt x="892826" y="27709"/>
                </a:cubicBezTo>
                <a:cubicBezTo>
                  <a:pt x="872286" y="29871"/>
                  <a:pt x="856281" y="47030"/>
                  <a:pt x="837408" y="55418"/>
                </a:cubicBezTo>
                <a:cubicBezTo>
                  <a:pt x="814682" y="65519"/>
                  <a:pt x="790379" y="72005"/>
                  <a:pt x="768135" y="83127"/>
                </a:cubicBezTo>
                <a:cubicBezTo>
                  <a:pt x="753242" y="90574"/>
                  <a:pt x="741787" y="104073"/>
                  <a:pt x="726571" y="110836"/>
                </a:cubicBezTo>
                <a:cubicBezTo>
                  <a:pt x="699881" y="122698"/>
                  <a:pt x="643444" y="138545"/>
                  <a:pt x="643444" y="138545"/>
                </a:cubicBezTo>
                <a:cubicBezTo>
                  <a:pt x="629589" y="147782"/>
                  <a:pt x="613654" y="154481"/>
                  <a:pt x="601880" y="166255"/>
                </a:cubicBezTo>
                <a:cubicBezTo>
                  <a:pt x="590106" y="178029"/>
                  <a:pt x="587173" y="197416"/>
                  <a:pt x="574171" y="207818"/>
                </a:cubicBezTo>
                <a:cubicBezTo>
                  <a:pt x="562767" y="216941"/>
                  <a:pt x="546462" y="217055"/>
                  <a:pt x="532608" y="221673"/>
                </a:cubicBezTo>
                <a:cubicBezTo>
                  <a:pt x="514135" y="235527"/>
                  <a:pt x="494929" y="248454"/>
                  <a:pt x="477190" y="263236"/>
                </a:cubicBezTo>
                <a:cubicBezTo>
                  <a:pt x="467155" y="271598"/>
                  <a:pt x="460681" y="284224"/>
                  <a:pt x="449480" y="290945"/>
                </a:cubicBezTo>
                <a:cubicBezTo>
                  <a:pt x="436957" y="298459"/>
                  <a:pt x="421771" y="300182"/>
                  <a:pt x="407917" y="304800"/>
                </a:cubicBezTo>
                <a:lnTo>
                  <a:pt x="324790" y="387927"/>
                </a:lnTo>
                <a:cubicBezTo>
                  <a:pt x="315553" y="397163"/>
                  <a:pt x="304326" y="404767"/>
                  <a:pt x="297080" y="415636"/>
                </a:cubicBezTo>
                <a:cubicBezTo>
                  <a:pt x="278607" y="443345"/>
                  <a:pt x="265210" y="475216"/>
                  <a:pt x="241662" y="498764"/>
                </a:cubicBezTo>
                <a:cubicBezTo>
                  <a:pt x="213953" y="526473"/>
                  <a:pt x="180272" y="549286"/>
                  <a:pt x="158535" y="581891"/>
                </a:cubicBezTo>
                <a:cubicBezTo>
                  <a:pt x="149299" y="595746"/>
                  <a:pt x="138273" y="608562"/>
                  <a:pt x="130826" y="623455"/>
                </a:cubicBezTo>
                <a:cubicBezTo>
                  <a:pt x="124295" y="636517"/>
                  <a:pt x="124063" y="652252"/>
                  <a:pt x="116971" y="665018"/>
                </a:cubicBezTo>
                <a:cubicBezTo>
                  <a:pt x="77806" y="735514"/>
                  <a:pt x="75883" y="733814"/>
                  <a:pt x="33844" y="775855"/>
                </a:cubicBezTo>
                <a:cubicBezTo>
                  <a:pt x="-14061" y="919570"/>
                  <a:pt x="-3838" y="854285"/>
                  <a:pt x="19990" y="1080655"/>
                </a:cubicBezTo>
                <a:cubicBezTo>
                  <a:pt x="21519" y="1095178"/>
                  <a:pt x="21960" y="1113730"/>
                  <a:pt x="33844" y="1122218"/>
                </a:cubicBezTo>
                <a:cubicBezTo>
                  <a:pt x="57611" y="1139195"/>
                  <a:pt x="90847" y="1136865"/>
                  <a:pt x="116971" y="1149927"/>
                </a:cubicBezTo>
                <a:lnTo>
                  <a:pt x="172390" y="1177636"/>
                </a:lnTo>
                <a:lnTo>
                  <a:pt x="1142208" y="1163782"/>
                </a:lnTo>
                <a:cubicBezTo>
                  <a:pt x="1186184" y="1162577"/>
                  <a:pt x="1186880" y="1137600"/>
                  <a:pt x="1225335" y="1122218"/>
                </a:cubicBezTo>
                <a:cubicBezTo>
                  <a:pt x="1256551" y="1109732"/>
                  <a:pt x="1289990" y="1103745"/>
                  <a:pt x="1322317" y="1094509"/>
                </a:cubicBezTo>
                <a:cubicBezTo>
                  <a:pt x="1650208" y="1099127"/>
                  <a:pt x="1978336" y="1095081"/>
                  <a:pt x="2305990" y="1108364"/>
                </a:cubicBezTo>
                <a:cubicBezTo>
                  <a:pt x="2322627" y="1109038"/>
                  <a:pt x="2334761" y="1125413"/>
                  <a:pt x="2347553" y="1136073"/>
                </a:cubicBezTo>
                <a:cubicBezTo>
                  <a:pt x="2362605" y="1148616"/>
                  <a:pt x="2376366" y="1162760"/>
                  <a:pt x="2389117" y="1177636"/>
                </a:cubicBezTo>
                <a:cubicBezTo>
                  <a:pt x="2487915" y="1292901"/>
                  <a:pt x="2386408" y="1188785"/>
                  <a:pt x="2458390" y="1260764"/>
                </a:cubicBezTo>
                <a:cubicBezTo>
                  <a:pt x="2474309" y="1308523"/>
                  <a:pt x="2461918" y="1292001"/>
                  <a:pt x="2486099" y="1316182"/>
                </a:cubicBezTo>
              </a:path>
            </a:pathLst>
          </a:custGeom>
          <a:ln w="381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38683" y="434363"/>
            <a:ext cx="3619500" cy="1427571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  <a:gd name="connsiteX0" fmla="*/ 0 w 3619500"/>
              <a:gd name="connsiteY0" fmla="*/ 0 h 1427571"/>
              <a:gd name="connsiteX1" fmla="*/ 603250 w 3619500"/>
              <a:gd name="connsiteY1" fmla="*/ 0 h 1427571"/>
              <a:gd name="connsiteX2" fmla="*/ 603250 w 3619500"/>
              <a:gd name="connsiteY2" fmla="*/ 0 h 1427571"/>
              <a:gd name="connsiteX3" fmla="*/ 1508125 w 3619500"/>
              <a:gd name="connsiteY3" fmla="*/ 0 h 1427571"/>
              <a:gd name="connsiteX4" fmla="*/ 3619500 w 3619500"/>
              <a:gd name="connsiteY4" fmla="*/ 0 h 1427571"/>
              <a:gd name="connsiteX5" fmla="*/ 3619500 w 3619500"/>
              <a:gd name="connsiteY5" fmla="*/ 341119 h 1427571"/>
              <a:gd name="connsiteX6" fmla="*/ 3619500 w 3619500"/>
              <a:gd name="connsiteY6" fmla="*/ 341119 h 1427571"/>
              <a:gd name="connsiteX7" fmla="*/ 3619500 w 3619500"/>
              <a:gd name="connsiteY7" fmla="*/ 487313 h 1427571"/>
              <a:gd name="connsiteX8" fmla="*/ 3619500 w 3619500"/>
              <a:gd name="connsiteY8" fmla="*/ 584775 h 1427571"/>
              <a:gd name="connsiteX9" fmla="*/ 1508125 w 3619500"/>
              <a:gd name="connsiteY9" fmla="*/ 584775 h 1427571"/>
              <a:gd name="connsiteX10" fmla="*/ 820173 w 3619500"/>
              <a:gd name="connsiteY10" fmla="*/ 616308 h 1427571"/>
              <a:gd name="connsiteX11" fmla="*/ 855518 w 3619500"/>
              <a:gd name="connsiteY11" fmla="*/ 1427531 h 1427571"/>
              <a:gd name="connsiteX12" fmla="*/ 603250 w 3619500"/>
              <a:gd name="connsiteY12" fmla="*/ 584775 h 1427571"/>
              <a:gd name="connsiteX13" fmla="*/ 0 w 3619500"/>
              <a:gd name="connsiteY13" fmla="*/ 584775 h 1427571"/>
              <a:gd name="connsiteX14" fmla="*/ 0 w 3619500"/>
              <a:gd name="connsiteY14" fmla="*/ 487313 h 1427571"/>
              <a:gd name="connsiteX15" fmla="*/ 0 w 3619500"/>
              <a:gd name="connsiteY15" fmla="*/ 341119 h 1427571"/>
              <a:gd name="connsiteX16" fmla="*/ 0 w 3619500"/>
              <a:gd name="connsiteY16" fmla="*/ 341119 h 1427571"/>
              <a:gd name="connsiteX17" fmla="*/ 0 w 3619500"/>
              <a:gd name="connsiteY17" fmla="*/ 0 h 142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1427571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885300" y="1434214"/>
                  <a:pt x="855518" y="1427531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40755" y="5158575"/>
            <a:ext cx="171688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17" y="1655539"/>
            <a:ext cx="638206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504933" y="3984009"/>
            <a:ext cx="935771" cy="419100"/>
          </a:xfrm>
          <a:prstGeom prst="rect">
            <a:avLst/>
          </a:prstGeom>
          <a:solidFill>
            <a:srgbClr val="FAD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EABC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09737" y="3145809"/>
            <a:ext cx="495946" cy="228600"/>
          </a:xfrm>
          <a:prstGeom prst="rect">
            <a:avLst/>
          </a:prstGeom>
          <a:solidFill>
            <a:srgbClr val="A4B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09633" y="553562"/>
            <a:ext cx="1981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  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9340" y="5381200"/>
            <a:ext cx="65628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ধুলিকণা ,রোগজীবাণুকে নাসাপথের লোম আটকায়।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05" y="1507940"/>
            <a:ext cx="3695699" cy="35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305032" y="326409"/>
            <a:ext cx="48005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লক্ষ্য কর –বল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1040" y="5355609"/>
            <a:ext cx="149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গলবিল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6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6831" y="1698008"/>
            <a:ext cx="3657601" cy="32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440852" y="326409"/>
            <a:ext cx="886278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মুখগহবরের পশ্চাতে যে অংশটি দৃষ্টিগোচর হচ্ছে তার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9241" y="389012"/>
            <a:ext cx="1158586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62633" y="2778664"/>
            <a:ext cx="152400" cy="2286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 descr="C:\Users\User\Desktop\f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31" y="1698008"/>
            <a:ext cx="34671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228833" y="5355609"/>
            <a:ext cx="52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গলবিল পথে শ্বাসনালীতে  বাতাস প্রবেশ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2" descr="C:\Users\User\Desktop\lll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32" y="1367809"/>
            <a:ext cx="41690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Use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05" y="1487553"/>
            <a:ext cx="32766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239226" y="5673619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গলবিল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শ্বাসনালীর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সংযোগস্থল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5974698" y="2706754"/>
            <a:ext cx="1524000" cy="4105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C:\Users\User\Desktop\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34" y="796309"/>
            <a:ext cx="1295398" cy="19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05" y="2334597"/>
            <a:ext cx="762000" cy="9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086826" y="326409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53359" y="5642842"/>
            <a:ext cx="1181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স্বরযন্ত্র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1033" y="264853"/>
            <a:ext cx="152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8619" y="5625144"/>
            <a:ext cx="79628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স্বরযন্ত্রের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ঢাকনা খাদ্য গ্রহণের সময় স্বরযন্ত্রকে </a:t>
            </a:r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রাখে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81121" y="2870822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ঢাকনা </a:t>
            </a:r>
            <a:endParaRPr lang="en-US" sz="2000" b="1" dirty="0"/>
          </a:p>
        </p:txBody>
      </p:sp>
      <p:pic>
        <p:nvPicPr>
          <p:cNvPr id="56" name="Picture 4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83" y="1583708"/>
            <a:ext cx="4133848" cy="34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Users\User\Desktop\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83" y="1545609"/>
            <a:ext cx="4133848" cy="352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8" name="Oval 57"/>
          <p:cNvSpPr/>
          <p:nvPr/>
        </p:nvSpPr>
        <p:spPr>
          <a:xfrm>
            <a:off x="5591033" y="1621809"/>
            <a:ext cx="685800" cy="203925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819383" y="555009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17504" y="5431809"/>
            <a:ext cx="15621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09633" y="493454"/>
            <a:ext cx="1219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57432" y="5431809"/>
            <a:ext cx="54864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মাধ্যমে ফুসফুসে বায়ু প্রবেশ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3" name="Picture 3" descr="C:\Users\Use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83" y="1489366"/>
            <a:ext cx="4133848" cy="35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5591032" y="3593483"/>
            <a:ext cx="1088571" cy="39052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077917" y="493454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29031" y="5431809"/>
            <a:ext cx="26125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ও বাম ব্রঙ্কাই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Oval 66"/>
          <p:cNvSpPr/>
          <p:nvPr/>
        </p:nvSpPr>
        <p:spPr>
          <a:xfrm rot="17956526">
            <a:off x="5245901" y="3388670"/>
            <a:ext cx="1088571" cy="89549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326347" y="5401030"/>
            <a:ext cx="13532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ব্রঙ্কিওল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76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0" grpId="1" animBg="1"/>
      <p:bldP spid="23" grpId="0"/>
      <p:bldP spid="23" grpId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2" grpId="2" animBg="1"/>
      <p:bldP spid="44" grpId="0" animBg="1"/>
      <p:bldP spid="44" grpId="1" animBg="1"/>
      <p:bldP spid="47" grpId="0" animBg="1"/>
      <p:bldP spid="47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639</Words>
  <Application>Microsoft Office PowerPoint</Application>
  <PresentationFormat>Widescreen</PresentationFormat>
  <Paragraphs>154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2021-08-15T04:58:04Z</dcterms:created>
  <dcterms:modified xsi:type="dcterms:W3CDTF">2021-09-17T17:37:27Z</dcterms:modified>
</cp:coreProperties>
</file>