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77" r:id="rId4"/>
    <p:sldId id="321" r:id="rId5"/>
    <p:sldId id="292" r:id="rId6"/>
    <p:sldId id="313" r:id="rId7"/>
    <p:sldId id="314" r:id="rId8"/>
    <p:sldId id="302" r:id="rId9"/>
    <p:sldId id="315" r:id="rId10"/>
    <p:sldId id="317" r:id="rId11"/>
    <p:sldId id="305" r:id="rId12"/>
    <p:sldId id="318" r:id="rId13"/>
    <p:sldId id="308" r:id="rId14"/>
    <p:sldId id="310" r:id="rId15"/>
    <p:sldId id="311" r:id="rId16"/>
    <p:sldId id="312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28CBC-077F-4ADA-BC00-EE3190C5DFE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8116C-99DE-4A3D-82F4-7595F2FFC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B7D6-0DF4-41E2-BF15-CFE0E262E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B7D6-0DF4-41E2-BF15-CFE0E262E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7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092C-2B90-4602-B037-0B3E06BE47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মাহবুবুর রহমান, সিনিয়র শিক্ষক(আইসিটি), খোচাবাড়ী মোস্তাকিয়া দাখিল মাদরাসা, ফুলবাড়ী, কুড়িগ্রাম।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116C-99DE-4A3D-82F4-7595F2FFC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6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3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6E8A-5DA5-4117-9C48-8866051E3E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90F7-55E3-432D-BFD8-19174D58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fif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25.gif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hyperlink" Target="mailto:E-mail-mahbubtqi2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082C9F-01F2-48A9-A5E5-738E25262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26" y="1895080"/>
            <a:ext cx="3985304" cy="4666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1402" y="1457163"/>
            <a:ext cx="6072239" cy="2524082"/>
          </a:xfrm>
        </p:spPr>
        <p:txBody>
          <a:bodyPr>
            <a:no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09074A-E1EC-46B8-9AF1-B5F5D11F6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8234" y="1935614"/>
            <a:ext cx="4532531" cy="453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D48DFB-7F90-411D-B895-BC0621AEB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" y="2889939"/>
            <a:ext cx="982994" cy="1078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0BC8FE-EB66-48A4-BF33-451A66B61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2885"/>
            <a:ext cx="12192000" cy="1455115"/>
          </a:xfrm>
          <a:prstGeom prst="rect">
            <a:avLst/>
          </a:prstGeom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xmlns="" id="{824997A3-1556-468C-8DDD-989053377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52" y="1384393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xmlns="" id="{5A2E5D7B-EA30-4C0D-AC42-3C8D6C3AA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2" y="3463258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xmlns="" id="{0B89F12B-5CFF-4834-95A7-AD7FFA8F5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2" y="3703509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xmlns="" id="{992C1880-9134-4DBB-A5FA-1DEE53FBC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4" y="638252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1F6B5B-25CB-4185-8932-4EF4F2FF5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62" y="-80753"/>
            <a:ext cx="2536514" cy="17971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E99EC6-2CBC-4574-8B7D-2F1327121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8943" y="-157439"/>
            <a:ext cx="2250449" cy="1797176"/>
          </a:xfrm>
          <a:prstGeom prst="rect">
            <a:avLst/>
          </a:prstGeom>
        </p:spPr>
      </p:pic>
      <p:pic>
        <p:nvPicPr>
          <p:cNvPr id="14" name="Picture 13" descr="Daily-Sun-48-01-17-03-201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685" y="162853"/>
            <a:ext cx="4315051" cy="11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3900" y="141370"/>
            <a:ext cx="30636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এইডস যেভাবে ছড়ায়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endParaRPr lang="en-US" sz="32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585" y="6167415"/>
            <a:ext cx="1066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সমজাতীয় মেলামেশার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যখন দু’জনের একজন এইডস রোগে আক্রান্ত হয়।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02" y="1771100"/>
            <a:ext cx="3335543" cy="333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98" y="1746908"/>
            <a:ext cx="4013528" cy="3464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79884" y="5491285"/>
            <a:ext cx="11797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২। উক্ত ভাইরাস মিশ্রিত যন্ত্রপাতি ব্যবহারের মাধ্যমে এবং ঐ সকল জিনিষ ব্যবহারের মাধ্যমে যে গুলো ভাইরাসে আক্রান্ত রোগীরা ব্যবহার করেছে।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3122" y="1728649"/>
            <a:ext cx="3561686" cy="3681843"/>
            <a:chOff x="2413416" y="978405"/>
            <a:chExt cx="7776910" cy="50476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416" y="978405"/>
              <a:ext cx="3927423" cy="5047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839" y="978405"/>
              <a:ext cx="3849487" cy="504764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-119923" y="6102990"/>
            <a:ext cx="11737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৩। গর্ভধারণ, প্রসব ও দুধ পান করানোর সময় আক্রান্ত থেকে সন্তানের কাছে সংক্রমিত হওয়া।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89" y="1771100"/>
            <a:ext cx="4081219" cy="37417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67359"/>
            <a:ext cx="10499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৪। রক্ত দান অথবা রক্ত দ্বারা তৈরি এমন জিনিষ যে গুলো ভাইরাস মিশ্রিত।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89" y="1706675"/>
            <a:ext cx="4081219" cy="37846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19923" y="6026045"/>
            <a:ext cx="947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sz="4000" dirty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৫। যেনা অর্থাৎ, অবৈধ মেলামেশা তথা ব্যাভিচারের মাধ্যমে। </a:t>
            </a:r>
            <a:endParaRPr lang="en-US" sz="4000" dirty="0">
              <a:ln w="0"/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1475" y="419100"/>
            <a:ext cx="4495800" cy="914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5250" y="1543050"/>
            <a:ext cx="1200150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6200" y="1685925"/>
            <a:ext cx="12001500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 flipH="1">
            <a:off x="276224" y="114299"/>
            <a:ext cx="628650" cy="1390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771524" y="142874"/>
            <a:ext cx="628650" cy="1390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391900" y="85725"/>
            <a:ext cx="533399" cy="1390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953750" y="85724"/>
            <a:ext cx="552449" cy="13906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8"/>
          <a:stretch/>
        </p:blipFill>
        <p:spPr>
          <a:xfrm>
            <a:off x="1616599" y="219075"/>
            <a:ext cx="1669042" cy="12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514474" y="3415783"/>
            <a:ext cx="9683177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7200" dirty="0">
                <a:ln w="0"/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IN" sz="7200" dirty="0" smtClean="0">
                <a:ln w="0"/>
                <a:latin typeface="NikoshBAN" pitchFamily="2" charset="0"/>
                <a:cs typeface="NikoshBAN" pitchFamily="2" charset="0"/>
              </a:rPr>
              <a:t>ছড়ায় এমন ২টি কারণ লিখ।</a:t>
            </a:r>
            <a:endParaRPr lang="en-US" sz="7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8"/>
          <a:stretch/>
        </p:blipFill>
        <p:spPr>
          <a:xfrm>
            <a:off x="8980991" y="140806"/>
            <a:ext cx="1669042" cy="12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90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632" y="438462"/>
            <a:ext cx="48443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666" y="2667000"/>
            <a:ext cx="11392524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HIV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4400" dirty="0">
                <a:ln w="0"/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b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br>
              <a:rPr lang="bn-BD" sz="4400" dirty="0">
                <a:ln w="0"/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br>
              <a:rPr lang="bn-BD" sz="4400" dirty="0">
                <a:ln w="0"/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endParaRPr lang="en-US" sz="4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9404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r\IMG_4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2499996" y="243585"/>
            <a:ext cx="1547349" cy="110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500" y="356094"/>
            <a:ext cx="2337171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91" y="3066045"/>
            <a:ext cx="10814294" cy="341632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চলা</a:t>
            </a:r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স্বপক্ষে ৩টি কারণ</a:t>
            </a:r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খাতায় লিখ ।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F:\r\IMG_4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9023216" y="136575"/>
            <a:ext cx="1547349" cy="110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64892" y="1469036"/>
            <a:ext cx="11857219" cy="599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4891" y="1586263"/>
            <a:ext cx="11857219" cy="599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evron 10"/>
          <p:cNvSpPr/>
          <p:nvPr/>
        </p:nvSpPr>
        <p:spPr>
          <a:xfrm>
            <a:off x="11452485" y="243585"/>
            <a:ext cx="484632" cy="10012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0967853" y="190080"/>
            <a:ext cx="484632" cy="10012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1001727" y="185877"/>
            <a:ext cx="509455" cy="10012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548356" y="190340"/>
            <a:ext cx="509455" cy="10012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19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9255" y="4916270"/>
            <a:ext cx="380534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 সমাগম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4705" y="4066278"/>
            <a:ext cx="799989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এর প্রধানতম কারণ কী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4705" y="4916270"/>
            <a:ext cx="32583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 পান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134705" y="5727289"/>
            <a:ext cx="326677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যেনা-ব্যভিচার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9255" y="5718091"/>
            <a:ext cx="380534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অবৈধ লেনদেন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763875" y="310979"/>
            <a:ext cx="2941426" cy="676593"/>
          </a:xfrm>
          <a:prstGeom prst="plus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295400"/>
            <a:ext cx="108204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924800" y="376513"/>
            <a:ext cx="28363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329256" y="2401670"/>
            <a:ext cx="47784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শরীর শুকিয়ে 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7330" y="1589875"/>
            <a:ext cx="800726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ব্যক্তি</a:t>
            </a:r>
            <a:r>
              <a:rPr lang="bn-IN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র......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4705" y="2401670"/>
            <a:ext cx="326677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হাচিকাশি হয় না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705" y="3163670"/>
            <a:ext cx="3269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শীঘ্রই সুস্থ হয়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9255" y="3163670"/>
            <a:ext cx="477845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প্রতিরোধ ক্ষমতা বাড়ে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99152" y="381001"/>
            <a:ext cx="3097448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283294" y="429491"/>
            <a:ext cx="2864640" cy="558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ক্লিক করে সঠিক উত্তর বের কর।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4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2515" y="2616161"/>
            <a:ext cx="326197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 রোগ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532" y="1310162"/>
            <a:ext cx="8846767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pc="-150" dirty="0" smtClean="0">
                <a:latin typeface="NikoshBAN" pitchFamily="2" charset="0"/>
                <a:cs typeface="NikoshBAN" pitchFamily="2" charset="0"/>
              </a:rPr>
              <a:t>৩। এইডস রোগ একটি</a:t>
            </a:r>
            <a:r>
              <a:rPr lang="bn-IN" sz="3200" spc="-150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2515" y="1952299"/>
            <a:ext cx="326197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নিদির্ষ্ট সময়ের 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7233899" y="2008289"/>
            <a:ext cx="3200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মরণ ব্যধি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3899" y="2642699"/>
            <a:ext cx="3200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ভাল 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767580" y="198812"/>
            <a:ext cx="2941426" cy="676593"/>
          </a:xfrm>
          <a:prstGeom prst="plus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762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990182" y="370453"/>
            <a:ext cx="27540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92515" y="5063621"/>
            <a:ext cx="4658383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Acquired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Syndrome</a:t>
            </a:r>
            <a:endParaRPr lang="bn-IN" sz="1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2691" y="4164268"/>
            <a:ext cx="8931608" cy="584775"/>
          </a:xfrm>
          <a:prstGeom prst="rect">
            <a:avLst/>
          </a:prstGeom>
          <a:solidFill>
            <a:schemeClr val="accent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পূর্ণরুপ কী?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9005" y="5121998"/>
            <a:ext cx="4813523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Acquired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Sesteme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9006" y="5873934"/>
            <a:ext cx="4813523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Acquired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Sindrome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0710" y="5929815"/>
            <a:ext cx="4610188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Acquired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Sy</a:t>
            </a:r>
            <a:r>
              <a:rPr lang="en-US" sz="1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drome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951552" y="344270"/>
            <a:ext cx="3097448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294" y="320977"/>
            <a:ext cx="2864640" cy="611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ক্লিক করে সঠিক উত্তর বের কর।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6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85" y="1389387"/>
            <a:ext cx="4699517" cy="379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n 3"/>
          <p:cNvSpPr/>
          <p:nvPr/>
        </p:nvSpPr>
        <p:spPr>
          <a:xfrm>
            <a:off x="3971365" y="125263"/>
            <a:ext cx="3757596" cy="1148901"/>
          </a:xfrm>
          <a:prstGeom prst="can">
            <a:avLst>
              <a:gd name="adj" fmla="val 1647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80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8000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74427" y="5486400"/>
            <a:ext cx="11317573" cy="13716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“মৃত্যুই এইডসের একমাত্র পরিণতি”- কথাটি ব্যাখ্যা ক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56AF4-5DE4-4AF6-AD29-554865E01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559">
            <a:off x="7994032" y="1662570"/>
            <a:ext cx="4571246" cy="4674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FC9D3-5C98-4280-85ED-8F0B57EF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75" y="1914745"/>
            <a:ext cx="3276891" cy="4348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332EAB-FC57-4FFF-B683-3849D0A8B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6" y="2215991"/>
            <a:ext cx="2712446" cy="4688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2103" y="938779"/>
            <a:ext cx="90161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হাফিজ </a:t>
            </a:r>
            <a:endParaRPr lang="en-US" sz="9600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F7426A-EB3F-4478-9E89-B9261BB1DE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09"/>
            <a:ext cx="12192000" cy="2215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72" y="1600200"/>
            <a:ext cx="2959494" cy="49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866B4B-41C5-4983-A4A4-147884089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111"/>
            <a:ext cx="1784185" cy="309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F22825-B2A5-48E2-89CB-CCBC4B37B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09" y="3569112"/>
            <a:ext cx="1784185" cy="2970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1770" y="1875294"/>
            <a:ext cx="6438607" cy="3662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E-mail-mahbubtqi2@gmail.com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622" y="328523"/>
            <a:ext cx="39487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4825F4-B7F4-41D2-924E-470B5623E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5" y="5355464"/>
            <a:ext cx="9169610" cy="1455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7DDF94-DA00-4905-B9A2-22463412C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4" y="145091"/>
            <a:ext cx="2239550" cy="283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26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2C0691-CA74-4D73-9C1F-386EC34B6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5" y="2949677"/>
            <a:ext cx="2273969" cy="359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0E20EB-C945-469E-B9BB-C77C3580F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2286000" cy="3934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6442" y="1430667"/>
            <a:ext cx="5338918" cy="38779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 ভাগ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১২শ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তারিখ-১১-০৯-২০২১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CB03C2-3E04-4E23-BD5C-26CBC55F7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5308652"/>
            <a:ext cx="12192000" cy="1455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A672A5-54FD-4AE1-910E-5B6ABF4E935D}"/>
              </a:ext>
            </a:extLst>
          </p:cNvPr>
          <p:cNvSpPr txBox="1"/>
          <p:nvPr/>
        </p:nvSpPr>
        <p:spPr>
          <a:xfrm>
            <a:off x="4436415" y="97591"/>
            <a:ext cx="394875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7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DS-Epidemic-in-Afr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179" y="2383436"/>
            <a:ext cx="3852772" cy="35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96" y="2247166"/>
            <a:ext cx="3746202" cy="358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2743200" y="239843"/>
            <a:ext cx="7600013" cy="67455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 গুলোর দিকে লক্ষ্য কর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59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2008682" y="809470"/>
            <a:ext cx="7150308" cy="1334124"/>
          </a:xfrm>
          <a:prstGeom prst="leftRightArrowCallout">
            <a:avLst>
              <a:gd name="adj1" fmla="val 0"/>
              <a:gd name="adj2" fmla="val 25000"/>
              <a:gd name="adj3" fmla="val 25000"/>
              <a:gd name="adj4" fmla="val 48123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3259" y="3019480"/>
            <a:ext cx="7884825" cy="175432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</a:rPr>
              <a:t>এইডস রোগের কারণ ও প্রতিকার</a:t>
            </a:r>
            <a:endParaRPr lang="en-US" sz="5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8298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90800"/>
            <a:ext cx="8077200" cy="3847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এইডস কী তা বলতে পারবে।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এইডস ছড়ানোর কারণসমূহ বর্ণনা করতে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প্রতিরোধের উপায়সমূহ ব্যাখ্যা করতে পারবে। </a:t>
            </a: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685800"/>
            <a:ext cx="6629400" cy="830997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18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1295400"/>
            <a:ext cx="10363200" cy="236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H= Human(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I= Immunodeficiency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(রোগ প্রতিরোধ ক্ষমতা হ্রাস)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V= Virus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(জীবা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ণু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886200"/>
            <a:ext cx="10363200" cy="1828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পরিভাষায়- আরবিতে ---</a:t>
            </a: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فيروس نقص المناعة البشرى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– (মানবীয় প্রতিরোধ ক্ষমতা হরণকারী)। ইংরেজীতে ---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Human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Virus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(মানুষের রোগ প্রতিরোধ ক্ষমতা হ্রাসকারী জীবাণু)।   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0021" y="413952"/>
            <a:ext cx="3892379" cy="7166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1211" y="1396314"/>
            <a:ext cx="11948984" cy="123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1211" y="1561070"/>
            <a:ext cx="11948984" cy="123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6" t="14910" r="32231" b="13491"/>
          <a:stretch/>
        </p:blipFill>
        <p:spPr>
          <a:xfrm>
            <a:off x="8186353" y="55347"/>
            <a:ext cx="1915298" cy="1248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6" t="14910" r="32231" b="13491"/>
          <a:stretch/>
        </p:blipFill>
        <p:spPr>
          <a:xfrm>
            <a:off x="1860393" y="55346"/>
            <a:ext cx="1729947" cy="1248033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11096368" y="143133"/>
            <a:ext cx="830620" cy="987511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433223" y="139530"/>
            <a:ext cx="830620" cy="987511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90832" y="222935"/>
            <a:ext cx="737989" cy="987511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127687" y="139530"/>
            <a:ext cx="737989" cy="987511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ross 12"/>
          <p:cNvSpPr/>
          <p:nvPr/>
        </p:nvSpPr>
        <p:spPr>
          <a:xfrm>
            <a:off x="1274163" y="2323070"/>
            <a:ext cx="10493115" cy="1198606"/>
          </a:xfrm>
          <a:prstGeom prst="plus">
            <a:avLst/>
          </a:prstGeom>
          <a:solidFill>
            <a:schemeClr val="accent6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HIV(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পূর্ণ নাম কী?</a:t>
            </a:r>
            <a:endParaRPr lang="bn-IN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7687" y="4077324"/>
            <a:ext cx="11639591" cy="27806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উত্তরঃ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Human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Virus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69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81200" y="1064302"/>
            <a:ext cx="8305800" cy="297429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Acquired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অর্জিত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 = Immune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 প্রতিরোধ ক্ষমতা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D= Deficiency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হ্রাস বা কমতি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S= Syndrome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 অবস্থা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4419600"/>
            <a:ext cx="9753600" cy="16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পরিভাষায়- আরবিতে ---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متلازمة نقص المناعة المكتسب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– (সঞ্চিত রোগ  প্রতিরোধ ক্ষমতা বিলাপকারী)। ইংরেজীতে ---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Acquired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Immune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deficiency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Syndrome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(মানুষের রোগ প্রতিরোধ ক্ষমতা হ্রাসকারী জীবাণু)।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"/>
      </a:majorFont>
      <a:minorFont>
        <a:latin typeface="NikoshLight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789</Words>
  <Application>Microsoft Office PowerPoint</Application>
  <PresentationFormat>Widescreen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NikoshLightBAN</vt:lpstr>
      <vt:lpstr>Times New Roman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175</cp:revision>
  <dcterms:created xsi:type="dcterms:W3CDTF">2021-09-04T01:04:19Z</dcterms:created>
  <dcterms:modified xsi:type="dcterms:W3CDTF">2021-09-13T03:24:06Z</dcterms:modified>
</cp:coreProperties>
</file>