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notesMasterIdLst>
    <p:notesMasterId r:id="rId17"/>
  </p:notesMasterIdLst>
  <p:sldIdLst>
    <p:sldId id="272" r:id="rId2"/>
    <p:sldId id="273" r:id="rId3"/>
    <p:sldId id="274" r:id="rId4"/>
    <p:sldId id="275" r:id="rId5"/>
    <p:sldId id="258" r:id="rId6"/>
    <p:sldId id="259" r:id="rId7"/>
    <p:sldId id="260" r:id="rId8"/>
    <p:sldId id="261" r:id="rId9"/>
    <p:sldId id="262" r:id="rId10"/>
    <p:sldId id="263" r:id="rId11"/>
    <p:sldId id="266" r:id="rId12"/>
    <p:sldId id="269" r:id="rId13"/>
    <p:sldId id="267" r:id="rId14"/>
    <p:sldId id="270"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6FC19-9CE9-429F-8902-ABB1A981278B}" type="datetimeFigureOut">
              <a:rPr lang="en-US" smtClean="0"/>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17295-E327-43A7-BA20-87595A0505B5}" type="slidenum">
              <a:rPr lang="en-US" smtClean="0"/>
              <a:t>‹#›</a:t>
            </a:fld>
            <a:endParaRPr lang="en-US"/>
          </a:p>
        </p:txBody>
      </p:sp>
    </p:spTree>
    <p:extLst>
      <p:ext uri="{BB962C8B-B14F-4D97-AF65-F5344CB8AC3E}">
        <p14:creationId xmlns:p14="http://schemas.microsoft.com/office/powerpoint/2010/main" val="420657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 </a:t>
            </a:r>
            <a:endParaRPr lang="en-US" dirty="0"/>
          </a:p>
        </p:txBody>
      </p:sp>
      <p:sp>
        <p:nvSpPr>
          <p:cNvPr id="4" name="Slide Number Placeholder 3"/>
          <p:cNvSpPr>
            <a:spLocks noGrp="1"/>
          </p:cNvSpPr>
          <p:nvPr>
            <p:ph type="sldNum" sz="quarter" idx="5"/>
          </p:nvPr>
        </p:nvSpPr>
        <p:spPr/>
        <p:txBody>
          <a:bodyPr/>
          <a:lstStyle/>
          <a:p>
            <a:fld id="{7C73CE43-5B0E-46A9-ABB4-42B548912A97}" type="slidenum">
              <a:rPr lang="en-US" smtClean="0"/>
              <a:t>2</a:t>
            </a:fld>
            <a:endParaRPr lang="en-US"/>
          </a:p>
        </p:txBody>
      </p:sp>
    </p:spTree>
    <p:extLst>
      <p:ext uri="{BB962C8B-B14F-4D97-AF65-F5344CB8AC3E}">
        <p14:creationId xmlns:p14="http://schemas.microsoft.com/office/powerpoint/2010/main" val="383599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 </a:t>
            </a:r>
            <a:endParaRPr lang="en-US" dirty="0"/>
          </a:p>
        </p:txBody>
      </p:sp>
      <p:sp>
        <p:nvSpPr>
          <p:cNvPr id="4" name="Slide Number Placeholder 3"/>
          <p:cNvSpPr>
            <a:spLocks noGrp="1"/>
          </p:cNvSpPr>
          <p:nvPr>
            <p:ph type="sldNum" sz="quarter" idx="5"/>
          </p:nvPr>
        </p:nvSpPr>
        <p:spPr/>
        <p:txBody>
          <a:bodyPr/>
          <a:lstStyle/>
          <a:p>
            <a:fld id="{7C73CE43-5B0E-46A9-ABB4-42B548912A97}" type="slidenum">
              <a:rPr lang="en-US" smtClean="0"/>
              <a:t>4</a:t>
            </a:fld>
            <a:endParaRPr lang="en-US"/>
          </a:p>
        </p:txBody>
      </p:sp>
    </p:spTree>
    <p:extLst>
      <p:ext uri="{BB962C8B-B14F-4D97-AF65-F5344CB8AC3E}">
        <p14:creationId xmlns:p14="http://schemas.microsoft.com/office/powerpoint/2010/main" val="321361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01110275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50177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07745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3395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73189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02557A-7053-4340-A874-8AB926A8EDA1}" type="datetimeFigureOut">
              <a:rPr lang="en-US" smtClean="0"/>
              <a:pPr/>
              <a:t>9/17/2021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551570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02557A-7053-4340-A874-8AB926A8EDA1}" type="datetimeFigureOut">
              <a:rPr lang="en-US" smtClean="0"/>
              <a:pPr/>
              <a:t>9/17/2021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433757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97268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7596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B02557A-7053-4340-A874-8AB926A8EDA1}"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1759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85552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48413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54333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B02557A-7053-4340-A874-8AB926A8EDA1}" type="datetimeFigureOut">
              <a:rPr lang="en-US" smtClean="0"/>
              <a:t>9/17/2021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07483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B02557A-7053-4340-A874-8AB926A8EDA1}" type="datetimeFigureOut">
              <a:rPr lang="en-US" smtClean="0"/>
              <a:t>9/17/2021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21744888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B02557A-7053-4340-A874-8AB926A8EDA1}" type="datetimeFigureOut">
              <a:rPr lang="en-US" smtClean="0"/>
              <a:pPr/>
              <a:t>9/17/2021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052777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68848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02557A-7053-4340-A874-8AB926A8EDA1}" type="datetimeFigureOut">
              <a:rPr lang="en-US" smtClean="0"/>
              <a:pPr/>
              <a:t>9/17/2021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293560132"/>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n.wikipedia.org/wiki/%E0%A6%85%E0%A6%82%E0%A6%B6%E0%A7%80%E0%A6%A6%E0%A6%BE%E0%A6%B0%E0%A6%BF_%E0%A6%AC%E0%A7%8D%E0%A6%AF%E0%A6%AC%E0%A6%B8%E0%A6%BE%E0%A6%AF%E0%A6%BC" TargetMode="External"/><Relationship Id="rId2" Type="http://schemas.openxmlformats.org/officeDocument/2006/relationships/hyperlink" Target="https://bn.wikipedia.org/wiki/%E0%A6%8F%E0%A6%95%E0%A6%AE%E0%A6%BE%E0%A6%B2%E0%A6%BF%E0%A6%95%E0%A6%BE%E0%A6%A8%E0%A6%BE_%E0%A6%AC%E0%A7%8D%E0%A6%AF%E0%A6%AC%E0%A6%B8%E0%A6%BE%E0%A6%AF%E0%A6%BC" TargetMode="External"/><Relationship Id="rId1" Type="http://schemas.openxmlformats.org/officeDocument/2006/relationships/slideLayout" Target="../slideLayouts/slideLayout7.xml"/><Relationship Id="rId5" Type="http://schemas.openxmlformats.org/officeDocument/2006/relationships/hyperlink" Target="https://bn.wikipedia.org/wiki/%E0%A6%B8%E0%A6%AE%E0%A6%AC%E0%A6%BE%E0%A6%AF%E0%A6%BC_%E0%A6%B8%E0%A6%AE%E0%A6%BF%E0%A6%A4%E0%A6%BF" TargetMode="External"/><Relationship Id="rId4" Type="http://schemas.openxmlformats.org/officeDocument/2006/relationships/hyperlink" Target="https://bn.wikipedia.org/wiki/%E0%A6%95%E0%A7%8B%E0%A6%AE%E0%A7%8D%E0%A6%AA%E0%A6%BE%E0%A6%A8%E0%A6%B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85050" y="1434013"/>
            <a:ext cx="6982513" cy="2831109"/>
            <a:chOff x="-378819" y="-1672585"/>
            <a:chExt cx="11637522" cy="6734299"/>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a:off x="-378819" y="-1672585"/>
              <a:ext cx="4589585" cy="311413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80766" y="1729792"/>
              <a:ext cx="5777937" cy="3331922"/>
            </a:xfrm>
            <a:prstGeom prst="rect">
              <a:avLst/>
            </a:prstGeom>
          </p:spPr>
        </p:pic>
      </p:grpSp>
      <p:sp>
        <p:nvSpPr>
          <p:cNvPr id="11" name="Rectangle 10"/>
          <p:cNvSpPr/>
          <p:nvPr/>
        </p:nvSpPr>
        <p:spPr>
          <a:xfrm>
            <a:off x="2684585" y="2470491"/>
            <a:ext cx="7079567" cy="784830"/>
          </a:xfrm>
          <a:prstGeom prst="rect">
            <a:avLst/>
          </a:prstGeom>
        </p:spPr>
        <p:txBody>
          <a:bodyPr wrap="square">
            <a:spAutoFit/>
          </a:bodyPr>
          <a:lstStyle/>
          <a:p>
            <a:pPr algn="ctr"/>
            <a:r>
              <a:rPr lang="bn-IN" sz="3300" b="1" dirty="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আজকের ক্লাসে সবাইকে </a:t>
            </a:r>
            <a:r>
              <a:rPr lang="en-US" sz="4500" b="1" dirty="0">
                <a:solidFill>
                  <a:srgbClr val="FF0000"/>
                </a:solidFill>
                <a:effectLst>
                  <a:outerShdw blurRad="38100" dist="38100" dir="2700000" algn="tl">
                    <a:srgbClr val="000000">
                      <a:alpha val="43137"/>
                    </a:srgbClr>
                  </a:outerShdw>
                </a:effectLst>
                <a:latin typeface="SutonnyMJ" pitchFamily="2" charset="0"/>
                <a:cs typeface="Kalpurush" panose="02000600000000000000" pitchFamily="2" charset="0"/>
              </a:rPr>
              <a:t>¯^</a:t>
            </a:r>
            <a:r>
              <a:rPr lang="en-US" sz="4500" b="1" dirty="0" err="1">
                <a:solidFill>
                  <a:srgbClr val="FF0000"/>
                </a:solidFill>
                <a:effectLst>
                  <a:outerShdw blurRad="38100" dist="38100" dir="2700000" algn="tl">
                    <a:srgbClr val="000000">
                      <a:alpha val="43137"/>
                    </a:srgbClr>
                  </a:outerShdw>
                </a:effectLst>
                <a:latin typeface="SutonnyMJ" pitchFamily="2" charset="0"/>
                <a:cs typeface="Kalpurush" panose="02000600000000000000" pitchFamily="2" charset="0"/>
              </a:rPr>
              <a:t>vMZg</a:t>
            </a:r>
            <a:r>
              <a:rPr lang="bn-IN" sz="3300" b="1" dirty="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300" b="1" dirty="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3300" b="1" dirty="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8083526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5211" y="707460"/>
            <a:ext cx="9953897" cy="1446550"/>
          </a:xfrm>
          <a:prstGeom prst="rect">
            <a:avLst/>
          </a:prstGeom>
        </p:spPr>
        <p:txBody>
          <a:bodyPr wrap="square">
            <a:spAutoFit/>
          </a:bodyPr>
          <a:lstStyle/>
          <a:p>
            <a:r>
              <a:rPr lang="as-IN" dirty="0">
                <a:solidFill>
                  <a:srgbClr val="000000"/>
                </a:solidFill>
              </a:rPr>
              <a:t> </a:t>
            </a:r>
            <a:r>
              <a:rPr lang="as-IN" sz="3200" dirty="0">
                <a:solidFill>
                  <a:srgbClr val="FF0000"/>
                </a:solidFill>
              </a:rPr>
              <a:t>ব্যবসায় </a:t>
            </a:r>
            <a:r>
              <a:rPr lang="as-IN" sz="3200" dirty="0" smtClean="0">
                <a:solidFill>
                  <a:srgbClr val="FF0000"/>
                </a:solidFill>
              </a:rPr>
              <a:t>উদ্যোগ</a:t>
            </a:r>
            <a:r>
              <a:rPr lang="en-US" sz="2800" dirty="0" smtClean="0">
                <a:solidFill>
                  <a:srgbClr val="000000"/>
                </a:solidFill>
              </a:rPr>
              <a:t>:</a:t>
            </a:r>
            <a:r>
              <a:rPr lang="as-IN" sz="2800" dirty="0" smtClean="0"/>
              <a:t>কোনো </a:t>
            </a:r>
            <a:r>
              <a:rPr lang="as-IN" sz="2800" dirty="0"/>
              <a:t>পরিকল্পনা গ্রহণ করাকে বলা হয় উদ্যোগ।সুতরাং ব্যবসায় কোনো পরিকল্পনা গ্রহণ করাকে বলা হয় ব্যবসায় উদ্যোগ।</a:t>
            </a:r>
            <a:endParaRPr lang="en-US" sz="2800" dirty="0"/>
          </a:p>
        </p:txBody>
      </p:sp>
      <p:sp>
        <p:nvSpPr>
          <p:cNvPr id="2" name="Rectangle 1"/>
          <p:cNvSpPr/>
          <p:nvPr/>
        </p:nvSpPr>
        <p:spPr>
          <a:xfrm>
            <a:off x="0" y="2967335"/>
            <a:ext cx="6499274" cy="2862322"/>
          </a:xfrm>
          <a:prstGeom prst="rect">
            <a:avLst/>
          </a:prstGeom>
        </p:spPr>
        <p:txBody>
          <a:bodyPr wrap="square">
            <a:spAutoFit/>
          </a:bodyPr>
          <a:lstStyle/>
          <a:p>
            <a:r>
              <a:rPr lang="as-IN" sz="3600" dirty="0">
                <a:solidFill>
                  <a:srgbClr val="050505"/>
                </a:solidFill>
                <a:latin typeface="Segoe UI Historic" panose="020B0502040204020203" pitchFamily="34" charset="0"/>
              </a:rPr>
              <a:t>উদ্যোক্তা বলতে বুঝায় যিনি এমন একজন ব্যক্তি উৎপাদনের সকল উপকরণ সমূহের মধ্যে সফল সমন্বয় সাধন করেন এবং ব্যবসায় প্রত্যাশিত মুনাফার ব্যবস্থা করেন।</a:t>
            </a:r>
            <a:endParaRPr lang="en-US" sz="3600" dirty="0"/>
          </a:p>
        </p:txBody>
      </p:sp>
      <p:pic>
        <p:nvPicPr>
          <p:cNvPr id="1026" name="Picture 2" descr="https://scontent.fcla1-1.fna.fbcdn.net/v/t1.0-9/16425811_1443745135637882_2010420752469717935_n.jpg?_nc_cat=104&amp;_nc_sid=9267fe&amp;_nc_eui2=AeEqZ3wvWRKJIbD9NXkwyHoCiXDzyKuMOWGJcPPIq4w5YR4MfqQXIG_yMHcI7ODTFNsiQhGgDCm8dy2GIhDckZJy&amp;_nc_ohc=bA5PAhqI2_wAX9wiVTl&amp;_nc_ht=scontent.fcla1-1.fna&amp;oh=a0b76bb940291b88e6078f7f0ae5cb00&amp;oe=5FB183B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274" y="1929719"/>
            <a:ext cx="4930726" cy="413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9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quot;&lt;yoastmark"/>
          <p:cNvSpPr>
            <a:spLocks noChangeAspect="1" noChangeArrowheads="1"/>
          </p:cNvSpPr>
          <p:nvPr/>
        </p:nvSpPr>
        <p:spPr bwMode="auto">
          <a:xfrm>
            <a:off x="42863" y="-473075"/>
            <a:ext cx="2857500"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82880" y="0"/>
            <a:ext cx="11197883" cy="69865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lvl="0" defTabSz="914400" eaLnBrk="0" fontAlgn="base" hangingPunct="0">
              <a:spcBef>
                <a:spcPct val="0"/>
              </a:spcBef>
              <a:spcAft>
                <a:spcPct val="0"/>
              </a:spcAft>
            </a:pPr>
            <a:r>
              <a:rPr lang="bn-IN" altLang="en-US" sz="2800" dirty="0">
                <a:solidFill>
                  <a:srgbClr val="0000FF"/>
                </a:solidFill>
                <a:latin typeface="-apple-system"/>
              </a:rPr>
              <a:t>একজন সফল উদ্যোক্তা হতে হলে কি কি গুণাবলী থাকতে হয়</a:t>
            </a:r>
            <a:r>
              <a:rPr lang="en-US" altLang="en-US" sz="2800" dirty="0">
                <a:solidFill>
                  <a:srgbClr val="0000FF"/>
                </a:solidFill>
                <a:latin typeface="-apple-system"/>
                <a:cs typeface="Vrinda"/>
              </a:rPr>
              <a:t>?</a:t>
            </a:r>
            <a:endParaRPr lang="en-US" altLang="en-US" sz="2800" dirty="0">
              <a:solidFill>
                <a:srgbClr val="3A3A3A"/>
              </a:solidFill>
              <a:latin typeface="-apple-system"/>
            </a:endParaRPr>
          </a:p>
          <a:p>
            <a:pPr lvl="0" defTabSz="914400" eaLnBrk="0" fontAlgn="base" hangingPunct="0">
              <a:spcBef>
                <a:spcPct val="0"/>
              </a:spcBef>
              <a:spcAft>
                <a:spcPct val="0"/>
              </a:spcAft>
            </a:pPr>
            <a:r>
              <a:rPr lang="en-US" altLang="en-US" sz="2800" dirty="0">
                <a:solidFill>
                  <a:srgbClr val="3A3A3A"/>
                </a:solidFill>
                <a:latin typeface="-apple-system"/>
              </a:rPr>
              <a:t>Management System International (MSI)-</a:t>
            </a:r>
            <a:r>
              <a:rPr lang="bn-IN" altLang="en-US" sz="2800" dirty="0">
                <a:solidFill>
                  <a:srgbClr val="3A3A3A"/>
                </a:solidFill>
                <a:latin typeface="-apple-system"/>
              </a:rPr>
              <a:t>এর গবেষক </a:t>
            </a:r>
            <a:r>
              <a:rPr lang="en-US" altLang="en-US" sz="2800" dirty="0">
                <a:solidFill>
                  <a:srgbClr val="3A3A3A"/>
                </a:solidFill>
                <a:latin typeface="-apple-system"/>
              </a:rPr>
              <a:t>David Mc. </a:t>
            </a:r>
            <a:r>
              <a:rPr lang="en-US" altLang="en-US" sz="2800" dirty="0" err="1">
                <a:solidFill>
                  <a:srgbClr val="3A3A3A"/>
                </a:solidFill>
                <a:latin typeface="-apple-system"/>
              </a:rPr>
              <a:t>Lelland</a:t>
            </a:r>
            <a:r>
              <a:rPr lang="en-US" altLang="en-US" sz="2800" dirty="0">
                <a:solidFill>
                  <a:srgbClr val="3A3A3A"/>
                </a:solidFill>
                <a:latin typeface="-apple-system"/>
              </a:rPr>
              <a:t> -</a:t>
            </a:r>
            <a:r>
              <a:rPr lang="bn-IN" altLang="en-US" sz="2800" dirty="0">
                <a:solidFill>
                  <a:srgbClr val="3A3A3A"/>
                </a:solidFill>
                <a:latin typeface="-apple-system"/>
              </a:rPr>
              <a:t>র নেতৃতে এক দল গবেষক বিশ্বব্যাপী ব্যাপক গবেষনায় জানতে পেরেছে যে মোট ১০ টি প্রধান বৈশিষ্ট কোন ব্যক্তিকে সফল উদ্যোক্তা হতে সহায়তা করে </a:t>
            </a:r>
            <a:r>
              <a:rPr lang="en-US" altLang="en-US" sz="2800" dirty="0">
                <a:solidFill>
                  <a:srgbClr val="3A3A3A"/>
                </a:solidFill>
                <a:latin typeface="-apple-system"/>
              </a:rPr>
              <a:t>–</a:t>
            </a:r>
            <a:endParaRPr lang="en-US" altLang="en-US" sz="2800" dirty="0">
              <a:solidFill>
                <a:srgbClr val="000000"/>
              </a:solidFill>
            </a:endParaRPr>
          </a:p>
          <a:p>
            <a:pPr lvl="0" defTabSz="914400" eaLnBrk="0" fontAlgn="base" hangingPunct="0">
              <a:spcBef>
                <a:spcPct val="0"/>
              </a:spcBef>
              <a:spcAft>
                <a:spcPct val="0"/>
              </a:spcAft>
            </a:pPr>
            <a:r>
              <a:rPr lang="bn-IN" altLang="en-US" sz="2800" dirty="0">
                <a:solidFill>
                  <a:srgbClr val="3A3A3A"/>
                </a:solidFill>
                <a:latin typeface="-apple-system"/>
              </a:rPr>
              <a:t>১</a:t>
            </a:r>
            <a:r>
              <a:rPr lang="en-US" altLang="en-US" sz="2800" dirty="0">
                <a:solidFill>
                  <a:srgbClr val="3A3A3A"/>
                </a:solidFill>
                <a:latin typeface="-apple-system"/>
                <a:cs typeface="Vrinda"/>
              </a:rPr>
              <a:t>. </a:t>
            </a:r>
            <a:r>
              <a:rPr lang="bn-IN" altLang="en-US" sz="2800" dirty="0">
                <a:solidFill>
                  <a:srgbClr val="3A3A3A"/>
                </a:solidFill>
                <a:latin typeface="-apple-system"/>
              </a:rPr>
              <a:t>সুযোগ সন্ধান</a:t>
            </a:r>
            <a:r>
              <a:rPr lang="en-US" altLang="en-US" sz="2800" dirty="0">
                <a:solidFill>
                  <a:srgbClr val="3A3A3A"/>
                </a:solidFill>
                <a:latin typeface="-apple-system"/>
                <a:cs typeface="Vrinda"/>
              </a:rPr>
              <a:t>: </a:t>
            </a:r>
            <a:r>
              <a:rPr lang="bn-IN" altLang="en-US" sz="2800" dirty="0">
                <a:solidFill>
                  <a:srgbClr val="3A3A3A"/>
                </a:solidFill>
                <a:latin typeface="-apple-system"/>
              </a:rPr>
              <a:t>ব্যবসা সংক্রান্ত নতুন নতুন সুযোগ দেখা । এ গুলির উপর কাজ করা এবং তা বাস্তবায়ন করা । আর্থিক সংস্থান</a:t>
            </a:r>
            <a:r>
              <a:rPr lang="en-US" altLang="en-US" sz="2800" dirty="0">
                <a:solidFill>
                  <a:srgbClr val="3A3A3A"/>
                </a:solidFill>
                <a:latin typeface="-apple-system"/>
                <a:cs typeface="Vrinda"/>
              </a:rPr>
              <a:t>, </a:t>
            </a:r>
            <a:r>
              <a:rPr lang="bn-IN" altLang="en-US" sz="2800" dirty="0">
                <a:solidFill>
                  <a:srgbClr val="3A3A3A"/>
                </a:solidFill>
                <a:latin typeface="-apple-system"/>
              </a:rPr>
              <a:t>যন্ত্রপাতি</a:t>
            </a:r>
            <a:r>
              <a:rPr lang="en-US" altLang="en-US" sz="2800" dirty="0">
                <a:solidFill>
                  <a:srgbClr val="3A3A3A"/>
                </a:solidFill>
                <a:latin typeface="-apple-system"/>
                <a:cs typeface="Vrinda"/>
              </a:rPr>
              <a:t>, </a:t>
            </a:r>
            <a:r>
              <a:rPr lang="bn-IN" altLang="en-US" sz="2800" dirty="0">
                <a:solidFill>
                  <a:srgbClr val="3A3A3A"/>
                </a:solidFill>
                <a:latin typeface="-apple-system"/>
              </a:rPr>
              <a:t>জমি</a:t>
            </a:r>
            <a:r>
              <a:rPr lang="en-US" altLang="en-US" sz="2800" dirty="0">
                <a:solidFill>
                  <a:srgbClr val="3A3A3A"/>
                </a:solidFill>
                <a:latin typeface="-apple-system"/>
                <a:cs typeface="Vrinda"/>
              </a:rPr>
              <a:t>, </a:t>
            </a:r>
            <a:r>
              <a:rPr lang="bn-IN" altLang="en-US" sz="2800" dirty="0">
                <a:solidFill>
                  <a:srgbClr val="3A3A3A"/>
                </a:solidFill>
                <a:latin typeface="-apple-system"/>
              </a:rPr>
              <a:t>কর্মসংস্থান বা অন্যান্য সাহায্য লাভের জন্য লক্ষ্যনীয় সুযোগ গুলি ব্যবহার করা ।</a:t>
            </a:r>
            <a:endParaRPr lang="en-US" altLang="en-US" sz="2800" dirty="0">
              <a:solidFill>
                <a:srgbClr val="000000"/>
              </a:solidFill>
            </a:endParaRPr>
          </a:p>
          <a:p>
            <a:pPr lvl="0" defTabSz="914400" eaLnBrk="0" fontAlgn="base" hangingPunct="0">
              <a:spcBef>
                <a:spcPct val="0"/>
              </a:spcBef>
              <a:spcAft>
                <a:spcPct val="0"/>
              </a:spcAft>
            </a:pPr>
            <a:r>
              <a:rPr lang="bn-IN" altLang="en-US" sz="2800" dirty="0">
                <a:solidFill>
                  <a:srgbClr val="3A3A3A"/>
                </a:solidFill>
                <a:latin typeface="-apple-system"/>
              </a:rPr>
              <a:t>২</a:t>
            </a:r>
            <a:r>
              <a:rPr lang="en-US" altLang="en-US" sz="2800" dirty="0">
                <a:solidFill>
                  <a:srgbClr val="3A3A3A"/>
                </a:solidFill>
                <a:latin typeface="-apple-system"/>
                <a:cs typeface="Vrinda"/>
              </a:rPr>
              <a:t>. </a:t>
            </a:r>
            <a:r>
              <a:rPr lang="bn-IN" altLang="en-US" sz="2800" dirty="0">
                <a:solidFill>
                  <a:srgbClr val="3A3A3A"/>
                </a:solidFill>
                <a:latin typeface="-apple-system"/>
              </a:rPr>
              <a:t>অধ্যবসায়</a:t>
            </a:r>
            <a:r>
              <a:rPr lang="en-US" altLang="en-US" sz="2800" dirty="0">
                <a:solidFill>
                  <a:srgbClr val="3A3A3A"/>
                </a:solidFill>
                <a:latin typeface="-apple-system"/>
                <a:cs typeface="Vrinda"/>
              </a:rPr>
              <a:t>: </a:t>
            </a:r>
            <a:r>
              <a:rPr lang="bn-IN" altLang="en-US" sz="2800" dirty="0">
                <a:solidFill>
                  <a:srgbClr val="3A3A3A"/>
                </a:solidFill>
                <a:latin typeface="-apple-system"/>
              </a:rPr>
              <a:t>যে কোন বাঁধা দূর করা অথবা যে কোন চ্যালেনজ মোকাবিলা করতে বার বার পদক্ষেপ নেয়া। লক্ষ্যে পৌছানোর জন্য বিকল্প পথ সন্ধান করা।</a:t>
            </a:r>
            <a:endParaRPr lang="en-US" altLang="en-US" sz="2800" dirty="0">
              <a:solidFill>
                <a:srgbClr val="000000"/>
              </a:solidFill>
            </a:endParaRPr>
          </a:p>
          <a:p>
            <a:pPr lvl="0" defTabSz="914400" eaLnBrk="0" fontAlgn="base" hangingPunct="0">
              <a:spcBef>
                <a:spcPct val="0"/>
              </a:spcBef>
              <a:spcAft>
                <a:spcPct val="0"/>
              </a:spcAft>
            </a:pPr>
            <a:r>
              <a:rPr lang="bn-IN" altLang="en-US" sz="2800" dirty="0">
                <a:solidFill>
                  <a:srgbClr val="3A3A3A"/>
                </a:solidFill>
                <a:latin typeface="-apple-system"/>
              </a:rPr>
              <a:t>৩</a:t>
            </a:r>
            <a:r>
              <a:rPr lang="en-US" altLang="en-US" sz="2800" dirty="0">
                <a:solidFill>
                  <a:srgbClr val="3A3A3A"/>
                </a:solidFill>
                <a:latin typeface="-apple-system"/>
                <a:cs typeface="Vrinda"/>
              </a:rPr>
              <a:t>. </a:t>
            </a:r>
            <a:r>
              <a:rPr lang="bn-IN" altLang="en-US" sz="2800" dirty="0">
                <a:solidFill>
                  <a:srgbClr val="3A3A3A"/>
                </a:solidFill>
                <a:latin typeface="-apple-system"/>
              </a:rPr>
              <a:t>কাজের প্রতিশ্রুতি রক্ষা</a:t>
            </a:r>
            <a:r>
              <a:rPr lang="en-US" altLang="en-US" sz="2800" dirty="0">
                <a:solidFill>
                  <a:srgbClr val="3A3A3A"/>
                </a:solidFill>
                <a:latin typeface="-apple-system"/>
                <a:cs typeface="Vrinda"/>
              </a:rPr>
              <a:t>: </a:t>
            </a:r>
            <a:r>
              <a:rPr lang="bn-IN" altLang="en-US" sz="2800" dirty="0">
                <a:solidFill>
                  <a:srgbClr val="3A3A3A"/>
                </a:solidFill>
                <a:latin typeface="-apple-system"/>
              </a:rPr>
              <a:t>গ্রাহকদের জন্য কাজ সম্পন্ন করতে গিয়ে উদ্ভুত সমস্যাবলীর দায়</a:t>
            </a:r>
            <a:r>
              <a:rPr lang="en-US" altLang="en-US" sz="2800" dirty="0">
                <a:solidFill>
                  <a:srgbClr val="3A3A3A"/>
                </a:solidFill>
                <a:latin typeface="-apple-system"/>
                <a:cs typeface="Vrinda"/>
              </a:rPr>
              <a:t>-</a:t>
            </a:r>
            <a:r>
              <a:rPr lang="bn-IN" altLang="en-US" sz="2800" dirty="0">
                <a:solidFill>
                  <a:srgbClr val="3A3A3A"/>
                </a:solidFill>
                <a:latin typeface="-apple-system"/>
              </a:rPr>
              <a:t>দায়িত্ব নেয়া। শ্রমিকদের সাথে কাজে লেগে থাকা এবং তাদের মাধ্যমে কাজগুলি করিয়ে নেয়া যাতে গ্রাহকগণ সর্বদা সন্তুুষ্ট থাকেন</a:t>
            </a:r>
            <a:r>
              <a:rPr lang="bn-IN" altLang="en-US" sz="2800" dirty="0" smtClean="0">
                <a:solidFill>
                  <a:srgbClr val="3A3A3A"/>
                </a:solidFill>
                <a:latin typeface="-apple-system"/>
              </a:rPr>
              <a:t>।</a:t>
            </a:r>
            <a:endParaRPr lang="en-US" altLang="en-US" sz="2800" dirty="0">
              <a:solidFill>
                <a:srgbClr val="000000"/>
              </a:solidFill>
            </a:endParaRPr>
          </a:p>
        </p:txBody>
      </p:sp>
    </p:spTree>
    <p:extLst>
      <p:ext uri="{BB962C8B-B14F-4D97-AF65-F5344CB8AC3E}">
        <p14:creationId xmlns:p14="http://schemas.microsoft.com/office/powerpoint/2010/main" val="3758473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609" y="442857"/>
            <a:ext cx="11929403" cy="5509200"/>
          </a:xfrm>
          <a:prstGeom prst="rect">
            <a:avLst/>
          </a:prstGeom>
          <a:blipFill>
            <a:blip r:embed="rId2"/>
            <a:tile tx="0" ty="0" sx="100000" sy="100000" flip="none" algn="tl"/>
          </a:blipFill>
        </p:spPr>
        <p:txBody>
          <a:bodyPr wrap="square">
            <a:spAutoFit/>
          </a:bodyPr>
          <a:lstStyle/>
          <a:p>
            <a:pPr lvl="0" defTabSz="914400" eaLnBrk="0" fontAlgn="base" hangingPunct="0">
              <a:spcBef>
                <a:spcPct val="0"/>
              </a:spcBef>
              <a:spcAft>
                <a:spcPct val="0"/>
              </a:spcAft>
            </a:pPr>
            <a:r>
              <a:rPr lang="bn-IN" altLang="en-US" sz="3200" dirty="0">
                <a:solidFill>
                  <a:srgbClr val="3A3A3A"/>
                </a:solidFill>
                <a:latin typeface="-apple-system"/>
              </a:rPr>
              <a:t>৮</a:t>
            </a:r>
            <a:r>
              <a:rPr lang="en-US" altLang="en-US" sz="3200" dirty="0">
                <a:solidFill>
                  <a:srgbClr val="3A3A3A"/>
                </a:solidFill>
                <a:latin typeface="-apple-system"/>
                <a:cs typeface="Vrinda"/>
              </a:rPr>
              <a:t>. </a:t>
            </a:r>
            <a:r>
              <a:rPr lang="bn-IN" altLang="en-US" sz="3200" dirty="0">
                <a:solidFill>
                  <a:srgbClr val="3A3A3A"/>
                </a:solidFill>
                <a:latin typeface="-apple-system"/>
              </a:rPr>
              <a:t>সুষ্ঠু পরিকল্পনা ও পরিচালনা</a:t>
            </a:r>
            <a:r>
              <a:rPr lang="en-US" altLang="en-US" sz="3200" dirty="0">
                <a:solidFill>
                  <a:srgbClr val="3A3A3A"/>
                </a:solidFill>
                <a:latin typeface="-apple-system"/>
                <a:cs typeface="Vrinda"/>
              </a:rPr>
              <a:t>: </a:t>
            </a:r>
            <a:r>
              <a:rPr lang="bn-IN" altLang="en-US" sz="3200" dirty="0">
                <a:solidFill>
                  <a:srgbClr val="3A3A3A"/>
                </a:solidFill>
                <a:latin typeface="-apple-system"/>
              </a:rPr>
              <a:t>লক্ষে পৌছানোর জন্য বাস্তব সম্মত পরিকল্পনা করা এবং ধাপে ধাপে তা বাস্তবায়িত করা।</a:t>
            </a:r>
            <a:r>
              <a:rPr lang="en-US" altLang="en-US" sz="3200" dirty="0">
                <a:solidFill>
                  <a:srgbClr val="3A3A3A"/>
                </a:solidFill>
                <a:latin typeface="-apple-system"/>
                <a:cs typeface="Vrinda"/>
              </a:rPr>
              <a:t> </a:t>
            </a:r>
            <a:r>
              <a:rPr lang="bn-IN" altLang="en-US" sz="3200" dirty="0">
                <a:solidFill>
                  <a:srgbClr val="3A3A3A"/>
                </a:solidFill>
                <a:latin typeface="-apple-system"/>
              </a:rPr>
              <a:t>বড় কোন কাজকে সঠিকভাবে বাস্তবায়ন করতে ছোট ছোট অংশে করে ফেলা ।</a:t>
            </a:r>
            <a:endParaRPr lang="en-US" altLang="en-US" sz="3200" dirty="0">
              <a:solidFill>
                <a:srgbClr val="000000"/>
              </a:solidFill>
            </a:endParaRPr>
          </a:p>
          <a:p>
            <a:pPr lvl="0" defTabSz="914400" eaLnBrk="0" fontAlgn="base" hangingPunct="0">
              <a:spcBef>
                <a:spcPct val="0"/>
              </a:spcBef>
              <a:spcAft>
                <a:spcPct val="0"/>
              </a:spcAft>
            </a:pPr>
            <a:r>
              <a:rPr lang="bn-IN" altLang="en-US" sz="3200" dirty="0">
                <a:solidFill>
                  <a:srgbClr val="3A3A3A"/>
                </a:solidFill>
                <a:latin typeface="-apple-system"/>
              </a:rPr>
              <a:t>৯</a:t>
            </a:r>
            <a:r>
              <a:rPr lang="en-US" altLang="en-US" sz="3200" dirty="0">
                <a:solidFill>
                  <a:srgbClr val="3A3A3A"/>
                </a:solidFill>
                <a:latin typeface="-apple-system"/>
                <a:cs typeface="Vrinda"/>
              </a:rPr>
              <a:t>. </a:t>
            </a:r>
            <a:r>
              <a:rPr lang="bn-IN" altLang="en-US" sz="3200" dirty="0">
                <a:solidFill>
                  <a:srgbClr val="3A3A3A"/>
                </a:solidFill>
                <a:latin typeface="-apple-system"/>
              </a:rPr>
              <a:t>উদ্বুদ্ধকরণ ও সম্পর্কস্থাপন</a:t>
            </a:r>
            <a:r>
              <a:rPr lang="en-US" altLang="en-US" sz="3200" dirty="0">
                <a:solidFill>
                  <a:srgbClr val="3A3A3A"/>
                </a:solidFill>
                <a:latin typeface="-apple-system"/>
                <a:cs typeface="Vrinda"/>
              </a:rPr>
              <a:t>: </a:t>
            </a:r>
            <a:r>
              <a:rPr lang="bn-IN" altLang="en-US" sz="3200" dirty="0">
                <a:solidFill>
                  <a:srgbClr val="3A3A3A"/>
                </a:solidFill>
                <a:latin typeface="-apple-system"/>
              </a:rPr>
              <a:t>অন্যকে অনুপ্রাণিত বা প্রভাবিত করতে সঠিক কৌশল ঠিক করা । নিজের উদ্দেশ্য অর্জনের জন্য ব্যবসায়িক ও ব্যক্তিগত যোগসূত্রসমূহ ব্যবহার করা ।</a:t>
            </a:r>
            <a:endParaRPr lang="en-US" altLang="en-US" sz="3200" dirty="0">
              <a:solidFill>
                <a:srgbClr val="000000"/>
              </a:solidFill>
            </a:endParaRPr>
          </a:p>
          <a:p>
            <a:pPr lvl="0" defTabSz="914400" eaLnBrk="0" fontAlgn="base" hangingPunct="0">
              <a:spcBef>
                <a:spcPct val="0"/>
              </a:spcBef>
              <a:spcAft>
                <a:spcPct val="0"/>
              </a:spcAft>
            </a:pPr>
            <a:r>
              <a:rPr lang="bn-IN" altLang="en-US" sz="3200" dirty="0">
                <a:solidFill>
                  <a:srgbClr val="3A3A3A"/>
                </a:solidFill>
                <a:latin typeface="-apple-system"/>
              </a:rPr>
              <a:t>১০</a:t>
            </a:r>
            <a:r>
              <a:rPr lang="en-US" altLang="en-US" sz="3200" dirty="0">
                <a:solidFill>
                  <a:srgbClr val="3A3A3A"/>
                </a:solidFill>
                <a:latin typeface="-apple-system"/>
                <a:cs typeface="Vrinda"/>
              </a:rPr>
              <a:t>.  </a:t>
            </a:r>
            <a:r>
              <a:rPr lang="bn-IN" altLang="en-US" sz="3200" dirty="0">
                <a:solidFill>
                  <a:srgbClr val="3A3A3A"/>
                </a:solidFill>
                <a:latin typeface="-apple-system"/>
              </a:rPr>
              <a:t>আত্মবিশ্বাসঃ</a:t>
            </a:r>
            <a:r>
              <a:rPr lang="en-US" altLang="en-US" sz="3200" dirty="0">
                <a:solidFill>
                  <a:srgbClr val="3A3A3A"/>
                </a:solidFill>
                <a:latin typeface="-apple-system"/>
                <a:cs typeface="Vrinda"/>
              </a:rPr>
              <a:t> </a:t>
            </a:r>
            <a:r>
              <a:rPr lang="bn-IN" altLang="en-US" sz="3200" dirty="0">
                <a:solidFill>
                  <a:srgbClr val="3A3A3A"/>
                </a:solidFill>
                <a:latin typeface="-apple-system"/>
              </a:rPr>
              <a:t>নিজের ক্ষমতা ও যাবতীয় গুনাবলীর উপর শক্ত বিশ্বাস রাখা ।</a:t>
            </a:r>
            <a:r>
              <a:rPr lang="en-US" altLang="en-US" sz="3200" dirty="0">
                <a:solidFill>
                  <a:srgbClr val="3A3A3A"/>
                </a:solidFill>
                <a:latin typeface="-apple-system"/>
                <a:cs typeface="Vrinda"/>
              </a:rPr>
              <a:t> </a:t>
            </a:r>
            <a:r>
              <a:rPr lang="bn-IN" altLang="en-US" sz="3200" dirty="0">
                <a:solidFill>
                  <a:srgbClr val="3A3A3A"/>
                </a:solidFill>
                <a:latin typeface="-apple-system"/>
              </a:rPr>
              <a:t>কোন কঠিন কাজ বা চ্যালেন্জ মোকাবিলা করার জন্য নিজের ক্ষমতার উপর আস্থা রাখা ।</a:t>
            </a:r>
            <a:endParaRPr lang="en-US" altLang="en-US" sz="3200" b="1" dirty="0">
              <a:solidFill>
                <a:srgbClr val="3A3A3A"/>
              </a:solidFill>
              <a:latin typeface="-apple-system"/>
            </a:endParaRPr>
          </a:p>
          <a:p>
            <a:pPr lvl="0" defTabSz="914400" eaLnBrk="0" fontAlgn="base" hangingPunct="0">
              <a:spcBef>
                <a:spcPct val="0"/>
              </a:spcBef>
              <a:spcAft>
                <a:spcPct val="0"/>
              </a:spcAft>
            </a:pPr>
            <a:r>
              <a:rPr lang="bn-IN" altLang="en-US" sz="3200" b="1" dirty="0">
                <a:solidFill>
                  <a:srgbClr val="3A3A3A"/>
                </a:solidFill>
                <a:latin typeface="-apple-system"/>
              </a:rPr>
              <a:t>একজন সফল উদ্যোক্তা হতে হলে উপরের ১০ টি গুনাবলী থাকা আবশ্যক।</a:t>
            </a:r>
            <a:endParaRPr lang="en-US" altLang="en-US" sz="3200" b="1" dirty="0">
              <a:solidFill>
                <a:srgbClr val="3A3A3A"/>
              </a:solidFill>
              <a:latin typeface="-apple-system"/>
            </a:endParaRPr>
          </a:p>
        </p:txBody>
      </p:sp>
    </p:spTree>
    <p:extLst>
      <p:ext uri="{BB962C8B-B14F-4D97-AF65-F5344CB8AC3E}">
        <p14:creationId xmlns:p14="http://schemas.microsoft.com/office/powerpoint/2010/main" val="1085065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9272" y="0"/>
            <a:ext cx="12261272" cy="6001643"/>
          </a:xfrm>
          <a:prstGeom prst="rect">
            <a:avLst/>
          </a:prstGeom>
        </p:spPr>
        <p:txBody>
          <a:bodyPr wrap="square">
            <a:spAutoFit/>
          </a:bodyPr>
          <a:lstStyle/>
          <a:p>
            <a:pPr lvl="0" defTabSz="914400" eaLnBrk="0" fontAlgn="base" hangingPunct="0">
              <a:spcBef>
                <a:spcPct val="0"/>
              </a:spcBef>
              <a:spcAft>
                <a:spcPct val="0"/>
              </a:spcAft>
            </a:pPr>
            <a:r>
              <a:rPr lang="bn-IN" altLang="en-US" sz="2400" b="1" dirty="0">
                <a:solidFill>
                  <a:srgbClr val="3A3A3A"/>
                </a:solidFill>
                <a:latin typeface="-apple-system"/>
              </a:rPr>
              <a:t>উদ্যোক্তা</a:t>
            </a:r>
            <a:r>
              <a:rPr lang="en-US" altLang="en-US" sz="2400" b="1" dirty="0">
                <a:solidFill>
                  <a:srgbClr val="3A3A3A"/>
                </a:solidFill>
                <a:latin typeface="-apple-system"/>
                <a:cs typeface="Vrinda"/>
              </a:rPr>
              <a:t> </a:t>
            </a:r>
            <a:r>
              <a:rPr lang="en-US" altLang="en-US" sz="2400" b="1" dirty="0">
                <a:solidFill>
                  <a:srgbClr val="3A3A3A"/>
                </a:solidFill>
                <a:latin typeface="-apple-system"/>
              </a:rPr>
              <a:t> </a:t>
            </a:r>
            <a:r>
              <a:rPr lang="bn-IN" altLang="en-US" sz="2400" b="1" dirty="0">
                <a:solidFill>
                  <a:srgbClr val="000000"/>
                </a:solidFill>
                <a:latin typeface="-apple-system"/>
              </a:rPr>
              <a:t>হিসেবে</a:t>
            </a:r>
            <a:r>
              <a:rPr lang="en-US" altLang="en-US" sz="2400" b="1" dirty="0">
                <a:solidFill>
                  <a:srgbClr val="FF00FF"/>
                </a:solidFill>
                <a:latin typeface="-apple-system"/>
              </a:rPr>
              <a:t> </a:t>
            </a:r>
            <a:r>
              <a:rPr lang="bn-IN" altLang="en-US" sz="2400" b="1" dirty="0">
                <a:solidFill>
                  <a:srgbClr val="000000"/>
                </a:solidFill>
                <a:latin typeface="-apple-system"/>
              </a:rPr>
              <a:t>সফল</a:t>
            </a:r>
            <a:r>
              <a:rPr lang="en-US" altLang="en-US" sz="2400" b="1" dirty="0">
                <a:solidFill>
                  <a:srgbClr val="000000"/>
                </a:solidFill>
                <a:latin typeface="-apple-system"/>
              </a:rPr>
              <a:t> </a:t>
            </a:r>
            <a:r>
              <a:rPr lang="bn-IN" altLang="en-US" sz="2400" b="1" dirty="0">
                <a:solidFill>
                  <a:srgbClr val="000000"/>
                </a:solidFill>
                <a:latin typeface="-apple-system"/>
              </a:rPr>
              <a:t>হওয়ার জন্য</a:t>
            </a:r>
            <a:r>
              <a:rPr lang="en-US" altLang="en-US" sz="2400" b="1" dirty="0">
                <a:solidFill>
                  <a:srgbClr val="3A3A3A"/>
                </a:solidFill>
                <a:latin typeface="-apple-system"/>
              </a:rPr>
              <a:t> </a:t>
            </a:r>
            <a:r>
              <a:rPr lang="bn-IN" altLang="en-US" sz="2400" b="1" dirty="0">
                <a:solidFill>
                  <a:srgbClr val="3A3A3A"/>
                </a:solidFill>
                <a:latin typeface="-apple-system"/>
              </a:rPr>
              <a:t>আপনাকে আরো যে সকল বিষয়ের উপর গুরুত্ব দিতে হবে সেগুলো হলো</a:t>
            </a:r>
            <a:r>
              <a:rPr lang="en-US" altLang="en-US" sz="2400" b="1" dirty="0">
                <a:solidFill>
                  <a:srgbClr val="3A3A3A"/>
                </a:solidFill>
                <a:latin typeface="-apple-system"/>
                <a:cs typeface="Vrinda"/>
              </a:rPr>
              <a:t>-</a:t>
            </a:r>
            <a:endParaRPr lang="en-US" altLang="en-US" sz="2400" b="1" dirty="0">
              <a:solidFill>
                <a:srgbClr val="3A3A3A"/>
              </a:solidFill>
              <a:latin typeface="-apple-system"/>
            </a:endParaRPr>
          </a:p>
          <a:p>
            <a:pPr lvl="0" defTabSz="914400" eaLnBrk="0" fontAlgn="base" hangingPunct="0">
              <a:spcBef>
                <a:spcPct val="0"/>
              </a:spcBef>
              <a:spcAft>
                <a:spcPct val="0"/>
              </a:spcAft>
              <a:buFontTx/>
              <a:buChar char="•"/>
            </a:pPr>
            <a:r>
              <a:rPr lang="bn-IN" altLang="en-US" sz="2400" b="1" dirty="0">
                <a:solidFill>
                  <a:srgbClr val="0000FF"/>
                </a:solidFill>
                <a:latin typeface="-apple-system"/>
              </a:rPr>
              <a:t>আপনার লক্ষ্য সুস্পষ্ট হতে হবেঃ</a:t>
            </a:r>
            <a:r>
              <a:rPr lang="en-US" altLang="en-US" sz="2400" dirty="0">
                <a:solidFill>
                  <a:srgbClr val="3A3A3A"/>
                </a:solidFill>
                <a:latin typeface="-apple-system"/>
              </a:rPr>
              <a:t>  </a:t>
            </a:r>
            <a:r>
              <a:rPr lang="bn-IN" altLang="en-US" sz="2400" dirty="0">
                <a:solidFill>
                  <a:srgbClr val="3A3A3A"/>
                </a:solidFill>
                <a:latin typeface="-apple-system"/>
              </a:rPr>
              <a:t>আপনি উদ্যোক্তা হিসেবে সফল হতে হলে আপনার সুস্পষ্ট লক্ষ্য থাকতে হবে এবং সেই লক্ষ্য অর্জনের জন্য আপনার নিজের ভিতর উৎসাহ</a:t>
            </a:r>
            <a:r>
              <a:rPr lang="en-US" altLang="en-US" sz="2400" dirty="0">
                <a:solidFill>
                  <a:srgbClr val="3A3A3A"/>
                </a:solidFill>
                <a:latin typeface="-apple-system"/>
              </a:rPr>
              <a:t>-</a:t>
            </a:r>
            <a:r>
              <a:rPr lang="bn-IN" altLang="en-US" sz="2400" dirty="0">
                <a:solidFill>
                  <a:srgbClr val="3A3A3A"/>
                </a:solidFill>
                <a:latin typeface="-apple-system"/>
              </a:rPr>
              <a:t>উদ্দীপনা থাকতে হবে কারণ আমরা শুরুর ক্ষেত্রে অনেক ধরনের বিচার বিশ্লেষণ করি কিন্তু উদ্দীপনা বা উৎসাহ না থাকার কারণে তা কিছুদুর যাওয়ার পর পরেই থেমে যায়</a:t>
            </a:r>
            <a:r>
              <a:rPr lang="en-US" altLang="en-US" sz="2400" dirty="0">
                <a:solidFill>
                  <a:srgbClr val="3A3A3A"/>
                </a:solidFill>
                <a:latin typeface="-apple-system"/>
              </a:rPr>
              <a:t>, </a:t>
            </a:r>
            <a:r>
              <a:rPr lang="bn-IN" altLang="en-US" sz="2400" dirty="0">
                <a:solidFill>
                  <a:srgbClr val="3A3A3A"/>
                </a:solidFill>
                <a:latin typeface="-apple-system"/>
              </a:rPr>
              <a:t>আর এভাবেই সমাপ্ত হয় অনেক উদ্যোক্তার গল্প।</a:t>
            </a:r>
            <a:endParaRPr lang="en-US" altLang="en-US" sz="2400" dirty="0">
              <a:solidFill>
                <a:srgbClr val="3A3A3A"/>
              </a:solidFill>
              <a:latin typeface="-apple-system"/>
            </a:endParaRPr>
          </a:p>
          <a:p>
            <a:pPr lvl="0" defTabSz="914400" eaLnBrk="0" fontAlgn="base" hangingPunct="0">
              <a:spcBef>
                <a:spcPct val="0"/>
              </a:spcBef>
              <a:spcAft>
                <a:spcPct val="0"/>
              </a:spcAft>
              <a:buFontTx/>
              <a:buChar char="•"/>
            </a:pPr>
            <a:r>
              <a:rPr lang="en-US" altLang="en-US" sz="2400" dirty="0">
                <a:solidFill>
                  <a:srgbClr val="0000FF"/>
                </a:solidFill>
                <a:latin typeface="-apple-system"/>
              </a:rPr>
              <a:t> </a:t>
            </a:r>
            <a:r>
              <a:rPr lang="bn-IN" altLang="en-US" sz="2400" b="1" dirty="0">
                <a:solidFill>
                  <a:srgbClr val="0000FF"/>
                </a:solidFill>
                <a:latin typeface="-apple-system"/>
              </a:rPr>
              <a:t>কঠোর পরিশ্রম করুনঃ</a:t>
            </a:r>
            <a:r>
              <a:rPr lang="en-US" altLang="en-US" sz="2400" dirty="0">
                <a:solidFill>
                  <a:srgbClr val="3A3A3A"/>
                </a:solidFill>
                <a:latin typeface="-apple-system"/>
              </a:rPr>
              <a:t> </a:t>
            </a:r>
            <a:r>
              <a:rPr lang="bn-IN" altLang="en-US" sz="2400" dirty="0">
                <a:solidFill>
                  <a:srgbClr val="3A3A3A"/>
                </a:solidFill>
                <a:latin typeface="-apple-system"/>
              </a:rPr>
              <a:t>আপনাকে ভাগ্যের উপর নির্ভর না করে</a:t>
            </a:r>
            <a:r>
              <a:rPr lang="en-US" altLang="en-US" sz="2400" dirty="0">
                <a:solidFill>
                  <a:srgbClr val="3A3A3A"/>
                </a:solidFill>
                <a:latin typeface="-apple-system"/>
                <a:cs typeface="Vrinda"/>
              </a:rPr>
              <a:t>, </a:t>
            </a:r>
            <a:r>
              <a:rPr lang="bn-IN" altLang="en-US" sz="2400" dirty="0">
                <a:solidFill>
                  <a:srgbClr val="3A3A3A"/>
                </a:solidFill>
                <a:latin typeface="-apple-system"/>
              </a:rPr>
              <a:t>নিজের উপর নির্ভর করতে হবে । কঠোর পরিশ্রম করে নিজের ভাগ্যকে পরিবর্তন করতে হবে। আপনাদের লক্ষ্য অর্জনের জন্য সর্বোচ্চ প্রচেষ্টা চালান</a:t>
            </a:r>
            <a:r>
              <a:rPr lang="en-US" altLang="en-US" sz="2400" dirty="0">
                <a:solidFill>
                  <a:srgbClr val="3A3A3A"/>
                </a:solidFill>
                <a:latin typeface="-apple-system"/>
                <a:cs typeface="Vrinda"/>
              </a:rPr>
              <a:t>, </a:t>
            </a:r>
            <a:r>
              <a:rPr lang="bn-IN" altLang="en-US" sz="2400" dirty="0">
                <a:solidFill>
                  <a:srgbClr val="3A3A3A"/>
                </a:solidFill>
                <a:latin typeface="-apple-system"/>
              </a:rPr>
              <a:t>সাফল্য একদিন ঠিকই আপনার হৃদয় ছুয়ে যাবে।</a:t>
            </a:r>
            <a:endParaRPr lang="en-US" altLang="en-US" sz="2400" dirty="0">
              <a:solidFill>
                <a:srgbClr val="3A3A3A"/>
              </a:solidFill>
              <a:latin typeface="-apple-system"/>
            </a:endParaRPr>
          </a:p>
          <a:p>
            <a:pPr lvl="0" defTabSz="914400" eaLnBrk="0" fontAlgn="base" hangingPunct="0">
              <a:spcBef>
                <a:spcPct val="0"/>
              </a:spcBef>
              <a:spcAft>
                <a:spcPct val="0"/>
              </a:spcAft>
              <a:buFontTx/>
              <a:buChar char="•"/>
            </a:pPr>
            <a:r>
              <a:rPr lang="bn-IN" altLang="en-US" sz="2400" b="1" dirty="0">
                <a:solidFill>
                  <a:srgbClr val="0000FF"/>
                </a:solidFill>
                <a:latin typeface="-apple-system"/>
              </a:rPr>
              <a:t>লক্ষ্য অর্জনে অটল থাকুনঃ</a:t>
            </a:r>
            <a:r>
              <a:rPr lang="en-US" altLang="en-US" sz="2400" dirty="0">
                <a:solidFill>
                  <a:srgbClr val="3A3A3A"/>
                </a:solidFill>
                <a:latin typeface="-apple-system"/>
              </a:rPr>
              <a:t> </a:t>
            </a:r>
            <a:r>
              <a:rPr lang="bn-IN" altLang="en-US" sz="2400" dirty="0">
                <a:solidFill>
                  <a:srgbClr val="3A3A3A"/>
                </a:solidFill>
                <a:latin typeface="-apple-system"/>
              </a:rPr>
              <a:t>আসলে লক্ষ্য অর্জনের জন্য লেগে থাকাটা খুবই জরুরী</a:t>
            </a:r>
            <a:r>
              <a:rPr lang="en-US" altLang="en-US" sz="2400" dirty="0">
                <a:solidFill>
                  <a:srgbClr val="3A3A3A"/>
                </a:solidFill>
                <a:latin typeface="-apple-system"/>
                <a:cs typeface="Vrinda"/>
              </a:rPr>
              <a:t>, </a:t>
            </a:r>
            <a:r>
              <a:rPr lang="bn-IN" altLang="en-US" sz="2400" dirty="0">
                <a:solidFill>
                  <a:srgbClr val="3A3A3A"/>
                </a:solidFill>
                <a:latin typeface="-apple-system"/>
              </a:rPr>
              <a:t>আপনি যদি দৃঢ় বিশ্বাস নিয়ে কোন কাজে হাত দে্‌ তাহলে সফল হওয়ার সম্ভাবনা অনেক বেশি। আর যদি সফল নাও হতে পারেন তাহলে কাজটা ছেড়ে না দিয়ে বারবার চেষ্টা করাটা জরুরি</a:t>
            </a:r>
            <a:r>
              <a:rPr lang="en-US" altLang="en-US" sz="2400" dirty="0">
                <a:solidFill>
                  <a:srgbClr val="3A3A3A"/>
                </a:solidFill>
                <a:latin typeface="-apple-system"/>
                <a:cs typeface="Vrinda"/>
              </a:rPr>
              <a:t>, </a:t>
            </a:r>
            <a:r>
              <a:rPr lang="bn-IN" altLang="en-US" sz="2400" dirty="0">
                <a:solidFill>
                  <a:srgbClr val="3A3A3A"/>
                </a:solidFill>
                <a:latin typeface="-apple-system"/>
              </a:rPr>
              <a:t>আপনি জানেন সাঁতার শিখতে হলে আপনাকে অবশ্যই পানিতে নামতে হবে আর পানিতে নামলেই কিন্তু সাঁতার শেখা যায় না বারবার চেষ্টা হলে ব্যর্থতাকে বরণ করে নতুন করে উদ্যমী হয়ে প্রচেষ্টা চালিয়ে তারপরে সফল হতে হয়</a:t>
            </a:r>
            <a:r>
              <a:rPr lang="bn-IN" altLang="en-US" sz="2400" dirty="0" smtClean="0">
                <a:solidFill>
                  <a:srgbClr val="3A3A3A"/>
                </a:solidFill>
                <a:latin typeface="-apple-system"/>
              </a:rPr>
              <a:t>।</a:t>
            </a:r>
            <a:endParaRPr lang="en-US" altLang="en-US" sz="2400" dirty="0">
              <a:solidFill>
                <a:srgbClr val="3A3A3A"/>
              </a:solidFill>
              <a:latin typeface="-apple-system"/>
            </a:endParaRPr>
          </a:p>
        </p:txBody>
      </p:sp>
    </p:spTree>
    <p:extLst>
      <p:ext uri="{BB962C8B-B14F-4D97-AF65-F5344CB8AC3E}">
        <p14:creationId xmlns:p14="http://schemas.microsoft.com/office/powerpoint/2010/main" val="2347758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8977"/>
            <a:ext cx="11928765" cy="69865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lvl="0" defTabSz="914400" eaLnBrk="0" fontAlgn="base" hangingPunct="0">
              <a:spcBef>
                <a:spcPct val="0"/>
              </a:spcBef>
              <a:spcAft>
                <a:spcPct val="0"/>
              </a:spcAft>
              <a:buFontTx/>
              <a:buChar char="•"/>
            </a:pPr>
            <a:r>
              <a:rPr lang="bn-IN" altLang="en-US" sz="3200" b="1" dirty="0">
                <a:solidFill>
                  <a:srgbClr val="0000FF"/>
                </a:solidFill>
                <a:latin typeface="-apple-system"/>
              </a:rPr>
              <a:t>টিম পরিচালনায় দক্ষ হতে হয়ঃ</a:t>
            </a:r>
            <a:r>
              <a:rPr lang="en-US" altLang="en-US" sz="3200" dirty="0">
                <a:solidFill>
                  <a:srgbClr val="3A3A3A"/>
                </a:solidFill>
                <a:latin typeface="-apple-system"/>
              </a:rPr>
              <a:t> </a:t>
            </a:r>
            <a:r>
              <a:rPr lang="bn-IN" altLang="en-US" sz="3200" dirty="0">
                <a:solidFill>
                  <a:srgbClr val="3A3A3A"/>
                </a:solidFill>
                <a:latin typeface="-apple-system"/>
              </a:rPr>
              <a:t>একজন মানুষ কিন্তু সব বিষয়ে দক্ষ হয় না কিন্তু ব্যবসা এমন একটি বিষয় যেখানে আপনাকে বিভিন্ন মানুষের সহযোগিতা নিতে হবে</a:t>
            </a:r>
            <a:r>
              <a:rPr lang="en-US" altLang="en-US" sz="3200" dirty="0">
                <a:solidFill>
                  <a:srgbClr val="3A3A3A"/>
                </a:solidFill>
                <a:latin typeface="-apple-system"/>
                <a:cs typeface="Vrinda"/>
              </a:rPr>
              <a:t>, </a:t>
            </a:r>
            <a:r>
              <a:rPr lang="bn-IN" altLang="en-US" sz="3200" dirty="0">
                <a:solidFill>
                  <a:srgbClr val="3A3A3A"/>
                </a:solidFill>
                <a:latin typeface="-apple-system"/>
              </a:rPr>
              <a:t>আর সে কাজটি করতে হলে আপনাকে টিম পরিচালনায় দক্ষ হতে হবে। আর টিম পরিচালনায় দক্ষতা জন্য আপনার মধ্যে যে গুণটি বেশি প্রয়োজন তা হচ্ছে অন্যকে উৎসাহিত করার ক্ষমতা যেটাকে আমরা বলে থাকি মোটিভেশনাল স্কিল।</a:t>
            </a:r>
            <a:endParaRPr lang="en-US" altLang="en-US" sz="3200" dirty="0">
              <a:solidFill>
                <a:srgbClr val="3A3A3A"/>
              </a:solidFill>
              <a:latin typeface="-apple-system"/>
            </a:endParaRPr>
          </a:p>
          <a:p>
            <a:pPr lvl="0" defTabSz="914400" eaLnBrk="0" fontAlgn="base" hangingPunct="0">
              <a:spcBef>
                <a:spcPct val="0"/>
              </a:spcBef>
              <a:spcAft>
                <a:spcPct val="0"/>
              </a:spcAft>
              <a:buFontTx/>
              <a:buChar char="•"/>
            </a:pPr>
            <a:r>
              <a:rPr lang="en-US" altLang="en-US" sz="3200" dirty="0">
                <a:solidFill>
                  <a:srgbClr val="3A3A3A"/>
                </a:solidFill>
                <a:latin typeface="-apple-system"/>
              </a:rPr>
              <a:t> </a:t>
            </a:r>
            <a:r>
              <a:rPr lang="bn-IN" altLang="en-US" sz="3200" b="1" dirty="0">
                <a:solidFill>
                  <a:srgbClr val="0000FF"/>
                </a:solidFill>
                <a:latin typeface="-apple-system"/>
              </a:rPr>
              <a:t>প্রতিদান দিতে শিখুনঃ</a:t>
            </a:r>
            <a:r>
              <a:rPr lang="en-US" altLang="en-US" sz="3200" dirty="0">
                <a:solidFill>
                  <a:srgbClr val="3A3A3A"/>
                </a:solidFill>
                <a:latin typeface="-apple-system"/>
              </a:rPr>
              <a:t> </a:t>
            </a:r>
            <a:r>
              <a:rPr lang="bn-IN" altLang="en-US" sz="3200" dirty="0">
                <a:solidFill>
                  <a:srgbClr val="3A3A3A"/>
                </a:solidFill>
                <a:latin typeface="-apple-system"/>
              </a:rPr>
              <a:t>আসলে আপনি যদি পেতে চান</a:t>
            </a:r>
            <a:r>
              <a:rPr lang="en-US" altLang="en-US" sz="3200" dirty="0">
                <a:solidFill>
                  <a:srgbClr val="3A3A3A"/>
                </a:solidFill>
                <a:latin typeface="-apple-system"/>
                <a:cs typeface="Vrinda"/>
              </a:rPr>
              <a:t>, </a:t>
            </a:r>
            <a:r>
              <a:rPr lang="bn-IN" altLang="en-US" sz="3200" dirty="0">
                <a:solidFill>
                  <a:srgbClr val="3A3A3A"/>
                </a:solidFill>
                <a:latin typeface="-apple-system"/>
              </a:rPr>
              <a:t>তাহলে আপনাকে আগে দিতে শিখতে হবে। যদি আপনি প্রত্যাশার চেয়ে বেশি পরিমাণ দিতে পারেনা তাহলে প্রতিদান হিসেবে আপনি পেতে পারেন অনেক বেশি। প্রতিদিন আ পনি চারপাশের মানুষকে ভালবাসতে শিখুন</a:t>
            </a:r>
            <a:r>
              <a:rPr lang="en-US" altLang="en-US" sz="3200" dirty="0">
                <a:solidFill>
                  <a:srgbClr val="3A3A3A"/>
                </a:solidFill>
                <a:latin typeface="-apple-system"/>
                <a:cs typeface="Vrinda"/>
              </a:rPr>
              <a:t>, </a:t>
            </a:r>
            <a:r>
              <a:rPr lang="bn-IN" altLang="en-US" sz="3200" dirty="0">
                <a:solidFill>
                  <a:srgbClr val="3A3A3A"/>
                </a:solidFill>
                <a:latin typeface="-apple-system"/>
              </a:rPr>
              <a:t>তাদের প্রত্যাশার চেয়ে বেশি পরিমাণে প্রতিদান দি্‌ প্রাকৃতিক ভাবেই আপনিও রিটার্ন পাবেন অপ্রত্যাশিতভাব</a:t>
            </a:r>
            <a:r>
              <a:rPr lang="en-US" altLang="en-US" sz="3200" dirty="0">
                <a:solidFill>
                  <a:srgbClr val="3A3A3A"/>
                </a:solidFill>
                <a:latin typeface="-apple-system"/>
                <a:cs typeface="Vrinda"/>
              </a:rPr>
              <a:t>,</a:t>
            </a:r>
            <a:r>
              <a:rPr lang="bn-IN" altLang="en-US" sz="3200" dirty="0">
                <a:solidFill>
                  <a:srgbClr val="3A3A3A"/>
                </a:solidFill>
                <a:latin typeface="-apple-system"/>
              </a:rPr>
              <a:t>। আপনার অনেক কাজ সহজ হবে।</a:t>
            </a:r>
            <a:endParaRPr lang="en-US" sz="3200" dirty="0">
              <a:solidFill>
                <a:prstClr val="white"/>
              </a:solidFill>
            </a:endParaRPr>
          </a:p>
        </p:txBody>
      </p:sp>
    </p:spTree>
    <p:extLst>
      <p:ext uri="{BB962C8B-B14F-4D97-AF65-F5344CB8AC3E}">
        <p14:creationId xmlns:p14="http://schemas.microsoft.com/office/powerpoint/2010/main" val="4181207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60" y="3199648"/>
            <a:ext cx="9023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797791" y="1323975"/>
            <a:ext cx="6431934" cy="18620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SG" sz="11500" b="1" dirty="0" err="1">
                <a:ln w="0"/>
                <a:solidFill>
                  <a:srgbClr val="FFFF00"/>
                </a:solidFill>
                <a:latin typeface="NikoshBAN" pitchFamily="2" charset="0"/>
                <a:cs typeface="NikoshBAN" pitchFamily="2" charset="0"/>
              </a:rPr>
              <a:t>ধন্যবাদ</a:t>
            </a:r>
            <a:endParaRPr lang="en-US" sz="11500" dirty="0">
              <a:solidFill>
                <a:srgbClr val="FFFF00"/>
              </a:solidFill>
            </a:endParaRPr>
          </a:p>
        </p:txBody>
      </p:sp>
    </p:spTree>
    <p:extLst>
      <p:ext uri="{BB962C8B-B14F-4D97-AF65-F5344CB8AC3E}">
        <p14:creationId xmlns:p14="http://schemas.microsoft.com/office/powerpoint/2010/main" val="342733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4.07407E-6 L -4.375E-6 0.25 " pathEditMode="relative" rAng="0" ptsTypes="AA">
                                      <p:cBhvr>
                                        <p:cTn id="6" dur="2000" fill="hold"/>
                                        <p:tgtEl>
                                          <p:spTgt spid="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573" y="1257302"/>
            <a:ext cx="2775000" cy="587395"/>
          </a:xfrm>
          <a:prstGeom prst="roundRect">
            <a:avLst/>
          </a:prstGeom>
        </p:spPr>
        <p:style>
          <a:lnRef idx="0">
            <a:schemeClr val="dk1"/>
          </a:lnRef>
          <a:fillRef idx="3">
            <a:schemeClr val="dk1"/>
          </a:fillRef>
          <a:effectRef idx="3">
            <a:schemeClr val="dk1"/>
          </a:effectRef>
          <a:fontRef idx="minor">
            <a:schemeClr val="lt1"/>
          </a:fontRef>
        </p:style>
        <p:txBody>
          <a:bodyPr wrap="square" lIns="68580" tIns="34290" rIns="68580" bIns="34290">
            <a:spAutoFit/>
          </a:bodyPr>
          <a:lstStyle/>
          <a:p>
            <a:pPr algn="ctr"/>
            <a:r>
              <a:rPr lang="en-US" sz="3000" b="1" spc="38" dirty="0" err="1">
                <a:ln w="0">
                  <a:solidFill>
                    <a:srgbClr val="002060"/>
                  </a:solidFill>
                </a:ln>
                <a:solidFill>
                  <a:srgbClr val="FFFF00"/>
                </a:solidFill>
                <a:effectLst>
                  <a:innerShdw blurRad="63500" dist="50800" dir="13500000">
                    <a:srgbClr val="000000">
                      <a:alpha val="50000"/>
                    </a:srgbClr>
                  </a:innerShdw>
                </a:effectLst>
              </a:rPr>
              <a:t>পরিচিতি</a:t>
            </a:r>
            <a:endParaRPr lang="en-US" sz="3000" b="1" spc="38" dirty="0">
              <a:ln w="0">
                <a:solidFill>
                  <a:srgbClr val="002060"/>
                </a:solidFill>
              </a:ln>
              <a:solidFill>
                <a:srgbClr val="FFFF00"/>
              </a:solidFill>
              <a:effectLst>
                <a:innerShdw blurRad="63500" dist="50800" dir="13500000">
                  <a:srgbClr val="000000">
                    <a:alpha val="50000"/>
                  </a:srgbClr>
                </a:innerShdw>
              </a:effectLst>
            </a:endParaRPr>
          </a:p>
        </p:txBody>
      </p:sp>
      <p:sp>
        <p:nvSpPr>
          <p:cNvPr id="9" name="Rounded Rectangle 8"/>
          <p:cNvSpPr/>
          <p:nvPr/>
        </p:nvSpPr>
        <p:spPr>
          <a:xfrm>
            <a:off x="3622344" y="1844696"/>
            <a:ext cx="5568287" cy="38233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z="1350" dirty="0"/>
          </a:p>
          <a:p>
            <a:pPr algn="ctr"/>
            <a:endParaRPr lang="bn-IN" sz="1350" dirty="0"/>
          </a:p>
          <a:p>
            <a:pPr algn="ctr"/>
            <a:endParaRPr lang="bn-IN" sz="1350" dirty="0"/>
          </a:p>
          <a:p>
            <a:pPr algn="ctr"/>
            <a:r>
              <a:rPr lang="en-US" sz="2400" b="1" dirty="0">
                <a:solidFill>
                  <a:srgbClr val="C00000"/>
                </a:solidFill>
                <a:latin typeface="SutonnyMJ" pitchFamily="2" charset="0"/>
                <a:cs typeface="NikoshBAN" pitchFamily="2" charset="0"/>
              </a:rPr>
              <a:t>                 </a:t>
            </a:r>
            <a:r>
              <a:rPr lang="en-US" sz="4500" b="1" dirty="0" err="1">
                <a:solidFill>
                  <a:srgbClr val="C00000"/>
                </a:solidFill>
                <a:latin typeface="SutonnyMJ" pitchFamily="2" charset="0"/>
                <a:cs typeface="NikoshBAN" pitchFamily="2" charset="0"/>
              </a:rPr>
              <a:t>cÖv‡Yk</a:t>
            </a:r>
            <a:r>
              <a:rPr lang="en-US" sz="4500" b="1" dirty="0">
                <a:solidFill>
                  <a:srgbClr val="C00000"/>
                </a:solidFill>
                <a:latin typeface="SutonnyMJ" pitchFamily="2" charset="0"/>
                <a:cs typeface="NikoshBAN" pitchFamily="2" charset="0"/>
              </a:rPr>
              <a:t> </a:t>
            </a:r>
            <a:r>
              <a:rPr lang="en-US" sz="4500" b="1" dirty="0" err="1">
                <a:solidFill>
                  <a:srgbClr val="C00000"/>
                </a:solidFill>
                <a:latin typeface="SutonnyMJ" pitchFamily="2" charset="0"/>
                <a:cs typeface="NikoshBAN" pitchFamily="2" charset="0"/>
              </a:rPr>
              <a:t>PµeËx</a:t>
            </a:r>
            <a:r>
              <a:rPr lang="en-US" sz="4500" b="1" dirty="0">
                <a:solidFill>
                  <a:srgbClr val="C00000"/>
                </a:solidFill>
                <a:latin typeface="SutonnyMJ" pitchFamily="2" charset="0"/>
                <a:cs typeface="NikoshBAN" pitchFamily="2" charset="0"/>
              </a:rPr>
              <a:t>©</a:t>
            </a:r>
            <a:endParaRPr lang="bn-IN" sz="6600" b="1" dirty="0">
              <a:solidFill>
                <a:srgbClr val="C00000"/>
              </a:solidFill>
              <a:latin typeface="SutonnyMJ" pitchFamily="2" charset="0"/>
              <a:cs typeface="NikoshBAN" pitchFamily="2" charset="0"/>
            </a:endParaRPr>
          </a:p>
          <a:p>
            <a:pPr algn="ctr"/>
            <a:r>
              <a:rPr lang="en-US" dirty="0">
                <a:solidFill>
                  <a:srgbClr val="FFFF00"/>
                </a:solidFill>
                <a:latin typeface="SutonnyMJ" pitchFamily="2" charset="0"/>
              </a:rPr>
              <a:t>                       </a:t>
            </a:r>
            <a:r>
              <a:rPr lang="en-US" dirty="0" err="1">
                <a:solidFill>
                  <a:srgbClr val="002060"/>
                </a:solidFill>
                <a:latin typeface="SutonnyMJ" pitchFamily="2" charset="0"/>
              </a:rPr>
              <a:t>আইসিটি</a:t>
            </a:r>
            <a:r>
              <a:rPr lang="en-US" dirty="0">
                <a:solidFill>
                  <a:srgbClr val="002060"/>
                </a:solidFill>
                <a:latin typeface="SutonnyMJ" pitchFamily="2" charset="0"/>
              </a:rPr>
              <a:t> </a:t>
            </a:r>
            <a:endParaRPr lang="en-US" dirty="0">
              <a:solidFill>
                <a:srgbClr val="002060"/>
              </a:solidFill>
              <a:latin typeface="SutonnyMJ" pitchFamily="2" charset="0"/>
            </a:endParaRPr>
          </a:p>
          <a:p>
            <a:pPr algn="ctr"/>
            <a:r>
              <a:rPr lang="en-US" dirty="0">
                <a:solidFill>
                  <a:srgbClr val="002060"/>
                </a:solidFill>
                <a:latin typeface="SutonnyMJ" pitchFamily="2" charset="0"/>
              </a:rPr>
              <a:t>                              </a:t>
            </a:r>
            <a:r>
              <a:rPr lang="en-US" dirty="0" err="1">
                <a:solidFill>
                  <a:srgbClr val="002060"/>
                </a:solidFill>
                <a:latin typeface="SutonnyMJ" pitchFamily="2" charset="0"/>
              </a:rPr>
              <a:t>evBkvix</a:t>
            </a:r>
            <a:r>
              <a:rPr lang="en-US" dirty="0">
                <a:solidFill>
                  <a:srgbClr val="002060"/>
                </a:solidFill>
                <a:latin typeface="SutonnyMJ" pitchFamily="2" charset="0"/>
              </a:rPr>
              <a:t> D”P we`¨</a:t>
            </a:r>
            <a:r>
              <a:rPr lang="en-US" dirty="0" err="1">
                <a:solidFill>
                  <a:srgbClr val="002060"/>
                </a:solidFill>
                <a:latin typeface="SutonnyMJ" pitchFamily="2" charset="0"/>
              </a:rPr>
              <a:t>vjq</a:t>
            </a:r>
            <a:r>
              <a:rPr lang="en-US" dirty="0">
                <a:solidFill>
                  <a:srgbClr val="002060"/>
                </a:solidFill>
                <a:latin typeface="SutonnyMJ" pitchFamily="2" charset="0"/>
              </a:rPr>
              <a:t> I </a:t>
            </a:r>
            <a:r>
              <a:rPr lang="en-US" dirty="0" err="1">
                <a:solidFill>
                  <a:srgbClr val="002060"/>
                </a:solidFill>
                <a:latin typeface="SutonnyMJ" pitchFamily="2" charset="0"/>
              </a:rPr>
              <a:t>K‡jR</a:t>
            </a:r>
            <a:endParaRPr lang="en-US" dirty="0">
              <a:solidFill>
                <a:srgbClr val="002060"/>
              </a:solidFill>
              <a:latin typeface="SutonnyMJ" pitchFamily="2" charset="0"/>
            </a:endParaRPr>
          </a:p>
          <a:p>
            <a:pPr algn="ctr"/>
            <a:r>
              <a:rPr lang="en-US" sz="1350" dirty="0">
                <a:solidFill>
                  <a:srgbClr val="002060"/>
                </a:solidFill>
              </a:rPr>
              <a:t>                                        Email: </a:t>
            </a:r>
            <a:r>
              <a:rPr lang="en-US" sz="1200" dirty="0">
                <a:solidFill>
                  <a:srgbClr val="002060"/>
                </a:solidFill>
              </a:rPr>
              <a:t>Praneshcb7@gmail.com</a:t>
            </a:r>
            <a:endParaRPr lang="bn-IN" sz="1050" dirty="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344" y="2614132"/>
            <a:ext cx="2159758" cy="266363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731" y="3958348"/>
            <a:ext cx="6767513"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8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wipe(down)">
                                      <p:cBhvr>
                                        <p:cTn id="12" dur="500"/>
                                        <p:tgtEl>
                                          <p:spTgt spid="9">
                                            <p:bg/>
                                          </p:spTgt>
                                        </p:tgtEl>
                                      </p:cBhvr>
                                    </p:animEffect>
                                  </p:childTnLst>
                                </p:cTn>
                              </p:par>
                              <p:par>
                                <p:cTn id="13" presetID="3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p:cTn id="15"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4" end="4"/>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p:cTn id="21"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9">
                                            <p:txEl>
                                              <p:pRg st="5" end="5"/>
                                            </p:txEl>
                                          </p:spTgt>
                                        </p:tgtEl>
                                      </p:cBhvr>
                                    </p:animEffect>
                                  </p:childTnLst>
                                </p:cTn>
                              </p:par>
                              <p:par>
                                <p:cTn id="25" presetID="45"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2000"/>
                                        <p:tgtEl>
                                          <p:spTgt spid="9">
                                            <p:txEl>
                                              <p:pRg st="3" end="3"/>
                                            </p:txEl>
                                          </p:spTgt>
                                        </p:tgtEl>
                                      </p:cBhvr>
                                    </p:animEffect>
                                    <p:anim calcmode="lin" valueType="num">
                                      <p:cBhvr>
                                        <p:cTn id="28" dur="2000" fill="hold"/>
                                        <p:tgtEl>
                                          <p:spTgt spid="9">
                                            <p:txEl>
                                              <p:pRg st="3" end="3"/>
                                            </p:txEl>
                                          </p:spTgt>
                                        </p:tgtEl>
                                        <p:attrNameLst>
                                          <p:attrName>ppt_w</p:attrName>
                                        </p:attrNameLst>
                                      </p:cBhvr>
                                      <p:tavLst>
                                        <p:tav tm="0" fmla="#ppt_w*sin(2.5*pi*$)">
                                          <p:val>
                                            <p:fltVal val="0"/>
                                          </p:val>
                                        </p:tav>
                                        <p:tav tm="100000">
                                          <p:val>
                                            <p:fltVal val="1"/>
                                          </p:val>
                                        </p:tav>
                                      </p:tavLst>
                                    </p:anim>
                                    <p:anim calcmode="lin" valueType="num">
                                      <p:cBhvr>
                                        <p:cTn id="29" dur="2000" fill="hold"/>
                                        <p:tgtEl>
                                          <p:spTgt spid="9">
                                            <p:txEl>
                                              <p:pRg st="3" end="3"/>
                                            </p:txEl>
                                          </p:spTgt>
                                        </p:tgtEl>
                                        <p:attrNameLst>
                                          <p:attrName>ppt_h</p:attrName>
                                        </p:attrNameLst>
                                      </p:cBhvr>
                                      <p:tavLst>
                                        <p:tav tm="0">
                                          <p:val>
                                            <p:strVal val="#ppt_h"/>
                                          </p:val>
                                        </p:tav>
                                        <p:tav tm="100000">
                                          <p:val>
                                            <p:strVal val="#ppt_h"/>
                                          </p:val>
                                        </p:tav>
                                      </p:tavLst>
                                    </p:anim>
                                  </p:childTnLst>
                                </p:cTn>
                              </p:par>
                              <p:par>
                                <p:cTn id="30" presetID="31" presetClass="entr" presetSubtype="0" fill="hold" nodeType="with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 calcmode="lin" valueType="num">
                                      <p:cBhvr>
                                        <p:cTn id="32" dur="1000" fill="hold"/>
                                        <p:tgtEl>
                                          <p:spTgt spid="9">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9">
                                            <p:txEl>
                                              <p:pRg st="6" end="6"/>
                                            </p:txEl>
                                          </p:spTgt>
                                        </p:tgtEl>
                                        <p:attrNameLst>
                                          <p:attrName>style.rotation</p:attrName>
                                        </p:attrNameLst>
                                      </p:cBhvr>
                                      <p:tavLst>
                                        <p:tav tm="0">
                                          <p:val>
                                            <p:fltVal val="90"/>
                                          </p:val>
                                        </p:tav>
                                        <p:tav tm="100000">
                                          <p:val>
                                            <p:fltVal val="0"/>
                                          </p:val>
                                        </p:tav>
                                      </p:tavLst>
                                    </p:anim>
                                    <p:animEffect transition="in" filter="fade">
                                      <p:cBhvr>
                                        <p:cTn id="35" dur="1000"/>
                                        <p:tgtEl>
                                          <p:spTgt spid="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circle(in)">
                                      <p:cBhvr>
                                        <p:cTn id="4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703" y="989620"/>
            <a:ext cx="7053542" cy="1050398"/>
          </a:xfrm>
        </p:spPr>
        <p:txBody>
          <a:bodyPr>
            <a:noAutofit/>
          </a:bodyPr>
          <a:lstStyle/>
          <a:p>
            <a:pPr algn="ctr"/>
            <a:r>
              <a:rPr lang="en-US" sz="6600" b="1" dirty="0" err="1">
                <a:solidFill>
                  <a:srgbClr val="FF0000"/>
                </a:solidFill>
                <a:latin typeface="SutonnyMJ" pitchFamily="2" charset="0"/>
              </a:rPr>
              <a:t>Kw¤úDUvi</a:t>
            </a:r>
            <a:r>
              <a:rPr lang="en-US" sz="6600" b="1" dirty="0">
                <a:solidFill>
                  <a:srgbClr val="FF0000"/>
                </a:solidFill>
                <a:latin typeface="SutonnyMJ" pitchFamily="2" charset="0"/>
              </a:rPr>
              <a:t> I Z_¨ cÖhyw³</a:t>
            </a:r>
            <a:endParaRPr lang="en-US" sz="6600"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6353" y="1888083"/>
            <a:ext cx="4842822" cy="2869016"/>
          </a:xfrm>
        </p:spPr>
      </p:pic>
    </p:spTree>
    <p:extLst>
      <p:ext uri="{BB962C8B-B14F-4D97-AF65-F5344CB8AC3E}">
        <p14:creationId xmlns:p14="http://schemas.microsoft.com/office/powerpoint/2010/main" val="11171034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581401" y="1875404"/>
            <a:ext cx="5523962" cy="254391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buNone/>
            </a:pPr>
            <a:r>
              <a:rPr lang="bn-IN"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শ্রেণিঃ </a:t>
            </a:r>
            <a:r>
              <a:rPr lang="en-US" sz="32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একাদশ</a:t>
            </a:r>
            <a:endPar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algn="just">
              <a:buNone/>
            </a:pPr>
            <a:r>
              <a:rPr lang="bn-IN"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বিষয়ঃ ব্যবসায় উদ্যোগ</a:t>
            </a:r>
          </a:p>
          <a:p>
            <a:pPr algn="just">
              <a:buNone/>
            </a:pPr>
            <a:r>
              <a:rPr lang="bn-IN"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অধ্যায়ঃ </a:t>
            </a:r>
            <a:r>
              <a:rPr lang="en-US" sz="32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প্রথম</a:t>
            </a:r>
            <a:r>
              <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p>
          <a:p>
            <a:pPr algn="just">
              <a:buNone/>
            </a:pPr>
            <a:r>
              <a:rPr lang="en-US"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তারিখঃ১৭/০৯/২০২১ </a:t>
            </a:r>
            <a:r>
              <a:rPr lang="en-US" sz="32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খ্রি</a:t>
            </a:r>
            <a:r>
              <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a:t>
            </a:r>
            <a:endParaRPr lang="bn-IN"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ounded Rectangle 7"/>
          <p:cNvSpPr/>
          <p:nvPr/>
        </p:nvSpPr>
        <p:spPr>
          <a:xfrm>
            <a:off x="4880802" y="1037585"/>
            <a:ext cx="2775000" cy="766167"/>
          </a:xfrm>
          <a:prstGeom prst="roundRect">
            <a:avLst/>
          </a:prstGeom>
        </p:spPr>
        <p:style>
          <a:lnRef idx="0">
            <a:schemeClr val="dk1"/>
          </a:lnRef>
          <a:fillRef idx="3">
            <a:schemeClr val="dk1"/>
          </a:fillRef>
          <a:effectRef idx="3">
            <a:schemeClr val="dk1"/>
          </a:effectRef>
          <a:fontRef idx="minor">
            <a:schemeClr val="lt1"/>
          </a:fontRef>
        </p:style>
        <p:txBody>
          <a:bodyPr wrap="square" lIns="68580" tIns="34290" rIns="68580" bIns="34290">
            <a:spAutoFit/>
          </a:bodyPr>
          <a:lstStyle/>
          <a:p>
            <a:pPr algn="ctr"/>
            <a:r>
              <a:rPr lang="en-US" sz="4050" b="1" dirty="0" err="1">
                <a:solidFill>
                  <a:srgbClr val="FFFF00"/>
                </a:solidFill>
                <a:latin typeface="SutonnyMJ" pitchFamily="2" charset="0"/>
              </a:rPr>
              <a:t>বিষয়</a:t>
            </a:r>
            <a:endParaRPr lang="en-US" sz="3000" b="1" spc="38" dirty="0">
              <a:ln w="0">
                <a:solidFill>
                  <a:srgbClr val="002060"/>
                </a:solidFill>
              </a:ln>
              <a:solidFill>
                <a:srgbClr val="FFFF00"/>
              </a:solidFill>
              <a:effectLst>
                <a:innerShdw blurRad="63500" dist="50800" dir="13500000">
                  <a:srgbClr val="000000">
                    <a:alpha val="50000"/>
                  </a:srgbClr>
                </a:inn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824" y="3755465"/>
            <a:ext cx="6767513"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573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wipe(down)">
                                      <p:cBhvr>
                                        <p:cTn id="12" dur="500"/>
                                        <p:tgtEl>
                                          <p:spTgt spid="1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4DCB9C-4438-448C-8AE0-4BABA5DB801D}"/>
              </a:ext>
            </a:extLst>
          </p:cNvPr>
          <p:cNvSpPr txBox="1"/>
          <p:nvPr/>
        </p:nvSpPr>
        <p:spPr>
          <a:xfrm>
            <a:off x="1866900" y="516060"/>
            <a:ext cx="4800600" cy="646331"/>
          </a:xfrm>
          <a:prstGeom prst="rect">
            <a:avLst/>
          </a:prstGeom>
          <a:solidFill>
            <a:schemeClr val="accent4">
              <a:lumMod val="60000"/>
              <a:lumOff val="40000"/>
            </a:schemeClr>
          </a:solidFill>
        </p:spPr>
        <p:txBody>
          <a:bodyPr wrap="square" rtlCol="0">
            <a:spAutoFit/>
          </a:bodyPr>
          <a:lstStyle/>
          <a:p>
            <a:pPr algn="ctr"/>
            <a:r>
              <a:rPr lang="en-GB" sz="3600" dirty="0" err="1">
                <a:solidFill>
                  <a:srgbClr val="FF0000"/>
                </a:solidFill>
                <a:latin typeface="NikoshBAN" panose="02000000000000000000" pitchFamily="2" charset="0"/>
                <a:cs typeface="NikoshBAN" panose="02000000000000000000" pitchFamily="2" charset="0"/>
              </a:rPr>
              <a:t>এসো</a:t>
            </a:r>
            <a:r>
              <a:rPr lang="en-GB" sz="3600" dirty="0">
                <a:solidFill>
                  <a:srgbClr val="FF0000"/>
                </a:solidFill>
                <a:latin typeface="NikoshBAN" panose="02000000000000000000" pitchFamily="2" charset="0"/>
                <a:cs typeface="NikoshBAN" panose="02000000000000000000" pitchFamily="2" charset="0"/>
              </a:rPr>
              <a:t> </a:t>
            </a:r>
            <a:r>
              <a:rPr lang="en-GB" sz="3600" dirty="0" err="1">
                <a:solidFill>
                  <a:srgbClr val="FF0000"/>
                </a:solidFill>
                <a:latin typeface="NikoshBAN" panose="02000000000000000000" pitchFamily="2" charset="0"/>
                <a:cs typeface="NikoshBAN" panose="02000000000000000000" pitchFamily="2" charset="0"/>
              </a:rPr>
              <a:t>কিছু</a:t>
            </a:r>
            <a:r>
              <a:rPr lang="en-GB" sz="3600" dirty="0">
                <a:solidFill>
                  <a:srgbClr val="FF0000"/>
                </a:solidFill>
                <a:latin typeface="NikoshBAN" panose="02000000000000000000" pitchFamily="2" charset="0"/>
                <a:cs typeface="NikoshBAN" panose="02000000000000000000" pitchFamily="2" charset="0"/>
              </a:rPr>
              <a:t> </a:t>
            </a:r>
            <a:r>
              <a:rPr lang="en-GB" sz="3600" dirty="0" err="1">
                <a:solidFill>
                  <a:srgbClr val="FF0000"/>
                </a:solidFill>
                <a:latin typeface="NikoshBAN" panose="02000000000000000000" pitchFamily="2" charset="0"/>
                <a:cs typeface="NikoshBAN" panose="02000000000000000000" pitchFamily="2" charset="0"/>
              </a:rPr>
              <a:t>ছবি</a:t>
            </a:r>
            <a:r>
              <a:rPr lang="en-GB" sz="3600" dirty="0">
                <a:solidFill>
                  <a:srgbClr val="FF0000"/>
                </a:solidFill>
                <a:latin typeface="NikoshBAN" panose="02000000000000000000" pitchFamily="2" charset="0"/>
                <a:cs typeface="NikoshBAN" panose="02000000000000000000" pitchFamily="2" charset="0"/>
              </a:rPr>
              <a:t> </a:t>
            </a:r>
            <a:r>
              <a:rPr lang="en-GB" sz="3600" dirty="0" err="1">
                <a:solidFill>
                  <a:srgbClr val="FF0000"/>
                </a:solidFill>
                <a:latin typeface="NikoshBAN" panose="02000000000000000000" pitchFamily="2" charset="0"/>
                <a:cs typeface="NikoshBAN" panose="02000000000000000000" pitchFamily="2" charset="0"/>
              </a:rPr>
              <a:t>দেখি</a:t>
            </a:r>
            <a:endParaRPr lang="en-GB" sz="3600" dirty="0">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1523998"/>
            <a:ext cx="3995636" cy="4171407"/>
          </a:xfrm>
          <a:prstGeom prst="rect">
            <a:avLst/>
          </a:prstGeom>
        </p:spPr>
      </p:pic>
      <p:pic>
        <p:nvPicPr>
          <p:cNvPr id="4" name="Picture 3">
            <a:extLst>
              <a:ext uri="{FF2B5EF4-FFF2-40B4-BE49-F238E27FC236}">
                <a16:creationId xmlns:a16="http://schemas.microsoft.com/office/drawing/2014/main" xmlns="" id="{21C92FEB-9EB2-4668-A8EB-CD993EBC3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074" y="1354183"/>
            <a:ext cx="6283743" cy="18984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3074" y="3450975"/>
            <a:ext cx="5669280" cy="2574747"/>
          </a:xfrm>
          <a:prstGeom prst="rect">
            <a:avLst/>
          </a:prstGeom>
        </p:spPr>
      </p:pic>
    </p:spTree>
    <p:extLst>
      <p:ext uri="{BB962C8B-B14F-4D97-AF65-F5344CB8AC3E}">
        <p14:creationId xmlns:p14="http://schemas.microsoft.com/office/powerpoint/2010/main" val="2822343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hat is Business_">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90843" y="506438"/>
            <a:ext cx="10986868" cy="6175716"/>
          </a:xfrm>
          <a:prstGeom prst="rect">
            <a:avLst/>
          </a:prstGeom>
        </p:spPr>
      </p:pic>
      <p:sp>
        <p:nvSpPr>
          <p:cNvPr id="5" name="Rectangle 4"/>
          <p:cNvSpPr/>
          <p:nvPr/>
        </p:nvSpPr>
        <p:spPr>
          <a:xfrm>
            <a:off x="2887433" y="2967335"/>
            <a:ext cx="6417142" cy="923330"/>
          </a:xfrm>
          <a:prstGeom prst="rect">
            <a:avLst/>
          </a:prstGeom>
          <a:noFill/>
        </p:spPr>
        <p:txBody>
          <a:bodyPr wrap="none" lIns="91440" tIns="45720" rIns="91440" bIns="45720">
            <a:spAutoFit/>
          </a:bodyPr>
          <a:lstStyle/>
          <a:p>
            <a:pPr algn="ctr"/>
            <a:r>
              <a:rPr lang="en-US" sz="5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এসো</a:t>
            </a: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ভিডিওটি</a:t>
            </a: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দেখি</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2880584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5">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video>
              <p:cMediaNode vol="80000">
                <p:cTn id="19" fill="hold" display="0">
                  <p:stCondLst>
                    <p:cond delay="indefinite"/>
                  </p:stCondLst>
                </p:cTn>
                <p:tgtEl>
                  <p:spTgt spid="3"/>
                </p:tgtEl>
              </p:cMediaNode>
            </p:video>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3944" y="769175"/>
            <a:ext cx="10187188" cy="664522"/>
          </a:xfrm>
          <a:prstGeom prst="rect">
            <a:avLst/>
          </a:prstGeom>
        </p:spPr>
      </p:pic>
      <p:sp>
        <p:nvSpPr>
          <p:cNvPr id="3" name="Rectangle 2"/>
          <p:cNvSpPr/>
          <p:nvPr/>
        </p:nvSpPr>
        <p:spPr>
          <a:xfrm>
            <a:off x="1107844" y="1621860"/>
            <a:ext cx="10516020" cy="3416320"/>
          </a:xfrm>
          <a:prstGeom prst="rect">
            <a:avLst/>
          </a:prstGeom>
          <a:noFill/>
        </p:spPr>
        <p:txBody>
          <a:bodyPr wrap="none" lIns="91440" tIns="45720" rIns="91440" bIns="45720">
            <a:spAutoFit/>
          </a:bodyPr>
          <a:lstStyle/>
          <a:p>
            <a:r>
              <a:rPr lang="en-US" sz="5400" dirty="0" smtClean="0">
                <a:ln w="0"/>
                <a:solidFill>
                  <a:srgbClr val="FF0000"/>
                </a:solidFill>
                <a:effectLst>
                  <a:outerShdw blurRad="38100" dist="19050" dir="2700000" algn="tl" rotWithShape="0">
                    <a:schemeClr val="dk1">
                      <a:alpha val="40000"/>
                    </a:schemeClr>
                  </a:outerShdw>
                </a:effectLst>
              </a:rPr>
              <a:t>১। </a:t>
            </a:r>
            <a:r>
              <a:rPr lang="en-US" sz="5400" dirty="0" err="1" smtClean="0">
                <a:ln w="0"/>
                <a:solidFill>
                  <a:srgbClr val="FF0000"/>
                </a:solidFill>
                <a:effectLst>
                  <a:outerShdw blurRad="38100" dist="19050" dir="2700000" algn="tl" rotWithShape="0">
                    <a:schemeClr val="dk1">
                      <a:alpha val="40000"/>
                    </a:schemeClr>
                  </a:outerShdw>
                </a:effectLst>
              </a:rPr>
              <a:t>ব্যবসায়</a:t>
            </a:r>
            <a:r>
              <a:rPr lang="en-US" sz="5400" dirty="0" smtClean="0">
                <a:ln w="0"/>
                <a:solidFill>
                  <a:srgbClr val="FF0000"/>
                </a:solidFill>
                <a:effectLst>
                  <a:outerShdw blurRad="38100" dist="19050" dir="2700000" algn="tl" rotWithShape="0">
                    <a:schemeClr val="dk1">
                      <a:alpha val="40000"/>
                    </a:schemeClr>
                  </a:outerShdw>
                </a:effectLst>
              </a:rPr>
              <a:t> ও  </a:t>
            </a:r>
            <a:r>
              <a:rPr lang="en-US" sz="5400" dirty="0" err="1" smtClean="0">
                <a:ln w="0"/>
                <a:solidFill>
                  <a:srgbClr val="FF0000"/>
                </a:solidFill>
                <a:effectLst>
                  <a:outerShdw blurRad="38100" dist="19050" dir="2700000" algn="tl" rotWithShape="0">
                    <a:srgbClr val="000000">
                      <a:alpha val="40000"/>
                    </a:srgbClr>
                  </a:outerShdw>
                </a:effectLst>
              </a:rPr>
              <a:t>ব্যবসায়ের</a:t>
            </a:r>
            <a:r>
              <a:rPr lang="en-US" sz="5400" dirty="0" smtClean="0">
                <a:ln w="0"/>
                <a:solidFill>
                  <a:srgbClr val="FF0000"/>
                </a:solidFill>
                <a:effectLst>
                  <a:outerShdw blurRad="38100" dist="19050" dir="2700000" algn="tl" rotWithShape="0">
                    <a:srgbClr val="000000">
                      <a:alpha val="40000"/>
                    </a:srgbClr>
                  </a:outerShdw>
                </a:effectLst>
              </a:rPr>
              <a:t> </a:t>
            </a:r>
            <a:r>
              <a:rPr lang="en-US" sz="5400" dirty="0" err="1" smtClean="0">
                <a:ln w="0"/>
                <a:solidFill>
                  <a:srgbClr val="FF0000"/>
                </a:solidFill>
                <a:effectLst>
                  <a:outerShdw blurRad="38100" dist="19050" dir="2700000" algn="tl" rotWithShape="0">
                    <a:srgbClr val="000000">
                      <a:alpha val="40000"/>
                    </a:srgbClr>
                  </a:outerShdw>
                </a:effectLst>
              </a:rPr>
              <a:t>ধরন</a:t>
            </a:r>
            <a:endParaRPr lang="en-US" sz="5400" dirty="0" smtClean="0">
              <a:ln w="0"/>
              <a:solidFill>
                <a:srgbClr val="FF0000"/>
              </a:solidFill>
              <a:effectLst>
                <a:outerShdw blurRad="38100" dist="19050" dir="2700000" algn="tl" rotWithShape="0">
                  <a:schemeClr val="dk1">
                    <a:alpha val="40000"/>
                  </a:schemeClr>
                </a:outerShdw>
              </a:effectLst>
            </a:endParaRPr>
          </a:p>
          <a:p>
            <a:r>
              <a:rPr lang="en-US" sz="5400" b="0" cap="none" spc="0" dirty="0" smtClean="0">
                <a:ln w="0"/>
                <a:solidFill>
                  <a:srgbClr val="FF0000"/>
                </a:solidFill>
                <a:effectLst>
                  <a:outerShdw blurRad="38100" dist="19050" dir="2700000" algn="tl" rotWithShape="0">
                    <a:schemeClr val="dk1">
                      <a:alpha val="40000"/>
                    </a:schemeClr>
                  </a:outerShdw>
                </a:effectLst>
              </a:rPr>
              <a:t> ২। </a:t>
            </a:r>
            <a:r>
              <a:rPr lang="en-US" sz="5400" b="0" cap="none" spc="0" dirty="0" err="1" smtClean="0">
                <a:ln w="0"/>
                <a:solidFill>
                  <a:srgbClr val="FF0000"/>
                </a:solidFill>
                <a:effectLst>
                  <a:outerShdw blurRad="38100" dist="19050" dir="2700000" algn="tl" rotWithShape="0">
                    <a:schemeClr val="dk1">
                      <a:alpha val="40000"/>
                    </a:schemeClr>
                  </a:outerShdw>
                </a:effectLst>
              </a:rPr>
              <a:t>শিল্পোদ্যোগ</a:t>
            </a:r>
            <a:r>
              <a:rPr lang="en-US" sz="5400" b="0" cap="none" spc="0" dirty="0" smtClean="0">
                <a:ln w="0"/>
                <a:solidFill>
                  <a:srgbClr val="FF0000"/>
                </a:solidFill>
                <a:effectLst>
                  <a:outerShdw blurRad="38100" dist="19050" dir="2700000" algn="tl" rotWithShape="0">
                    <a:schemeClr val="dk1">
                      <a:alpha val="40000"/>
                    </a:schemeClr>
                  </a:outerShdw>
                </a:effectLst>
              </a:rPr>
              <a:t> </a:t>
            </a:r>
            <a:r>
              <a:rPr lang="en-US" sz="5400" b="0" cap="none" spc="0" dirty="0" err="1" smtClean="0">
                <a:ln w="0"/>
                <a:solidFill>
                  <a:srgbClr val="FF0000"/>
                </a:solidFill>
                <a:effectLst>
                  <a:outerShdw blurRad="38100" dist="19050" dir="2700000" algn="tl" rotWithShape="0">
                    <a:schemeClr val="dk1">
                      <a:alpha val="40000"/>
                    </a:schemeClr>
                  </a:outerShdw>
                </a:effectLst>
              </a:rPr>
              <a:t>কি</a:t>
            </a:r>
            <a:r>
              <a:rPr lang="en-US" sz="5400" b="0" cap="none" spc="0" dirty="0" smtClean="0">
                <a:ln w="0"/>
                <a:solidFill>
                  <a:srgbClr val="FF0000"/>
                </a:solidFill>
                <a:effectLst>
                  <a:outerShdw blurRad="38100" dist="19050" dir="2700000" algn="tl" rotWithShape="0">
                    <a:schemeClr val="dk1">
                      <a:alpha val="40000"/>
                    </a:schemeClr>
                  </a:outerShdw>
                </a:effectLst>
              </a:rPr>
              <a:t>?          </a:t>
            </a:r>
          </a:p>
          <a:p>
            <a:r>
              <a:rPr lang="en-US" sz="5400" dirty="0" smtClean="0">
                <a:ln w="0"/>
                <a:solidFill>
                  <a:srgbClr val="FF0000"/>
                </a:solidFill>
                <a:effectLst>
                  <a:outerShdw blurRad="38100" dist="19050" dir="2700000" algn="tl" rotWithShape="0">
                    <a:schemeClr val="dk1">
                      <a:alpha val="40000"/>
                    </a:schemeClr>
                  </a:outerShdw>
                </a:effectLst>
              </a:rPr>
              <a:t>৩।উ</a:t>
            </a:r>
            <a:r>
              <a:rPr lang="en-US" sz="5400" dirty="0" smtClean="0">
                <a:ln w="0"/>
                <a:solidFill>
                  <a:srgbClr val="FF0000"/>
                </a:solidFill>
                <a:effectLst>
                  <a:outerShdw blurRad="38100" dist="19050" dir="2700000" algn="tl" rotWithShape="0">
                    <a:srgbClr val="000000">
                      <a:alpha val="40000"/>
                    </a:srgbClr>
                  </a:outerShdw>
                </a:effectLst>
              </a:rPr>
              <a:t>দ্যো</a:t>
            </a:r>
            <a:r>
              <a:rPr lang="en-US" sz="5400" dirty="0" smtClean="0">
                <a:ln w="0"/>
                <a:solidFill>
                  <a:srgbClr val="FF0000"/>
                </a:solidFill>
                <a:effectLst>
                  <a:outerShdw blurRad="38100" dist="19050" dir="2700000" algn="tl" rotWithShape="0">
                    <a:schemeClr val="dk1">
                      <a:alpha val="40000"/>
                    </a:schemeClr>
                  </a:outerShdw>
                </a:effectLst>
              </a:rPr>
              <a:t>ক্তা </a:t>
            </a:r>
            <a:r>
              <a:rPr lang="en-US" sz="5400" dirty="0" err="1" smtClean="0">
                <a:ln w="0"/>
                <a:solidFill>
                  <a:srgbClr val="FF0000"/>
                </a:solidFill>
                <a:effectLst>
                  <a:outerShdw blurRad="38100" dist="19050" dir="2700000" algn="tl" rotWithShape="0">
                    <a:schemeClr val="dk1">
                      <a:alpha val="40000"/>
                    </a:schemeClr>
                  </a:outerShdw>
                </a:effectLst>
              </a:rPr>
              <a:t>কি</a:t>
            </a:r>
            <a:r>
              <a:rPr lang="en-US" sz="5400" dirty="0" smtClean="0">
                <a:ln w="0"/>
                <a:solidFill>
                  <a:srgbClr val="FF0000"/>
                </a:solidFill>
                <a:effectLst>
                  <a:outerShdw blurRad="38100" dist="19050" dir="2700000" algn="tl" rotWithShape="0">
                    <a:schemeClr val="dk1">
                      <a:alpha val="40000"/>
                    </a:schemeClr>
                  </a:outerShdw>
                </a:effectLst>
              </a:rPr>
              <a:t>?</a:t>
            </a:r>
          </a:p>
          <a:p>
            <a:r>
              <a:rPr lang="en-US" sz="5400" dirty="0" smtClean="0">
                <a:ln w="0"/>
                <a:solidFill>
                  <a:srgbClr val="FF0000"/>
                </a:solidFill>
                <a:effectLst>
                  <a:outerShdw blurRad="38100" dist="19050" dir="2700000" algn="tl" rotWithShape="0">
                    <a:schemeClr val="dk1">
                      <a:alpha val="40000"/>
                    </a:schemeClr>
                  </a:outerShdw>
                </a:effectLst>
              </a:rPr>
              <a:t>৪।একজন </a:t>
            </a:r>
            <a:r>
              <a:rPr lang="en-US" sz="5400" dirty="0" err="1" smtClean="0">
                <a:ln w="0"/>
                <a:solidFill>
                  <a:srgbClr val="FF0000"/>
                </a:solidFill>
                <a:effectLst>
                  <a:outerShdw blurRad="38100" dist="19050" dir="2700000" algn="tl" rotWithShape="0">
                    <a:schemeClr val="dk1">
                      <a:alpha val="40000"/>
                    </a:schemeClr>
                  </a:outerShdw>
                </a:effectLst>
              </a:rPr>
              <a:t>শিল্প</a:t>
            </a:r>
            <a:r>
              <a:rPr lang="en-US" sz="5400" dirty="0" smtClean="0">
                <a:ln w="0"/>
                <a:solidFill>
                  <a:srgbClr val="FF0000"/>
                </a:solidFill>
                <a:effectLst>
                  <a:outerShdw blurRad="38100" dist="19050" dir="2700000" algn="tl" rotWithShape="0">
                    <a:schemeClr val="dk1">
                      <a:alpha val="40000"/>
                    </a:schemeClr>
                  </a:outerShdw>
                </a:effectLst>
              </a:rPr>
              <a:t> </a:t>
            </a:r>
            <a:r>
              <a:rPr lang="en-US" sz="5400" dirty="0" err="1" smtClean="0">
                <a:ln w="0"/>
                <a:solidFill>
                  <a:srgbClr val="FF0000"/>
                </a:solidFill>
                <a:effectLst>
                  <a:outerShdw blurRad="38100" dist="19050" dir="2700000" algn="tl" rotWithShape="0">
                    <a:srgbClr val="000000">
                      <a:alpha val="40000"/>
                    </a:srgbClr>
                  </a:outerShdw>
                </a:effectLst>
              </a:rPr>
              <a:t>উদ্যোক্তার</a:t>
            </a:r>
            <a:r>
              <a:rPr lang="en-US" sz="5400" dirty="0" smtClean="0">
                <a:ln w="0"/>
                <a:solidFill>
                  <a:srgbClr val="FF0000"/>
                </a:solidFill>
                <a:effectLst>
                  <a:outerShdw blurRad="38100" dist="19050" dir="2700000" algn="tl" rotWithShape="0">
                    <a:srgbClr val="000000">
                      <a:alpha val="40000"/>
                    </a:srgbClr>
                  </a:outerShdw>
                </a:effectLst>
              </a:rPr>
              <a:t> </a:t>
            </a:r>
            <a:r>
              <a:rPr lang="en-US" sz="5400" dirty="0" err="1" smtClean="0">
                <a:ln w="0"/>
                <a:solidFill>
                  <a:srgbClr val="FF0000"/>
                </a:solidFill>
                <a:effectLst>
                  <a:outerShdw blurRad="38100" dist="19050" dir="2700000" algn="tl" rotWithShape="0">
                    <a:srgbClr val="000000">
                      <a:alpha val="40000"/>
                    </a:srgbClr>
                  </a:outerShdw>
                </a:effectLst>
              </a:rPr>
              <a:t>গুণাবলী</a:t>
            </a:r>
            <a:endParaRPr lang="en-US"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2896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731520" y="660236"/>
            <a:ext cx="10515600" cy="5632311"/>
          </a:xfrm>
          <a:prstGeom prst="rect">
            <a:avLst/>
          </a:prstGeom>
        </p:spPr>
        <p:txBody>
          <a:bodyPr wrap="square">
            <a:spAutoFit/>
          </a:bodyPr>
          <a:lstStyle/>
          <a:p>
            <a:pPr algn="just"/>
            <a:r>
              <a:rPr lang="as-IN" sz="3600" dirty="0">
                <a:solidFill>
                  <a:srgbClr val="FF0000"/>
                </a:solidFill>
              </a:rPr>
              <a:t>অর্থশাস্ত্রের পরিভাষায় ব্যাবসায় এক ধরনের সামাজিক কর্মকাণ্ড (বিজ্ঞান) যেখানে নির্দিষ্ট সৃষ্টিশীল ও উৎপাদনীয় লক্ষ্যকে সামনে রেখে বৈধভাবে সম্পদ উপার্জন বা লাভের উদ্দেশ্যে লোকজনকে সংগঠিত করা হয় ও তাদের উৎপাদনীয় কর্মকাণ্ড রক্ষণাবেক্ষণ করা হয়। ব্যক্তির মুনাফা পাওয়ার আশায় পণ্যদ্রব্য ও সেবাকর্ম উৎপাদনের মাধ্যমে উপযোগ সৃষ্টি এবং মানুষের বস্তুগত ও অবস্তুগত অভাব পূরণের লক্ষ্যে সেগুলো বণ্টন এবং এর সহায়ক সবরকম বৈধ, ঝুঁকিবহুল ও ধারাবাহিক কার্যকে ব্যাবসা বলে</a:t>
            </a:r>
            <a:endParaRPr lang="en-US" sz="3600" dirty="0">
              <a:solidFill>
                <a:srgbClr val="FF0000"/>
              </a:solidFill>
            </a:endParaRPr>
          </a:p>
        </p:txBody>
      </p:sp>
    </p:spTree>
    <p:extLst>
      <p:ext uri="{BB962C8B-B14F-4D97-AF65-F5344CB8AC3E}">
        <p14:creationId xmlns:p14="http://schemas.microsoft.com/office/powerpoint/2010/main" val="1404927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60" y="861536"/>
            <a:ext cx="9340948" cy="1815882"/>
          </a:xfrm>
          <a:prstGeom prst="rect">
            <a:avLst/>
          </a:prstGeom>
        </p:spPr>
        <p:txBody>
          <a:bodyPr wrap="square">
            <a:spAutoFit/>
          </a:bodyPr>
          <a:lstStyle/>
          <a:p>
            <a:r>
              <a:rPr lang="as-IN" sz="2800" dirty="0"/>
              <a:t>ব্যবসায়" শব্দ টি ইংরেজি "</a:t>
            </a:r>
            <a:r>
              <a:rPr lang="en-US" sz="2800" dirty="0"/>
              <a:t>business" </a:t>
            </a:r>
            <a:r>
              <a:rPr lang="as-IN" sz="2800" dirty="0"/>
              <a:t>শব্দের পারিভাষিক প্রতিশব্দ। "</a:t>
            </a:r>
            <a:r>
              <a:rPr lang="en-US" sz="2800" dirty="0"/>
              <a:t>business" </a:t>
            </a:r>
            <a:r>
              <a:rPr lang="as-IN" sz="2800" dirty="0"/>
              <a:t>শব্দের আক্ষরিক অর্থ হচ্ছে "ব্যস্ত থাকা" অর্থাৎ হয় ব্যক্তিগতভাবে অথবা সমষ্টিগত ভাবে বাণিজ্যিক ভাবে, সমর্থনযোগ্য ও লাভজনক কাজে ব্যস্ত থাকা। </a:t>
            </a:r>
            <a:endParaRPr lang="en-US" sz="2800" dirty="0"/>
          </a:p>
        </p:txBody>
      </p:sp>
      <p:sp>
        <p:nvSpPr>
          <p:cNvPr id="3" name="Rectangle 2"/>
          <p:cNvSpPr/>
          <p:nvPr/>
        </p:nvSpPr>
        <p:spPr>
          <a:xfrm>
            <a:off x="1899138" y="3074519"/>
            <a:ext cx="6850968" cy="2308324"/>
          </a:xfrm>
          <a:prstGeom prst="rect">
            <a:avLst/>
          </a:prstGeom>
        </p:spPr>
        <p:txBody>
          <a:bodyPr wrap="square">
            <a:spAutoFit/>
          </a:bodyPr>
          <a:lstStyle/>
          <a:p>
            <a:r>
              <a:rPr lang="bn-IN" sz="2400" dirty="0">
                <a:solidFill>
                  <a:srgbClr val="000000"/>
                </a:solidFill>
                <a:cs typeface="Linux Libertine"/>
              </a:rPr>
              <a:t>ব্যবসায়ের </a:t>
            </a:r>
            <a:r>
              <a:rPr lang="bn-IN" sz="2400" dirty="0" smtClean="0">
                <a:solidFill>
                  <a:srgbClr val="000000"/>
                </a:solidFill>
                <a:cs typeface="Linux Libertine"/>
              </a:rPr>
              <a:t>ধরন</a:t>
            </a:r>
            <a:r>
              <a:rPr lang="en-US" sz="2400" dirty="0" smtClean="0">
                <a:solidFill>
                  <a:srgbClr val="000000"/>
                </a:solidFill>
                <a:cs typeface="Linux Libertine"/>
              </a:rPr>
              <a:t>ঃ</a:t>
            </a:r>
            <a:r>
              <a:rPr lang="bn-IN" sz="2400" dirty="0" smtClean="0">
                <a:solidFill>
                  <a:srgbClr val="54595D"/>
                </a:solidFill>
                <a:cs typeface="Arial" panose="020B0604020202020204" pitchFamily="34" charset="0"/>
              </a:rPr>
              <a:t>]</a:t>
            </a:r>
            <a:endParaRPr lang="bn-IN" sz="2400" dirty="0">
              <a:solidFill>
                <a:srgbClr val="000000"/>
              </a:solidFill>
              <a:cs typeface="Linux Libertine"/>
            </a:endParaRPr>
          </a:p>
          <a:p>
            <a:r>
              <a:rPr lang="bn-IN" sz="2400" dirty="0">
                <a:solidFill>
                  <a:srgbClr val="202122"/>
                </a:solidFill>
                <a:cs typeface="Arial" panose="020B0604020202020204" pitchFamily="34" charset="0"/>
              </a:rPr>
              <a:t>ব্যবসায় মূলত চার ধরনের হয়:</a:t>
            </a:r>
          </a:p>
          <a:p>
            <a:pPr>
              <a:buFont typeface="Arial" panose="020B0604020202020204" pitchFamily="34" charset="0"/>
              <a:buChar char="•"/>
            </a:pPr>
            <a:r>
              <a:rPr lang="bn-IN" sz="2400" b="1" dirty="0">
                <a:solidFill>
                  <a:srgbClr val="0B0080"/>
                </a:solidFill>
                <a:cs typeface="Arial" panose="020B0604020202020204" pitchFamily="34" charset="0"/>
                <a:hlinkClick r:id="rId2" tooltip="একমালিকানা ব্যবসায়"/>
              </a:rPr>
              <a:t>একমালিকানা ব্যবসায়</a:t>
            </a:r>
            <a:r>
              <a:rPr lang="bn-IN" sz="2400" b="1" dirty="0">
                <a:solidFill>
                  <a:srgbClr val="202122"/>
                </a:solidFill>
                <a:cs typeface="Arial" panose="020B0604020202020204" pitchFamily="34" charset="0"/>
              </a:rPr>
              <a:t> (</a:t>
            </a:r>
            <a:r>
              <a:rPr lang="en-US" sz="2400" b="1" dirty="0">
                <a:solidFill>
                  <a:srgbClr val="202122"/>
                </a:solidFill>
                <a:cs typeface="Arial" panose="020B0604020202020204" pitchFamily="34" charset="0"/>
              </a:rPr>
              <a:t>Sole proprietorship):</a:t>
            </a:r>
            <a:endParaRPr lang="en-US" sz="2400" dirty="0">
              <a:solidFill>
                <a:srgbClr val="202122"/>
              </a:solidFill>
              <a:cs typeface="Arial" panose="020B0604020202020204" pitchFamily="34" charset="0"/>
            </a:endParaRPr>
          </a:p>
          <a:p>
            <a:pPr>
              <a:buFont typeface="Arial" panose="020B0604020202020204" pitchFamily="34" charset="0"/>
              <a:buChar char="•"/>
            </a:pPr>
            <a:r>
              <a:rPr lang="bn-IN" sz="2400" b="1" u="sng" dirty="0">
                <a:solidFill>
                  <a:srgbClr val="0B0080"/>
                </a:solidFill>
                <a:cs typeface="Arial" panose="020B0604020202020204" pitchFamily="34" charset="0"/>
                <a:hlinkClick r:id="rId3"/>
              </a:rPr>
              <a:t>অংশীদারি ব্যবসায়</a:t>
            </a:r>
            <a:r>
              <a:rPr lang="bn-IN" sz="2400" b="1" dirty="0">
                <a:solidFill>
                  <a:srgbClr val="202122"/>
                </a:solidFill>
                <a:cs typeface="Arial" panose="020B0604020202020204" pitchFamily="34" charset="0"/>
              </a:rPr>
              <a:t> (</a:t>
            </a:r>
            <a:r>
              <a:rPr lang="en-US" sz="2400" b="1" dirty="0">
                <a:solidFill>
                  <a:srgbClr val="202122"/>
                </a:solidFill>
                <a:cs typeface="Arial" panose="020B0604020202020204" pitchFamily="34" charset="0"/>
              </a:rPr>
              <a:t>Partnership):</a:t>
            </a:r>
            <a:endParaRPr lang="en-US" sz="2400" dirty="0">
              <a:solidFill>
                <a:srgbClr val="202122"/>
              </a:solidFill>
              <a:cs typeface="Arial" panose="020B0604020202020204" pitchFamily="34" charset="0"/>
            </a:endParaRPr>
          </a:p>
          <a:p>
            <a:pPr>
              <a:buFont typeface="Arial" panose="020B0604020202020204" pitchFamily="34" charset="0"/>
              <a:buChar char="•"/>
            </a:pPr>
            <a:r>
              <a:rPr lang="bn-IN" sz="2400" b="1" dirty="0">
                <a:solidFill>
                  <a:srgbClr val="0B0080"/>
                </a:solidFill>
                <a:cs typeface="Arial" panose="020B0604020202020204" pitchFamily="34" charset="0"/>
                <a:hlinkClick r:id="rId4" tooltip="কোম্পানি"/>
              </a:rPr>
              <a:t>কোম্পানি</a:t>
            </a:r>
            <a:r>
              <a:rPr lang="bn-IN" sz="2400" b="1" dirty="0">
                <a:solidFill>
                  <a:srgbClr val="202122"/>
                </a:solidFill>
                <a:cs typeface="Arial" panose="020B0604020202020204" pitchFamily="34" charset="0"/>
              </a:rPr>
              <a:t> (</a:t>
            </a:r>
            <a:r>
              <a:rPr lang="en-US" sz="2400" b="1" dirty="0">
                <a:solidFill>
                  <a:srgbClr val="202122"/>
                </a:solidFill>
                <a:cs typeface="Arial" panose="020B0604020202020204" pitchFamily="34" charset="0"/>
              </a:rPr>
              <a:t>Corporation)</a:t>
            </a:r>
            <a:endParaRPr lang="en-US" sz="2400" dirty="0">
              <a:solidFill>
                <a:srgbClr val="202122"/>
              </a:solidFill>
              <a:cs typeface="Arial" panose="020B0604020202020204" pitchFamily="34" charset="0"/>
            </a:endParaRPr>
          </a:p>
          <a:p>
            <a:pPr>
              <a:buFont typeface="Arial" panose="020B0604020202020204" pitchFamily="34" charset="0"/>
              <a:buChar char="•"/>
            </a:pPr>
            <a:r>
              <a:rPr lang="bn-IN" sz="2400" b="1" dirty="0">
                <a:solidFill>
                  <a:srgbClr val="0B0080"/>
                </a:solidFill>
                <a:cs typeface="Arial" panose="020B0604020202020204" pitchFamily="34" charset="0"/>
                <a:hlinkClick r:id="rId5" tooltip="সমবায় সমিতি"/>
              </a:rPr>
              <a:t>সমবায় সমিতি</a:t>
            </a:r>
            <a:r>
              <a:rPr lang="bn-IN" sz="2400" b="1" dirty="0">
                <a:solidFill>
                  <a:srgbClr val="202122"/>
                </a:solidFill>
                <a:cs typeface="Arial" panose="020B0604020202020204" pitchFamily="34" charset="0"/>
              </a:rPr>
              <a:t> (</a:t>
            </a:r>
            <a:r>
              <a:rPr lang="en-US" sz="2400" b="1" dirty="0">
                <a:solidFill>
                  <a:srgbClr val="202122"/>
                </a:solidFill>
                <a:cs typeface="Arial" panose="020B0604020202020204" pitchFamily="34" charset="0"/>
              </a:rPr>
              <a:t>Cooperative</a:t>
            </a:r>
            <a:r>
              <a:rPr lang="en-US" sz="2400" b="1" dirty="0" smtClean="0">
                <a:solidFill>
                  <a:srgbClr val="202122"/>
                </a:solidFill>
                <a:cs typeface="Arial" panose="020B0604020202020204" pitchFamily="34" charset="0"/>
              </a:rPr>
              <a:t>)</a:t>
            </a:r>
            <a:endParaRPr lang="en-US" sz="2400" dirty="0">
              <a:solidFill>
                <a:srgbClr val="202122"/>
              </a:solidFill>
              <a:cs typeface="Arial" panose="020B0604020202020204" pitchFamily="34" charset="0"/>
            </a:endParaRPr>
          </a:p>
        </p:txBody>
      </p:sp>
    </p:spTree>
    <p:extLst>
      <p:ext uri="{BB962C8B-B14F-4D97-AF65-F5344CB8AC3E}">
        <p14:creationId xmlns:p14="http://schemas.microsoft.com/office/powerpoint/2010/main" val="25433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anim calcmode="lin" valueType="num">
                                      <p:cBhvr>
                                        <p:cTn id="1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80">
                                          <p:stCondLst>
                                            <p:cond delay="0"/>
                                          </p:stCondLst>
                                        </p:cTn>
                                        <p:tgtEl>
                                          <p:spTgt spid="3">
                                            <p:txEl>
                                              <p:pRg st="5" end="5"/>
                                            </p:txEl>
                                          </p:spTgt>
                                        </p:tgtEl>
                                      </p:cBhvr>
                                    </p:animEffect>
                                    <p:anim calcmode="lin" valueType="num">
                                      <p:cBhvr>
                                        <p:cTn id="2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5" end="5"/>
                                            </p:txEl>
                                          </p:spTgt>
                                        </p:tgtEl>
                                      </p:cBhvr>
                                      <p:to x="100000" y="60000"/>
                                    </p:animScale>
                                    <p:animScale>
                                      <p:cBhvr>
                                        <p:cTn id="34" dur="166" decel="50000">
                                          <p:stCondLst>
                                            <p:cond delay="676"/>
                                          </p:stCondLst>
                                        </p:cTn>
                                        <p:tgtEl>
                                          <p:spTgt spid="3">
                                            <p:txEl>
                                              <p:pRg st="5" end="5"/>
                                            </p:txEl>
                                          </p:spTgt>
                                        </p:tgtEl>
                                      </p:cBhvr>
                                      <p:to x="100000" y="100000"/>
                                    </p:animScale>
                                    <p:animScale>
                                      <p:cBhvr>
                                        <p:cTn id="35" dur="26">
                                          <p:stCondLst>
                                            <p:cond delay="1312"/>
                                          </p:stCondLst>
                                        </p:cTn>
                                        <p:tgtEl>
                                          <p:spTgt spid="3">
                                            <p:txEl>
                                              <p:pRg st="5" end="5"/>
                                            </p:txEl>
                                          </p:spTgt>
                                        </p:tgtEl>
                                      </p:cBhvr>
                                      <p:to x="100000" y="80000"/>
                                    </p:animScale>
                                    <p:animScale>
                                      <p:cBhvr>
                                        <p:cTn id="36" dur="166" decel="50000">
                                          <p:stCondLst>
                                            <p:cond delay="1338"/>
                                          </p:stCondLst>
                                        </p:cTn>
                                        <p:tgtEl>
                                          <p:spTgt spid="3">
                                            <p:txEl>
                                              <p:pRg st="5" end="5"/>
                                            </p:txEl>
                                          </p:spTgt>
                                        </p:tgtEl>
                                      </p:cBhvr>
                                      <p:to x="100000" y="100000"/>
                                    </p:animScale>
                                    <p:animScale>
                                      <p:cBhvr>
                                        <p:cTn id="37" dur="26">
                                          <p:stCondLst>
                                            <p:cond delay="1642"/>
                                          </p:stCondLst>
                                        </p:cTn>
                                        <p:tgtEl>
                                          <p:spTgt spid="3">
                                            <p:txEl>
                                              <p:pRg st="5" end="5"/>
                                            </p:txEl>
                                          </p:spTgt>
                                        </p:tgtEl>
                                      </p:cBhvr>
                                      <p:to x="100000" y="90000"/>
                                    </p:animScale>
                                    <p:animScale>
                                      <p:cBhvr>
                                        <p:cTn id="38" dur="166" decel="50000">
                                          <p:stCondLst>
                                            <p:cond delay="1668"/>
                                          </p:stCondLst>
                                        </p:cTn>
                                        <p:tgtEl>
                                          <p:spTgt spid="3">
                                            <p:txEl>
                                              <p:pRg st="5" end="5"/>
                                            </p:txEl>
                                          </p:spTgt>
                                        </p:tgtEl>
                                      </p:cBhvr>
                                      <p:to x="100000" y="100000"/>
                                    </p:animScale>
                                    <p:animScale>
                                      <p:cBhvr>
                                        <p:cTn id="39" dur="26">
                                          <p:stCondLst>
                                            <p:cond delay="1808"/>
                                          </p:stCondLst>
                                        </p:cTn>
                                        <p:tgtEl>
                                          <p:spTgt spid="3">
                                            <p:txEl>
                                              <p:pRg st="5" end="5"/>
                                            </p:txEl>
                                          </p:spTgt>
                                        </p:tgtEl>
                                      </p:cBhvr>
                                      <p:to x="100000" y="95000"/>
                                    </p:animScale>
                                    <p:animScale>
                                      <p:cBhvr>
                                        <p:cTn id="4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152</TotalTime>
  <Words>407</Words>
  <Application>Microsoft Office PowerPoint</Application>
  <PresentationFormat>Widescreen</PresentationFormat>
  <Paragraphs>51</Paragraphs>
  <Slides>15</Slides>
  <Notes>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-apple-system</vt:lpstr>
      <vt:lpstr>Arial</vt:lpstr>
      <vt:lpstr>Calibri</vt:lpstr>
      <vt:lpstr>Century Gothic</vt:lpstr>
      <vt:lpstr>Kalpurush</vt:lpstr>
      <vt:lpstr>Linux Libertine</vt:lpstr>
      <vt:lpstr>NikoshBAN</vt:lpstr>
      <vt:lpstr>Segoe UI Historic</vt:lpstr>
      <vt:lpstr>SutonnyMJ</vt:lpstr>
      <vt:lpstr>Vrinda</vt:lpstr>
      <vt:lpstr>Wingdings 3</vt:lpstr>
      <vt:lpstr>Ion</vt:lpstr>
      <vt:lpstr>PowerPoint Presentation</vt:lpstr>
      <vt:lpstr>PowerPoint Presentation</vt:lpstr>
      <vt:lpstr>Kw¤úDUvi I Z_¨ cÖhyw³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Mitu</dc:creator>
  <cp:lastModifiedBy>Dell</cp:lastModifiedBy>
  <cp:revision>22</cp:revision>
  <dcterms:created xsi:type="dcterms:W3CDTF">2020-10-06T14:06:28Z</dcterms:created>
  <dcterms:modified xsi:type="dcterms:W3CDTF">2021-09-17T06:14:30Z</dcterms:modified>
</cp:coreProperties>
</file>