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8" r:id="rId8"/>
    <p:sldId id="267" r:id="rId9"/>
    <p:sldId id="269" r:id="rId10"/>
    <p:sldId id="271" r:id="rId11"/>
    <p:sldId id="272" r:id="rId12"/>
    <p:sldId id="274" r:id="rId13"/>
    <p:sldId id="273" r:id="rId14"/>
    <p:sldId id="275" r:id="rId15"/>
    <p:sldId id="276" r:id="rId16"/>
    <p:sldId id="27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2F36"/>
    <a:srgbClr val="06A555"/>
    <a:srgbClr val="DBC301"/>
    <a:srgbClr val="4806A7"/>
    <a:srgbClr val="0074A7"/>
    <a:srgbClr val="F04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180" y="60"/>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A1C38A-A051-4840-9C83-A3AAC2C5594A}"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EEEF6-6516-4EAD-ACE1-E89305C6ECB2}" type="slidenum">
              <a:rPr lang="en-US" smtClean="0"/>
              <a:t>‹#›</a:t>
            </a:fld>
            <a:endParaRPr lang="en-US"/>
          </a:p>
        </p:txBody>
      </p:sp>
    </p:spTree>
    <p:extLst>
      <p:ext uri="{BB962C8B-B14F-4D97-AF65-F5344CB8AC3E}">
        <p14:creationId xmlns:p14="http://schemas.microsoft.com/office/powerpoint/2010/main" val="250294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1C38A-A051-4840-9C83-A3AAC2C5594A}"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EEEF6-6516-4EAD-ACE1-E89305C6ECB2}" type="slidenum">
              <a:rPr lang="en-US" smtClean="0"/>
              <a:t>‹#›</a:t>
            </a:fld>
            <a:endParaRPr lang="en-US"/>
          </a:p>
        </p:txBody>
      </p:sp>
    </p:spTree>
    <p:extLst>
      <p:ext uri="{BB962C8B-B14F-4D97-AF65-F5344CB8AC3E}">
        <p14:creationId xmlns:p14="http://schemas.microsoft.com/office/powerpoint/2010/main" val="315090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1C38A-A051-4840-9C83-A3AAC2C5594A}"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EEEF6-6516-4EAD-ACE1-E89305C6ECB2}" type="slidenum">
              <a:rPr lang="en-US" smtClean="0"/>
              <a:t>‹#›</a:t>
            </a:fld>
            <a:endParaRPr lang="en-US"/>
          </a:p>
        </p:txBody>
      </p:sp>
    </p:spTree>
    <p:extLst>
      <p:ext uri="{BB962C8B-B14F-4D97-AF65-F5344CB8AC3E}">
        <p14:creationId xmlns:p14="http://schemas.microsoft.com/office/powerpoint/2010/main" val="71473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1C38A-A051-4840-9C83-A3AAC2C5594A}"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EEEF6-6516-4EAD-ACE1-E89305C6ECB2}" type="slidenum">
              <a:rPr lang="en-US" smtClean="0"/>
              <a:t>‹#›</a:t>
            </a:fld>
            <a:endParaRPr lang="en-US"/>
          </a:p>
        </p:txBody>
      </p:sp>
    </p:spTree>
    <p:extLst>
      <p:ext uri="{BB962C8B-B14F-4D97-AF65-F5344CB8AC3E}">
        <p14:creationId xmlns:p14="http://schemas.microsoft.com/office/powerpoint/2010/main" val="361921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1C38A-A051-4840-9C83-A3AAC2C5594A}"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EEEF6-6516-4EAD-ACE1-E89305C6ECB2}" type="slidenum">
              <a:rPr lang="en-US" smtClean="0"/>
              <a:t>‹#›</a:t>
            </a:fld>
            <a:endParaRPr lang="en-US"/>
          </a:p>
        </p:txBody>
      </p:sp>
    </p:spTree>
    <p:extLst>
      <p:ext uri="{BB962C8B-B14F-4D97-AF65-F5344CB8AC3E}">
        <p14:creationId xmlns:p14="http://schemas.microsoft.com/office/powerpoint/2010/main" val="293514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A1C38A-A051-4840-9C83-A3AAC2C5594A}"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EEEF6-6516-4EAD-ACE1-E89305C6ECB2}" type="slidenum">
              <a:rPr lang="en-US" smtClean="0"/>
              <a:t>‹#›</a:t>
            </a:fld>
            <a:endParaRPr lang="en-US"/>
          </a:p>
        </p:txBody>
      </p:sp>
    </p:spTree>
    <p:extLst>
      <p:ext uri="{BB962C8B-B14F-4D97-AF65-F5344CB8AC3E}">
        <p14:creationId xmlns:p14="http://schemas.microsoft.com/office/powerpoint/2010/main" val="270449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A1C38A-A051-4840-9C83-A3AAC2C5594A}" type="datetimeFigureOut">
              <a:rPr lang="en-US" smtClean="0"/>
              <a:t>9/18/2021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0EEEF6-6516-4EAD-ACE1-E89305C6ECB2}" type="slidenum">
              <a:rPr lang="en-US" smtClean="0"/>
              <a:t>‹#›</a:t>
            </a:fld>
            <a:endParaRPr lang="en-US"/>
          </a:p>
        </p:txBody>
      </p:sp>
    </p:spTree>
    <p:extLst>
      <p:ext uri="{BB962C8B-B14F-4D97-AF65-F5344CB8AC3E}">
        <p14:creationId xmlns:p14="http://schemas.microsoft.com/office/powerpoint/2010/main" val="262875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A1C38A-A051-4840-9C83-A3AAC2C5594A}" type="datetimeFigureOut">
              <a:rPr lang="en-US" smtClean="0"/>
              <a:t>9/18/2021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0EEEF6-6516-4EAD-ACE1-E89305C6ECB2}" type="slidenum">
              <a:rPr lang="en-US" smtClean="0"/>
              <a:t>‹#›</a:t>
            </a:fld>
            <a:endParaRPr lang="en-US"/>
          </a:p>
        </p:txBody>
      </p:sp>
    </p:spTree>
    <p:extLst>
      <p:ext uri="{BB962C8B-B14F-4D97-AF65-F5344CB8AC3E}">
        <p14:creationId xmlns:p14="http://schemas.microsoft.com/office/powerpoint/2010/main" val="280623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1C38A-A051-4840-9C83-A3AAC2C5594A}" type="datetimeFigureOut">
              <a:rPr lang="en-US" smtClean="0"/>
              <a:t>9/18/2021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0EEEF6-6516-4EAD-ACE1-E89305C6ECB2}" type="slidenum">
              <a:rPr lang="en-US" smtClean="0"/>
              <a:t>‹#›</a:t>
            </a:fld>
            <a:endParaRPr lang="en-US"/>
          </a:p>
        </p:txBody>
      </p:sp>
    </p:spTree>
    <p:extLst>
      <p:ext uri="{BB962C8B-B14F-4D97-AF65-F5344CB8AC3E}">
        <p14:creationId xmlns:p14="http://schemas.microsoft.com/office/powerpoint/2010/main" val="60634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1C38A-A051-4840-9C83-A3AAC2C5594A}"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EEEF6-6516-4EAD-ACE1-E89305C6ECB2}" type="slidenum">
              <a:rPr lang="en-US" smtClean="0"/>
              <a:t>‹#›</a:t>
            </a:fld>
            <a:endParaRPr lang="en-US"/>
          </a:p>
        </p:txBody>
      </p:sp>
    </p:spTree>
    <p:extLst>
      <p:ext uri="{BB962C8B-B14F-4D97-AF65-F5344CB8AC3E}">
        <p14:creationId xmlns:p14="http://schemas.microsoft.com/office/powerpoint/2010/main" val="418203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1C38A-A051-4840-9C83-A3AAC2C5594A}"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EEEF6-6516-4EAD-ACE1-E89305C6ECB2}" type="slidenum">
              <a:rPr lang="en-US" smtClean="0"/>
              <a:t>‹#›</a:t>
            </a:fld>
            <a:endParaRPr lang="en-US"/>
          </a:p>
        </p:txBody>
      </p:sp>
    </p:spTree>
    <p:extLst>
      <p:ext uri="{BB962C8B-B14F-4D97-AF65-F5344CB8AC3E}">
        <p14:creationId xmlns:p14="http://schemas.microsoft.com/office/powerpoint/2010/main" val="126806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1C38A-A051-4840-9C83-A3AAC2C5594A}" type="datetimeFigureOut">
              <a:rPr lang="en-US" smtClean="0"/>
              <a:t>9/18/2021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EEEF6-6516-4EAD-ACE1-E89305C6ECB2}" type="slidenum">
              <a:rPr lang="en-US" smtClean="0"/>
              <a:t>‹#›</a:t>
            </a:fld>
            <a:endParaRPr lang="en-US"/>
          </a:p>
        </p:txBody>
      </p:sp>
    </p:spTree>
    <p:extLst>
      <p:ext uri="{BB962C8B-B14F-4D97-AF65-F5344CB8AC3E}">
        <p14:creationId xmlns:p14="http://schemas.microsoft.com/office/powerpoint/2010/main" val="3430966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jp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elco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2637" y="738187"/>
            <a:ext cx="8086725" cy="5381625"/>
          </a:xfrm>
          <a:prstGeom prst="rect">
            <a:avLst/>
          </a:prstGeom>
          <a:ln>
            <a:solidFill>
              <a:schemeClr val="tx1"/>
            </a:solidFill>
          </a:ln>
          <a:scene3d>
            <a:camera prst="orthographicFront"/>
            <a:lightRig rig="threePt" dir="t"/>
          </a:scene3d>
          <a:sp3d>
            <a:bevelT/>
          </a:sp3d>
        </p:spPr>
      </p:pic>
      <p:sp>
        <p:nvSpPr>
          <p:cNvPr id="3" name="Rectangle 2"/>
          <p:cNvSpPr/>
          <p:nvPr/>
        </p:nvSpPr>
        <p:spPr>
          <a:xfrm>
            <a:off x="283563" y="276522"/>
            <a:ext cx="3538148" cy="1015663"/>
          </a:xfrm>
          <a:prstGeom prst="rect">
            <a:avLst/>
          </a:prstGeom>
          <a:noFill/>
        </p:spPr>
        <p:txBody>
          <a:bodyPr wrap="none" lIns="91440" tIns="45720" rIns="91440" bIns="45720">
            <a:spAutoFit/>
          </a:bodyPr>
          <a:lstStyle/>
          <a:p>
            <a:pPr algn="ctr"/>
            <a:r>
              <a:rPr lang="en-US" sz="6000" b="0" cap="none" spc="0" dirty="0" smtClean="0">
                <a:ln w="0"/>
                <a:solidFill>
                  <a:schemeClr val="tx1"/>
                </a:solidFill>
                <a:effectLst>
                  <a:outerShdw blurRad="38100" dist="19050" dir="2700000" algn="tl" rotWithShape="0">
                    <a:schemeClr val="dk1">
                      <a:alpha val="40000"/>
                    </a:schemeClr>
                  </a:outerShdw>
                  <a:reflection blurRad="6350" stA="55000" endA="300" endPos="45500" dir="5400000" sy="-100000" algn="bl" rotWithShape="0"/>
                </a:effectLst>
                <a:latin typeface="Aharoni" panose="02010803020104030203" pitchFamily="2" charset="-79"/>
                <a:cs typeface="Aharoni" panose="02010803020104030203" pitchFamily="2" charset="-79"/>
              </a:rPr>
              <a:t>Welcome</a:t>
            </a:r>
            <a:endParaRPr lang="en-US" sz="6000" b="0" cap="none" spc="0" dirty="0">
              <a:ln w="0"/>
              <a:solidFill>
                <a:schemeClr val="tx1"/>
              </a:solidFill>
              <a:effectLst>
                <a:outerShdw blurRad="38100" dist="19050" dir="2700000" algn="tl" rotWithShape="0">
                  <a:schemeClr val="dk1">
                    <a:alpha val="40000"/>
                  </a:schemeClr>
                </a:outerShdw>
                <a:reflection blurRad="6350" stA="55000" endA="300" endPos="45500" dir="5400000" sy="-100000" algn="bl" rotWithShape="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586113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500"/>
                                  </p:stCondLst>
                                  <p:childTnLst>
                                    <p:cmd type="call" cmd="playFrom(0.0)">
                                      <p:cBhvr>
                                        <p:cTn id="10" dur="16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1"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175" y="161364"/>
            <a:ext cx="5232078" cy="6525233"/>
          </a:xfrm>
          <a:prstGeom prst="rect">
            <a:avLst/>
          </a:prstGeom>
          <a:ln>
            <a:solidFill>
              <a:schemeClr val="tx1"/>
            </a:solidFill>
          </a:ln>
        </p:spPr>
      </p:pic>
      <p:sp>
        <p:nvSpPr>
          <p:cNvPr id="5" name="Rectangle 4"/>
          <p:cNvSpPr/>
          <p:nvPr/>
        </p:nvSpPr>
        <p:spPr>
          <a:xfrm>
            <a:off x="0" y="94129"/>
            <a:ext cx="6486175" cy="830997"/>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just"/>
            <a:r>
              <a:rPr lang="en-US" sz="2400" b="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Make a list of letters/words in bold. Answer the following questions.</a:t>
            </a:r>
            <a:endParaRPr lang="en-US" sz="24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0" y="1875020"/>
            <a:ext cx="6486175" cy="3108543"/>
          </a:xfrm>
          <a:prstGeom prst="rect">
            <a:avLst/>
          </a:prstGeom>
          <a:noFill/>
        </p:spPr>
        <p:txBody>
          <a:bodyPr wrap="square" lIns="91440" tIns="45720" rIns="91440" bIns="45720">
            <a:spAutoFit/>
          </a:bodyPr>
          <a:lstStyle/>
          <a:p>
            <a:pPr algn="just"/>
            <a:r>
              <a:rPr lang="en-US" sz="28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What do you see at the top left corner of the dictionary page?</a:t>
            </a:r>
          </a:p>
          <a:p>
            <a:pPr algn="just"/>
            <a:endPar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en-US" sz="28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What is the first letter and word in the left hand corner?</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18540" y="3162370"/>
            <a:ext cx="3373039" cy="523220"/>
          </a:xfrm>
          <a:prstGeom prst="rect">
            <a:avLst/>
          </a:prstGeom>
          <a:noFill/>
        </p:spPr>
        <p:txBody>
          <a:bodyPr wrap="none" lIns="91440" tIns="45720" rIns="91440" bIns="45720">
            <a:spAutoFit/>
          </a:bodyPr>
          <a:lstStyle/>
          <a:p>
            <a:pPr algn="just"/>
            <a:r>
              <a:rPr lang="en-US" sz="28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Answer: </a:t>
            </a:r>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letter B.</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3265" y="5002893"/>
            <a:ext cx="6472910" cy="954107"/>
          </a:xfrm>
          <a:prstGeom prst="rect">
            <a:avLst/>
          </a:prstGeom>
          <a:noFill/>
        </p:spPr>
        <p:txBody>
          <a:bodyPr wrap="square" lIns="91440" tIns="45720" rIns="91440" bIns="45720">
            <a:spAutoFit/>
          </a:bodyPr>
          <a:lstStyle/>
          <a:p>
            <a:pPr algn="just"/>
            <a:r>
              <a:rPr lang="en-US" sz="28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Answer: </a:t>
            </a:r>
            <a:r>
              <a:rPr lang="en-US" sz="2800" dirty="0">
                <a:latin typeface="Times New Roman" panose="02020603050405020304" pitchFamily="18" charset="0"/>
                <a:cs typeface="Times New Roman" panose="02020603050405020304" pitchFamily="18" charset="0"/>
              </a:rPr>
              <a:t>B, BA, baa, babble, </a:t>
            </a:r>
            <a:r>
              <a:rPr lang="en-US" sz="2800" dirty="0" err="1">
                <a:latin typeface="Times New Roman" panose="02020603050405020304" pitchFamily="18" charset="0"/>
                <a:cs typeface="Times New Roman" panose="02020603050405020304" pitchFamily="18" charset="0"/>
              </a:rPr>
              <a:t>babby</a:t>
            </a:r>
            <a:r>
              <a:rPr lang="en-US" sz="2800" dirty="0">
                <a:latin typeface="Times New Roman" panose="02020603050405020304" pitchFamily="18" charset="0"/>
                <a:cs typeface="Times New Roman" panose="02020603050405020304" pitchFamily="18" charset="0"/>
              </a:rPr>
              <a:t>, babe, babel, baboon, baby. </a:t>
            </a:r>
          </a:p>
        </p:txBody>
      </p:sp>
    </p:spTree>
    <p:extLst>
      <p:ext uri="{BB962C8B-B14F-4D97-AF65-F5344CB8AC3E}">
        <p14:creationId xmlns:p14="http://schemas.microsoft.com/office/powerpoint/2010/main" val="393068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wipe(left)">
                                      <p:cBhvr>
                                        <p:cTn id="11" dur="500"/>
                                        <p:tgtEl>
                                          <p:spTgt spid="6">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7781" y="94129"/>
            <a:ext cx="861646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Read the text about how the dictionary page has been written.</a:t>
            </a:r>
            <a:endParaRPr lang="en-US" sz="24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076175" y="816428"/>
            <a:ext cx="3892731" cy="5225143"/>
          </a:xfrm>
          <a:prstGeom prst="ellipse">
            <a:avLst/>
          </a:prstGeom>
          <a:ln>
            <a:noFill/>
          </a:ln>
          <a:effectLst>
            <a:softEdge rad="112500"/>
          </a:effectLst>
        </p:spPr>
      </p:pic>
      <p:pic>
        <p:nvPicPr>
          <p:cNvPr id="4" name="Picture 3"/>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0327" r="13007" b="3333"/>
          <a:stretch/>
        </p:blipFill>
        <p:spPr>
          <a:xfrm>
            <a:off x="2662518" y="2487706"/>
            <a:ext cx="3284792" cy="4141694"/>
          </a:xfrm>
          <a:prstGeom prst="ellipse">
            <a:avLst/>
          </a:prstGeom>
          <a:ln>
            <a:noFill/>
          </a:ln>
          <a:effectLst>
            <a:softEdge rad="112500"/>
          </a:effectLst>
        </p:spPr>
      </p:pic>
      <p:pic>
        <p:nvPicPr>
          <p:cNvPr id="5" name="Picture 4"/>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8033" y="555794"/>
            <a:ext cx="2489678" cy="3523129"/>
          </a:xfrm>
          <a:prstGeom prst="ellipse">
            <a:avLst/>
          </a:prstGeom>
          <a:ln>
            <a:noFill/>
          </a:ln>
          <a:effectLst>
            <a:softEdge rad="112500"/>
          </a:effectLst>
        </p:spPr>
      </p:pic>
      <p:sp>
        <p:nvSpPr>
          <p:cNvPr id="6" name="Rectangle 5"/>
          <p:cNvSpPr/>
          <p:nvPr/>
        </p:nvSpPr>
        <p:spPr>
          <a:xfrm>
            <a:off x="0" y="694789"/>
            <a:ext cx="12191999" cy="1384995"/>
          </a:xfrm>
          <a:prstGeom prst="rect">
            <a:avLst/>
          </a:prstGeom>
          <a:noFill/>
        </p:spPr>
        <p:txBody>
          <a:bodyPr wrap="square" lIns="91440" tIns="45720" rIns="91440" bIns="45720">
            <a:spAutoFit/>
          </a:bodyPr>
          <a:lstStyle/>
          <a:p>
            <a:pPr algn="just"/>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teacher asks the class, “Have you noticed that the words in bold are written one after another? Ok. Do you find any rule or system or order in arranging these words?”  </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8964" y="2944923"/>
            <a:ext cx="12191999" cy="954107"/>
          </a:xfrm>
          <a:prstGeom prst="rect">
            <a:avLst/>
          </a:prstGeom>
          <a:noFill/>
        </p:spPr>
        <p:txBody>
          <a:bodyPr wrap="square" lIns="91440" tIns="45720" rIns="91440" bIns="45720">
            <a:spAutoFit/>
          </a:bodyPr>
          <a:lstStyle/>
          <a:p>
            <a:pPr algn="just"/>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“Yes, teacher, The page starts with a single letter B and slowly words come below this letter,” </a:t>
            </a:r>
            <a:r>
              <a:rPr lang="en-US" sz="28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Rupa</a:t>
            </a:r>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said. </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1" y="4944062"/>
            <a:ext cx="12191999" cy="1384995"/>
          </a:xfrm>
          <a:prstGeom prst="rect">
            <a:avLst/>
          </a:prstGeom>
          <a:noFill/>
        </p:spPr>
        <p:txBody>
          <a:bodyPr wrap="square" lIns="91440" tIns="45720" rIns="91440" bIns="45720">
            <a:spAutoFit/>
          </a:bodyPr>
          <a:lstStyle/>
          <a:p>
            <a:pPr algn="just"/>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you, </a:t>
            </a:r>
            <a:r>
              <a:rPr lang="en-US" sz="28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Rupa</a:t>
            </a:r>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You’ve got it! Let me write B and some of the words from this page on the board. Then I’ll show you how they are written one after another like in the alphabet. Look at the board and ask me if it is clear or not. OK?” </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11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129"/>
            <a:ext cx="12192000" cy="461665"/>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4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 Arrange the following words in alphabetic order.</a:t>
            </a:r>
            <a:endParaRPr lang="en-US" sz="24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53615782"/>
              </p:ext>
            </p:extLst>
          </p:nvPr>
        </p:nvGraphicFramePr>
        <p:xfrm>
          <a:off x="135963" y="786901"/>
          <a:ext cx="11952942" cy="584700"/>
        </p:xfrm>
        <a:graphic>
          <a:graphicData uri="http://schemas.openxmlformats.org/drawingml/2006/table">
            <a:tbl>
              <a:tblPr firstRow="1" bandRow="1">
                <a:tableStyleId>{5940675A-B579-460E-94D1-54222C63F5DA}</a:tableStyleId>
              </a:tblPr>
              <a:tblGrid>
                <a:gridCol w="1992157"/>
                <a:gridCol w="1992157"/>
                <a:gridCol w="1992157"/>
                <a:gridCol w="1992157"/>
                <a:gridCol w="1992157"/>
                <a:gridCol w="1992157"/>
              </a:tblGrid>
              <a:tr h="584700">
                <a:tc>
                  <a:txBody>
                    <a:bodyPr/>
                    <a:lstStyle/>
                    <a:p>
                      <a:pPr algn="ct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bet</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bag</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book</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bait</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batch</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2437358"/>
              </p:ext>
            </p:extLst>
          </p:nvPr>
        </p:nvGraphicFramePr>
        <p:xfrm>
          <a:off x="134470" y="3136650"/>
          <a:ext cx="11952942" cy="584700"/>
        </p:xfrm>
        <a:graphic>
          <a:graphicData uri="http://schemas.openxmlformats.org/drawingml/2006/table">
            <a:tbl>
              <a:tblPr firstRow="1" bandRow="1">
                <a:tableStyleId>{5940675A-B579-460E-94D1-54222C63F5DA}</a:tableStyleId>
              </a:tblPr>
              <a:tblGrid>
                <a:gridCol w="1992157"/>
                <a:gridCol w="1992157"/>
                <a:gridCol w="1992157"/>
                <a:gridCol w="1992157"/>
                <a:gridCol w="1992157"/>
                <a:gridCol w="1992157"/>
              </a:tblGrid>
              <a:tr h="584700">
                <a:tc>
                  <a:txBody>
                    <a:bodyPr/>
                    <a:lstStyle/>
                    <a:p>
                      <a:pPr algn="ct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bag</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bait</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batch</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bet</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book</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92071"/>
            <a:ext cx="4728123" cy="3065929"/>
          </a:xfrm>
          <a:prstGeom prst="rect">
            <a:avLst/>
          </a:prstGeom>
        </p:spPr>
      </p:pic>
    </p:spTree>
    <p:extLst>
      <p:ext uri="{BB962C8B-B14F-4D97-AF65-F5344CB8AC3E}">
        <p14:creationId xmlns:p14="http://schemas.microsoft.com/office/powerpoint/2010/main" val="243036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129"/>
            <a:ext cx="12192000" cy="830997"/>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just"/>
            <a:r>
              <a:rPr lang="en-US" sz="24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 Look at the dictionary page again. Discuss in groups and find out the following information about </a:t>
            </a:r>
            <a:r>
              <a:rPr lang="en-US" sz="2400" b="1" i="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 baby, bachelor</a:t>
            </a:r>
            <a:r>
              <a:rPr lang="en-US" sz="24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24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67235" y="1004073"/>
            <a:ext cx="12048565" cy="4539191"/>
          </a:xfrm>
          <a:prstGeom prst="rect">
            <a:avLst/>
          </a:prstGeom>
          <a:noFill/>
        </p:spPr>
        <p:txBody>
          <a:bodyPr wrap="square" lIns="91440" tIns="45720" rIns="91440" bIns="45720">
            <a:spAutoFit/>
          </a:bodyPr>
          <a:lstStyle/>
          <a:p>
            <a:pPr marL="457200" indent="-457200" algn="just">
              <a:lnSpc>
                <a:spcPct val="150000"/>
              </a:lnSpc>
              <a:buFont typeface="Arial" panose="020B0604020202020204" pitchFamily="34" charset="0"/>
              <a:buChar char="•"/>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t>
            </a:r>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eaning of words (</a:t>
            </a:r>
            <a:r>
              <a:rPr lang="en-US" sz="28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i.e</a:t>
            </a:r>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definition) </a:t>
            </a:r>
          </a:p>
          <a:p>
            <a:pPr marL="457200" indent="-457200" algn="just">
              <a:lnSpc>
                <a:spcPct val="150000"/>
              </a:lnSpc>
              <a:buFont typeface="Arial" panose="020B0604020202020204" pitchFamily="34" charset="0"/>
              <a:buChar char="•"/>
            </a:pPr>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spelling</a:t>
            </a:r>
          </a:p>
          <a:p>
            <a:pPr marL="457200" indent="-457200" algn="just">
              <a:lnSpc>
                <a:spcPct val="150000"/>
              </a:lnSpc>
              <a:buFont typeface="Arial" panose="020B0604020202020204" pitchFamily="34" charset="0"/>
              <a:buChar char="•"/>
            </a:pPr>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examples of use/example sentence</a:t>
            </a:r>
          </a:p>
          <a:p>
            <a:pPr marL="457200" indent="-457200" algn="just">
              <a:lnSpc>
                <a:spcPct val="150000"/>
              </a:lnSpc>
              <a:buFont typeface="Arial" panose="020B0604020202020204" pitchFamily="34" charset="0"/>
              <a:buChar char="•"/>
            </a:pPr>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grammatical information (parts of speech, irregular verbs and plurals, countable and uncountable nouns)</a:t>
            </a:r>
          </a:p>
          <a:p>
            <a:pPr marL="457200" indent="-457200" algn="just">
              <a:lnSpc>
                <a:spcPct val="150000"/>
              </a:lnSpc>
              <a:buFont typeface="Arial" panose="020B0604020202020204" pitchFamily="34" charset="0"/>
              <a:buChar char="•"/>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ormal/informal</a:t>
            </a:r>
          </a:p>
          <a:p>
            <a:pPr marL="457200" indent="-457200" algn="just">
              <a:lnSpc>
                <a:spcPct val="150000"/>
              </a:lnSpc>
              <a:buFont typeface="Arial" panose="020B0604020202020204" pitchFamily="34" charset="0"/>
              <a:buChar char="•"/>
            </a:pPr>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abbreviations</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67235" y="5762577"/>
            <a:ext cx="12048566" cy="1015663"/>
          </a:xfrm>
          <a:prstGeom prst="rect">
            <a:avLst/>
          </a:prstGeom>
        </p:spPr>
        <p:txBody>
          <a:bodyPr wrap="square">
            <a:spAutoFit/>
            <a:scene3d>
              <a:camera prst="orthographicFront"/>
              <a:lightRig rig="threePt" dir="t"/>
            </a:scene3d>
            <a:sp3d extrusionH="57150">
              <a:bevelT w="38100" h="38100"/>
            </a:sp3d>
          </a:bodyPr>
          <a:lstStyle/>
          <a:p>
            <a:pPr algn="just"/>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i.e.</a:t>
            </a:r>
            <a:r>
              <a:rPr lang="en-US"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the abbreviation for the Latin phrase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 </a:t>
            </a:r>
            <a:r>
              <a:rPr lang="en-US" sz="2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a:t>
            </a:r>
            <a:r>
              <a:rPr lang="en-US"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meaning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is</a:t>
            </a:r>
            <a:r>
              <a:rPr lang="en-US"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This abbreviation is used when you want to specify something mentioned previously; it can be </a:t>
            </a:r>
            <a:r>
              <a:rPr lang="en-US" sz="2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used </a:t>
            </a:r>
            <a:r>
              <a:rPr lang="en-US"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interchangeably with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“specifically” </a:t>
            </a:r>
            <a:r>
              <a:rPr lang="en-US"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“namely.” </a:t>
            </a:r>
            <a:r>
              <a:rPr lang="en-US"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 are some examples</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“Only one city, i.e., London, has hosted the Summer Olympics three times.”</a:t>
            </a:r>
          </a:p>
        </p:txBody>
      </p:sp>
    </p:spTree>
    <p:extLst>
      <p:ext uri="{BB962C8B-B14F-4D97-AF65-F5344CB8AC3E}">
        <p14:creationId xmlns:p14="http://schemas.microsoft.com/office/powerpoint/2010/main" val="164912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4488" y="103112"/>
            <a:ext cx="1443024" cy="523220"/>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800" b="1" i="1" cap="none" spc="0" dirty="0" smtClean="0">
                <a:ln w="0">
                  <a:solidFill>
                    <a:schemeClr val="tx1"/>
                  </a:solidFill>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Solution</a:t>
            </a:r>
            <a:endParaRPr lang="en-US" sz="2800" b="1" i="1" cap="none" spc="0" dirty="0">
              <a:ln w="0">
                <a:solidFill>
                  <a:schemeClr val="tx1"/>
                </a:solidFill>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67234" y="1040431"/>
            <a:ext cx="12075459" cy="4832092"/>
          </a:xfrm>
          <a:prstGeom prst="rect">
            <a:avLst/>
          </a:prstGeom>
        </p:spPr>
        <p:txBody>
          <a:bodyPr wrap="square">
            <a:spAutoFit/>
            <a:scene3d>
              <a:camera prst="orthographicFront"/>
              <a:lightRig rig="threePt" dir="t"/>
            </a:scene3d>
            <a:sp3d extrusionH="57150">
              <a:bevelT w="38100" h="38100"/>
            </a:sp3d>
          </a:bodyPr>
          <a:lstStyle/>
          <a:p>
            <a:r>
              <a:rPr lang="en-US" sz="28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a:t>
            </a:r>
            <a:endPar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Meaning: </a:t>
            </a:r>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university degree</a:t>
            </a:r>
            <a:endPar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Spelling: biː</a:t>
            </a: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ˈ</a:t>
            </a:r>
            <a:r>
              <a:rPr lang="en-US" sz="28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eɪ</a:t>
            </a:r>
            <a:endPar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 of speech- </a:t>
            </a:r>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Noun</a:t>
            </a:r>
            <a:endPar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 </a:t>
            </a:r>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a:t>
            </a: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obtained B.A. degree from the Open University.</a:t>
            </a:r>
          </a:p>
          <a:p>
            <a:endPar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Baby</a:t>
            </a:r>
            <a:endPar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Meaning: </a:t>
            </a:r>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very </a:t>
            </a:r>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young child who has not yet begun to walk or talk.</a:t>
            </a:r>
            <a:endPar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Spelling: ˈbeɪ.bi</a:t>
            </a:r>
          </a:p>
          <a:p>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 of speech- Noun</a:t>
            </a:r>
          </a:p>
          <a:p>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 The baby is crying.</a:t>
            </a:r>
          </a:p>
        </p:txBody>
      </p:sp>
    </p:spTree>
    <p:extLst>
      <p:ext uri="{BB962C8B-B14F-4D97-AF65-F5344CB8AC3E}">
        <p14:creationId xmlns:p14="http://schemas.microsoft.com/office/powerpoint/2010/main" val="233988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left)">
                                      <p:cBhvr>
                                        <p:cTn id="39" dur="500"/>
                                        <p:tgtEl>
                                          <p:spTgt spid="3">
                                            <p:txEl>
                                              <p:pRg st="9" end="9"/>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left)">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4488" y="103112"/>
            <a:ext cx="1443024" cy="523220"/>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800" b="1" i="1" cap="none" spc="0" dirty="0" smtClean="0">
                <a:ln w="0">
                  <a:solidFill>
                    <a:schemeClr val="tx1"/>
                  </a:solidFill>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Solution</a:t>
            </a:r>
            <a:endParaRPr lang="en-US" sz="2800" b="1" i="1" cap="none" spc="0" dirty="0">
              <a:ln w="0">
                <a:solidFill>
                  <a:schemeClr val="tx1"/>
                </a:solidFill>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67234" y="1040431"/>
            <a:ext cx="12075459" cy="2246769"/>
          </a:xfrm>
          <a:prstGeom prst="rect">
            <a:avLst/>
          </a:prstGeom>
        </p:spPr>
        <p:txBody>
          <a:bodyPr wrap="square">
            <a:spAutoFit/>
            <a:scene3d>
              <a:camera prst="orthographicFront"/>
              <a:lightRig rig="threePt" dir="t"/>
            </a:scene3d>
            <a:sp3d extrusionH="57150">
              <a:bevelT w="38100" h="38100"/>
            </a:sp3d>
          </a:bodyPr>
          <a:lstStyle/>
          <a:p>
            <a:r>
              <a:rPr lang="en-US" sz="28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Bachelor</a:t>
            </a:r>
            <a:endPar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Meaning: </a:t>
            </a:r>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 who has never </a:t>
            </a:r>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married.</a:t>
            </a:r>
            <a:endPar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Spelling: </a:t>
            </a: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ˈ</a:t>
            </a:r>
            <a:r>
              <a:rPr lang="en-US" sz="28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bætʃ.əl.ər</a:t>
            </a:r>
            <a:endPar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 of speech- </a:t>
            </a:r>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Noun</a:t>
            </a:r>
            <a:endPar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 He </a:t>
            </a:r>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remained </a:t>
            </a: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bachelor until he was well into his 40s.</a:t>
            </a:r>
          </a:p>
        </p:txBody>
      </p:sp>
    </p:spTree>
    <p:extLst>
      <p:ext uri="{BB962C8B-B14F-4D97-AF65-F5344CB8AC3E}">
        <p14:creationId xmlns:p14="http://schemas.microsoft.com/office/powerpoint/2010/main" val="305110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148" y="523875"/>
            <a:ext cx="9187703" cy="5886450"/>
          </a:xfrm>
          <a:prstGeom prst="rect">
            <a:avLst/>
          </a:prstGeom>
        </p:spPr>
      </p:pic>
      <p:sp>
        <p:nvSpPr>
          <p:cNvPr id="3" name="Rectangle 2"/>
          <p:cNvSpPr/>
          <p:nvPr/>
        </p:nvSpPr>
        <p:spPr>
          <a:xfrm rot="818840">
            <a:off x="5061262" y="802579"/>
            <a:ext cx="5350568" cy="830997"/>
          </a:xfrm>
          <a:prstGeom prst="rect">
            <a:avLst/>
          </a:prstGeom>
          <a:noFill/>
        </p:spPr>
        <p:txBody>
          <a:bodyPr wrap="none" lIns="91440" tIns="45720" rIns="91440" bIns="45720">
            <a:spAutoFit/>
            <a:scene3d>
              <a:camera prst="perspectiveRelaxedModerately"/>
              <a:lightRig rig="threePt" dir="t"/>
            </a:scene3d>
            <a:sp3d extrusionH="57150">
              <a:bevelT w="38100" h="38100"/>
            </a:sp3d>
          </a:bodyPr>
          <a:lstStyle/>
          <a:p>
            <a:pPr algn="ctr"/>
            <a:r>
              <a:rPr lang="en-US" sz="4800" b="1" cap="none" spc="0" dirty="0" smtClean="0">
                <a:ln w="0"/>
                <a:solidFill>
                  <a:srgbClr val="302F36"/>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That’s all for today.</a:t>
            </a:r>
            <a:endParaRPr lang="en-US" sz="4800" b="1" cap="none" spc="0" dirty="0">
              <a:ln w="0"/>
              <a:solidFill>
                <a:srgbClr val="302F36"/>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222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hank Yo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3338" t="3495" r="13447" b="3911"/>
          <a:stretch/>
        </p:blipFill>
        <p:spPr>
          <a:xfrm>
            <a:off x="3092824" y="470647"/>
            <a:ext cx="5997388" cy="5997388"/>
          </a:xfrm>
          <a:prstGeom prst="ellipse">
            <a:avLst/>
          </a:prstGeom>
          <a:ln>
            <a:solidFill>
              <a:schemeClr val="tx1"/>
            </a:solidFill>
          </a:ln>
          <a:effectLst>
            <a:softEdge rad="112500"/>
          </a:effectLst>
          <a:scene3d>
            <a:camera prst="orthographicFront"/>
            <a:lightRig rig="threePt" dir="t"/>
          </a:scene3d>
          <a:sp3d>
            <a:bevelT/>
          </a:sp3d>
        </p:spPr>
      </p:pic>
    </p:spTree>
    <p:extLst>
      <p:ext uri="{BB962C8B-B14F-4D97-AF65-F5344CB8AC3E}">
        <p14:creationId xmlns:p14="http://schemas.microsoft.com/office/powerpoint/2010/main" val="3729402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5000" fill="hold"/>
                                        <p:tgtEl>
                                          <p:spTgt spid="2"/>
                                        </p:tgtEl>
                                        <p:attrNameLst>
                                          <p:attrName>r</p:attrName>
                                        </p:attrNameLst>
                                      </p:cBhvr>
                                    </p:animRot>
                                  </p:childTnLst>
                                </p:cTn>
                              </p:par>
                            </p:childTnLst>
                          </p:cTn>
                        </p:par>
                        <p:par>
                          <p:cTn id="11" fill="hold">
                            <p:stCondLst>
                              <p:cond delay="5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5500"/>
                            </p:stCondLst>
                            <p:childTnLst>
                              <p:par>
                                <p:cTn id="16" presetID="1" presetClass="mediacall" presetSubtype="0" fill="hold" nodeType="afterEffect">
                                  <p:stCondLst>
                                    <p:cond delay="0"/>
                                  </p:stCondLst>
                                  <p:childTnLst>
                                    <p:cmd type="call" cmd="playFrom(0.0)">
                                      <p:cBhvr>
                                        <p:cTn id="17" dur="101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8"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411" y="13452"/>
            <a:ext cx="5311589" cy="3186953"/>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34" y="2228099"/>
            <a:ext cx="2918138" cy="3657400"/>
          </a:xfrm>
          <a:prstGeom prst="rect">
            <a:avLst/>
          </a:prstGeom>
          <a:scene3d>
            <a:camera prst="orthographicFront"/>
            <a:lightRig rig="threePt" dir="t"/>
          </a:scene3d>
          <a:sp3d>
            <a:bevelT/>
          </a:sp3d>
        </p:spPr>
      </p:pic>
      <p:sp>
        <p:nvSpPr>
          <p:cNvPr id="4" name="TextBox 3"/>
          <p:cNvSpPr txBox="1"/>
          <p:nvPr/>
        </p:nvSpPr>
        <p:spPr>
          <a:xfrm>
            <a:off x="3696233" y="2656415"/>
            <a:ext cx="8173792" cy="2800767"/>
          </a:xfrm>
          <a:prstGeom prst="rect">
            <a:avLst/>
          </a:prstGeom>
          <a:noFill/>
        </p:spPr>
        <p:txBody>
          <a:bodyPr wrap="square" rtlCol="0">
            <a:spAutoFit/>
            <a:scene3d>
              <a:camera prst="orthographicFront"/>
              <a:lightRig rig="threePt" dir="t"/>
            </a:scene3d>
            <a:sp3d extrusionH="57150">
              <a:bevelT w="38100" h="38100"/>
            </a:sp3d>
          </a:bodyPr>
          <a:lstStyle/>
          <a:p>
            <a:pPr algn="just"/>
            <a:r>
              <a:rPr lang="en-US" sz="4400" b="1" i="1" dirty="0" err="1" smtClean="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Rajan</a:t>
            </a:r>
            <a:r>
              <a:rPr lang="en-US" sz="4400" b="1" i="1" dirty="0" smtClean="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i="1" dirty="0" err="1" smtClean="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Shaha</a:t>
            </a:r>
            <a:endParaRPr lang="en-US" sz="4400" b="1" i="1" dirty="0" smtClean="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4400" b="1" i="1" dirty="0" smtClean="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Assistant Teacher in English</a:t>
            </a:r>
          </a:p>
          <a:p>
            <a:pPr algn="just"/>
            <a:r>
              <a:rPr lang="en-US" sz="4400" b="1" i="1" dirty="0" err="1" smtClean="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Ispahani</a:t>
            </a:r>
            <a:r>
              <a:rPr lang="en-US" sz="4400" b="1" i="1" dirty="0" smtClean="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Public School &amp; College</a:t>
            </a:r>
          </a:p>
          <a:p>
            <a:pPr algn="just"/>
            <a:r>
              <a:rPr lang="en-US" sz="4400" b="1" i="1" dirty="0" err="1" smtClean="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Cumilla</a:t>
            </a:r>
            <a:r>
              <a:rPr lang="en-US" sz="4400" b="1" i="1" dirty="0" smtClean="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Cantonment</a:t>
            </a:r>
            <a:endParaRPr lang="en-US" sz="4400" b="1" i="1" dirty="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3994303" y="783522"/>
            <a:ext cx="4203395" cy="1015663"/>
          </a:xfrm>
          <a:prstGeom prst="rect">
            <a:avLst/>
          </a:prstGeom>
        </p:spPr>
        <p:txBody>
          <a:bodyPr wrap="none">
            <a:spAutoFit/>
            <a:scene3d>
              <a:camera prst="orthographicFront"/>
              <a:lightRig rig="threePt" dir="t"/>
            </a:scene3d>
            <a:sp3d extrusionH="57150">
              <a:bevelT w="38100" h="38100"/>
            </a:sp3d>
          </a:bodyPr>
          <a:lstStyle/>
          <a:p>
            <a:pPr algn="ctr"/>
            <a:r>
              <a:rPr lang="en-US" sz="6000" b="1" i="1" dirty="0" smtClean="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Introduction</a:t>
            </a:r>
            <a:endParaRPr lang="en-US" sz="6000" b="1" i="1"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39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731" y="859423"/>
            <a:ext cx="8340538" cy="5139154"/>
          </a:xfrm>
          <a:prstGeom prst="rect">
            <a:avLst/>
          </a:prstGeom>
        </p:spPr>
      </p:pic>
      <p:sp>
        <p:nvSpPr>
          <p:cNvPr id="3" name="Rectangle 2"/>
          <p:cNvSpPr/>
          <p:nvPr/>
        </p:nvSpPr>
        <p:spPr>
          <a:xfrm>
            <a:off x="567883" y="5956373"/>
            <a:ext cx="11056233"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Do you know how to </a:t>
            </a:r>
            <a:r>
              <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look up</a:t>
            </a:r>
            <a:r>
              <a:rPr lang="en-US" sz="40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 word in a dictionary?</a:t>
            </a:r>
            <a:endPar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5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08" y="196000"/>
            <a:ext cx="11889986" cy="584775"/>
          </a:xfrm>
          <a:prstGeom prst="rect">
            <a:avLst/>
          </a:prstGeom>
          <a:noFill/>
        </p:spPr>
        <p:txBody>
          <a:bodyPr wrap="none" lIns="91440" tIns="45720" rIns="91440" bIns="45720">
            <a:spAutoFit/>
          </a:bodyPr>
          <a:lstStyle/>
          <a:p>
            <a:pPr algn="ctr"/>
            <a:r>
              <a:rPr lang="en-US" sz="3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Our today’s topic is about searching a word in a dictionary. And it is …</a:t>
            </a:r>
            <a:endParaRPr lang="en-US" sz="3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5" name="Group 4"/>
          <p:cNvGrpSpPr/>
          <p:nvPr/>
        </p:nvGrpSpPr>
        <p:grpSpPr>
          <a:xfrm>
            <a:off x="983772" y="2500532"/>
            <a:ext cx="10732272" cy="1856936"/>
            <a:chOff x="983772" y="2500532"/>
            <a:chExt cx="10732272" cy="1856936"/>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007" t="13994" r="23916" b="38947"/>
            <a:stretch/>
          </p:blipFill>
          <p:spPr>
            <a:xfrm>
              <a:off x="5371513" y="2500532"/>
              <a:ext cx="6344531" cy="1856936"/>
            </a:xfrm>
            <a:prstGeom prst="rect">
              <a:avLst/>
            </a:prstGeom>
          </p:spPr>
        </p:pic>
        <p:sp>
          <p:nvSpPr>
            <p:cNvPr id="4" name="Rectangle 3"/>
            <p:cNvSpPr/>
            <p:nvPr/>
          </p:nvSpPr>
          <p:spPr>
            <a:xfrm>
              <a:off x="983772" y="2767280"/>
              <a:ext cx="4387741" cy="1323439"/>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8000" b="0" cap="none" spc="0" dirty="0" smtClean="0">
                  <a:ln w="0"/>
                  <a:solidFill>
                    <a:srgbClr val="DBC301"/>
                  </a:solidFill>
                  <a:effectLst>
                    <a:outerShdw blurRad="38100" dist="19050" dir="2700000" algn="tl" rotWithShape="0">
                      <a:schemeClr val="dk1">
                        <a:alpha val="40000"/>
                      </a:schemeClr>
                    </a:outerShdw>
                  </a:effectLst>
                  <a:latin typeface="Bauhaus 93" panose="04030905020B02020C02" pitchFamily="82" charset="0"/>
                  <a:cs typeface="Aharoni" panose="02010803020104030203" pitchFamily="2" charset="-79"/>
                </a:rPr>
                <a:t>F</a:t>
              </a:r>
              <a:r>
                <a:rPr lang="en-US" sz="8000" b="0" cap="none" spc="0" dirty="0" smtClean="0">
                  <a:ln w="0"/>
                  <a:solidFill>
                    <a:srgbClr val="4806A7"/>
                  </a:solidFill>
                  <a:effectLst>
                    <a:outerShdw blurRad="38100" dist="19050" dir="2700000" algn="tl" rotWithShape="0">
                      <a:schemeClr val="dk1">
                        <a:alpha val="40000"/>
                      </a:schemeClr>
                    </a:outerShdw>
                  </a:effectLst>
                  <a:latin typeface="Bauhaus 93" panose="04030905020B02020C02" pitchFamily="82" charset="0"/>
                  <a:cs typeface="Aharoni" panose="02010803020104030203" pitchFamily="2" charset="-79"/>
                </a:rPr>
                <a:t>i</a:t>
              </a:r>
              <a:r>
                <a:rPr lang="en-US" sz="8000" b="0" cap="none" spc="0" dirty="0" smtClean="0">
                  <a:ln w="0"/>
                  <a:solidFill>
                    <a:srgbClr val="0074A7"/>
                  </a:solidFill>
                  <a:effectLst>
                    <a:outerShdw blurRad="38100" dist="19050" dir="2700000" algn="tl" rotWithShape="0">
                      <a:schemeClr val="dk1">
                        <a:alpha val="40000"/>
                      </a:schemeClr>
                    </a:outerShdw>
                  </a:effectLst>
                  <a:latin typeface="Bauhaus 93" panose="04030905020B02020C02" pitchFamily="82" charset="0"/>
                  <a:cs typeface="Aharoni" panose="02010803020104030203" pitchFamily="2" charset="-79"/>
                </a:rPr>
                <a:t>n</a:t>
              </a:r>
              <a:r>
                <a:rPr lang="en-US" sz="8000" b="0" cap="none" spc="0" dirty="0" smtClean="0">
                  <a:ln w="0"/>
                  <a:solidFill>
                    <a:srgbClr val="F04D00"/>
                  </a:solidFill>
                  <a:effectLst>
                    <a:outerShdw blurRad="38100" dist="19050" dir="2700000" algn="tl" rotWithShape="0">
                      <a:schemeClr val="dk1">
                        <a:alpha val="40000"/>
                      </a:schemeClr>
                    </a:outerShdw>
                  </a:effectLst>
                  <a:latin typeface="Bauhaus 93" panose="04030905020B02020C02" pitchFamily="82" charset="0"/>
                  <a:cs typeface="Aharoni" panose="02010803020104030203" pitchFamily="2" charset="-79"/>
                </a:rPr>
                <a:t>d</a:t>
              </a:r>
              <a:r>
                <a:rPr lang="en-US" sz="8000" b="0" cap="none" spc="0" dirty="0" smtClean="0">
                  <a:ln w="0"/>
                  <a:solidFill>
                    <a:schemeClr val="tx1"/>
                  </a:solidFill>
                  <a:effectLst>
                    <a:outerShdw blurRad="38100" dist="19050" dir="2700000" algn="tl" rotWithShape="0">
                      <a:schemeClr val="dk1">
                        <a:alpha val="40000"/>
                      </a:schemeClr>
                    </a:outerShdw>
                  </a:effectLst>
                  <a:latin typeface="Bauhaus 93" panose="04030905020B02020C02" pitchFamily="82" charset="0"/>
                  <a:cs typeface="Aharoni" panose="02010803020104030203" pitchFamily="2" charset="-79"/>
                </a:rPr>
                <a:t> </a:t>
              </a:r>
              <a:r>
                <a:rPr lang="en-US" sz="8000" b="0" cap="none" spc="0" dirty="0" smtClean="0">
                  <a:ln w="0"/>
                  <a:solidFill>
                    <a:srgbClr val="DBC301"/>
                  </a:solidFill>
                  <a:effectLst>
                    <a:outerShdw blurRad="38100" dist="19050" dir="2700000" algn="tl" rotWithShape="0">
                      <a:schemeClr val="dk1">
                        <a:alpha val="40000"/>
                      </a:schemeClr>
                    </a:outerShdw>
                  </a:effectLst>
                  <a:latin typeface="Bauhaus 93" panose="04030905020B02020C02" pitchFamily="82" charset="0"/>
                  <a:cs typeface="Aharoni" panose="02010803020104030203" pitchFamily="2" charset="-79"/>
                </a:rPr>
                <a:t>y</a:t>
              </a:r>
              <a:r>
                <a:rPr lang="en-US" sz="8000" b="0" cap="none" spc="0" dirty="0" smtClean="0">
                  <a:ln w="0"/>
                  <a:solidFill>
                    <a:srgbClr val="4806A7"/>
                  </a:solidFill>
                  <a:effectLst>
                    <a:outerShdw blurRad="38100" dist="19050" dir="2700000" algn="tl" rotWithShape="0">
                      <a:schemeClr val="dk1">
                        <a:alpha val="40000"/>
                      </a:schemeClr>
                    </a:outerShdw>
                  </a:effectLst>
                  <a:latin typeface="Bauhaus 93" panose="04030905020B02020C02" pitchFamily="82" charset="0"/>
                  <a:cs typeface="Aharoni" panose="02010803020104030203" pitchFamily="2" charset="-79"/>
                </a:rPr>
                <a:t>o</a:t>
              </a:r>
              <a:r>
                <a:rPr lang="en-US" sz="8000" b="0" cap="none" spc="0" dirty="0" smtClean="0">
                  <a:ln w="0"/>
                  <a:solidFill>
                    <a:srgbClr val="0074A7"/>
                  </a:solidFill>
                  <a:effectLst>
                    <a:outerShdw blurRad="38100" dist="19050" dir="2700000" algn="tl" rotWithShape="0">
                      <a:schemeClr val="dk1">
                        <a:alpha val="40000"/>
                      </a:schemeClr>
                    </a:outerShdw>
                  </a:effectLst>
                  <a:latin typeface="Bauhaus 93" panose="04030905020B02020C02" pitchFamily="82" charset="0"/>
                  <a:cs typeface="Aharoni" panose="02010803020104030203" pitchFamily="2" charset="-79"/>
                </a:rPr>
                <a:t>u</a:t>
              </a:r>
              <a:r>
                <a:rPr lang="en-US" sz="8000" b="0" cap="none" spc="0" dirty="0" smtClean="0">
                  <a:ln w="0"/>
                  <a:solidFill>
                    <a:srgbClr val="F04D00"/>
                  </a:solidFill>
                  <a:effectLst>
                    <a:outerShdw blurRad="38100" dist="19050" dir="2700000" algn="tl" rotWithShape="0">
                      <a:schemeClr val="dk1">
                        <a:alpha val="40000"/>
                      </a:schemeClr>
                    </a:outerShdw>
                  </a:effectLst>
                  <a:latin typeface="Bauhaus 93" panose="04030905020B02020C02" pitchFamily="82" charset="0"/>
                  <a:cs typeface="Aharoni" panose="02010803020104030203" pitchFamily="2" charset="-79"/>
                </a:rPr>
                <a:t>r</a:t>
              </a:r>
              <a:endParaRPr lang="en-US" sz="8000" b="0" cap="none" spc="0" dirty="0">
                <a:ln w="0"/>
                <a:solidFill>
                  <a:srgbClr val="F04D00"/>
                </a:solidFill>
                <a:effectLst>
                  <a:outerShdw blurRad="38100" dist="19050" dir="2700000" algn="tl" rotWithShape="0">
                    <a:schemeClr val="dk1">
                      <a:alpha val="40000"/>
                    </a:schemeClr>
                  </a:outerShdw>
                </a:effectLst>
                <a:latin typeface="Bauhaus 93" panose="04030905020B02020C02" pitchFamily="82" charset="0"/>
                <a:cs typeface="Aharoni" panose="02010803020104030203" pitchFamily="2" charset="-79"/>
              </a:endParaRPr>
            </a:p>
          </p:txBody>
        </p:sp>
      </p:grpSp>
      <p:sp>
        <p:nvSpPr>
          <p:cNvPr id="6" name="Rectangle 5"/>
          <p:cNvSpPr/>
          <p:nvPr/>
        </p:nvSpPr>
        <p:spPr>
          <a:xfrm>
            <a:off x="4216319" y="4793028"/>
            <a:ext cx="3759362" cy="707886"/>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4000" dirty="0" smtClean="0">
                <a:ln w="0"/>
                <a:solidFill>
                  <a:schemeClr val="accent6">
                    <a:lumMod val="50000"/>
                  </a:schemeClr>
                </a:solidFill>
                <a:effectLst>
                  <a:outerShdw blurRad="38100" dist="19050" dir="2700000" algn="tl" rotWithShape="0">
                    <a:schemeClr val="dk1">
                      <a:alpha val="40000"/>
                    </a:schemeClr>
                  </a:outerShdw>
                </a:effectLst>
                <a:latin typeface="Berlin Sans FB Demi" panose="020E0802020502020306" pitchFamily="34" charset="0"/>
              </a:rPr>
              <a:t>Unit-2, Lesson-1</a:t>
            </a:r>
            <a:endParaRPr lang="en-US" sz="4000" b="0" cap="none" spc="0" dirty="0">
              <a:ln w="0"/>
              <a:solidFill>
                <a:schemeClr val="accent6">
                  <a:lumMod val="50000"/>
                </a:schemeClr>
              </a:solidFill>
              <a:effectLst>
                <a:outerShdw blurRad="38100" dist="19050" dir="2700000" algn="tl" rotWithShape="0">
                  <a:schemeClr val="dk1">
                    <a:alpha val="40000"/>
                  </a:schemeClr>
                </a:outerShdw>
              </a:effectLst>
              <a:latin typeface="Berlin Sans FB Demi" panose="020E0802020502020306" pitchFamily="34" charset="0"/>
            </a:endParaRPr>
          </a:p>
        </p:txBody>
      </p:sp>
    </p:spTree>
    <p:extLst>
      <p:ext uri="{BB962C8B-B14F-4D97-AF65-F5344CB8AC3E}">
        <p14:creationId xmlns:p14="http://schemas.microsoft.com/office/powerpoint/2010/main" val="210283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strVal val="ppt_w*0.70"/>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par>
                                <p:cTn id="10" presetID="55"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0.70"/>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Effect transition="in" filter="fade">
                                      <p:cBhvr>
                                        <p:cTn id="14" dur="2000"/>
                                        <p:tgtEl>
                                          <p:spTgt spid="5"/>
                                        </p:tgtEl>
                                      </p:cBhvr>
                                    </p:animEffect>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8511" y="1669384"/>
            <a:ext cx="4834978" cy="769441"/>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4400" b="0" cap="none" spc="0" dirty="0" smtClean="0">
                <a:ln w="0"/>
                <a:solidFill>
                  <a:srgbClr val="002060"/>
                </a:solidFill>
                <a:effectLst>
                  <a:outerShdw blurRad="38100" dist="19050" dir="2700000" algn="tl" rotWithShape="0">
                    <a:schemeClr val="dk1">
                      <a:alpha val="40000"/>
                    </a:schemeClr>
                  </a:outerShdw>
                  <a:reflection blurRad="6350" stA="55000" endA="300" endPos="45500" dir="5400000" sy="-100000" algn="bl" rotWithShape="0"/>
                </a:effectLst>
                <a:latin typeface="Bauhaus 93" panose="04030905020B02020C02" pitchFamily="82" charset="0"/>
              </a:rPr>
              <a:t>Learning outcomes</a:t>
            </a:r>
            <a:endParaRPr lang="en-US" sz="4400" b="0" cap="none" spc="0" dirty="0">
              <a:ln w="0"/>
              <a:solidFill>
                <a:srgbClr val="002060"/>
              </a:solidFill>
              <a:effectLst>
                <a:outerShdw blurRad="38100" dist="19050" dir="2700000" algn="tl" rotWithShape="0">
                  <a:schemeClr val="dk1">
                    <a:alpha val="40000"/>
                  </a:schemeClr>
                </a:outerShdw>
                <a:reflection blurRad="6350" stA="55000" endA="300" endPos="45500" dir="5400000" sy="-100000" algn="bl" rotWithShape="0"/>
              </a:effectLst>
              <a:latin typeface="Bauhaus 93" panose="04030905020B02020C02" pitchFamily="82" charset="0"/>
            </a:endParaRPr>
          </a:p>
        </p:txBody>
      </p:sp>
      <p:sp>
        <p:nvSpPr>
          <p:cNvPr id="3" name="Rectangle 2"/>
          <p:cNvSpPr/>
          <p:nvPr/>
        </p:nvSpPr>
        <p:spPr>
          <a:xfrm>
            <a:off x="1482397" y="2644170"/>
            <a:ext cx="9227206" cy="1569660"/>
          </a:xfrm>
          <a:prstGeom prst="rect">
            <a:avLst/>
          </a:prstGeom>
          <a:noFill/>
        </p:spPr>
        <p:txBody>
          <a:bodyPr wrap="none" lIns="91440" tIns="45720" rIns="91440" bIns="45720">
            <a:spAutoFit/>
          </a:bodyPr>
          <a:lstStyle/>
          <a:p>
            <a:pPr algn="just"/>
            <a:r>
              <a:rPr lang="en-US" sz="3200" dirty="0" smtClean="0">
                <a:ln w="0"/>
                <a:solidFill>
                  <a:schemeClr val="accent5">
                    <a:lumMod val="50000"/>
                  </a:schemeClr>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After completing this lesson students will be able to …</a:t>
            </a:r>
          </a:p>
          <a:p>
            <a:pPr marL="457200" indent="-457200" algn="just">
              <a:buFont typeface="Wingdings" panose="05000000000000000000" pitchFamily="2" charset="2"/>
              <a:buChar char="§"/>
            </a:pPr>
            <a:r>
              <a:rPr lang="en-US" sz="3200" dirty="0">
                <a:ln w="0"/>
                <a:solidFill>
                  <a:schemeClr val="accent5">
                    <a:lumMod val="50000"/>
                  </a:schemeClr>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l</a:t>
            </a:r>
            <a:r>
              <a:rPr lang="en-US" sz="3200" b="0" cap="none" spc="0" dirty="0" smtClean="0">
                <a:ln w="0"/>
                <a:solidFill>
                  <a:schemeClr val="accent5">
                    <a:lumMod val="50000"/>
                  </a:schemeClr>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ook up words in a dictionary.</a:t>
            </a:r>
          </a:p>
          <a:p>
            <a:pPr marL="457200" indent="-457200" algn="just">
              <a:buFont typeface="Wingdings" panose="05000000000000000000" pitchFamily="2" charset="2"/>
              <a:buChar char="§"/>
            </a:pPr>
            <a:r>
              <a:rPr lang="en-US" sz="3200" dirty="0">
                <a:ln w="0"/>
                <a:solidFill>
                  <a:schemeClr val="accent5">
                    <a:lumMod val="50000"/>
                  </a:schemeClr>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r</a:t>
            </a:r>
            <a:r>
              <a:rPr lang="en-US" sz="3200" dirty="0" smtClean="0">
                <a:ln w="0"/>
                <a:solidFill>
                  <a:schemeClr val="accent5">
                    <a:lumMod val="50000"/>
                  </a:schemeClr>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ead and understand the table of content pages.</a:t>
            </a:r>
            <a:endParaRPr lang="en-US" sz="3200" b="0" cap="none" spc="0" dirty="0">
              <a:ln w="0"/>
              <a:solidFill>
                <a:schemeClr val="accent5">
                  <a:lumMod val="50000"/>
                </a:schemeClr>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64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209" y="509587"/>
            <a:ext cx="4744010" cy="57626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p:cNvSpPr/>
          <p:nvPr/>
        </p:nvSpPr>
        <p:spPr>
          <a:xfrm>
            <a:off x="6941963" y="3006178"/>
            <a:ext cx="4694811" cy="769441"/>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4400" b="1" cap="none" spc="0" dirty="0" smtClean="0">
                <a:ln w="0"/>
                <a:solidFill>
                  <a:srgbClr val="06A555"/>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Let’s read the text.</a:t>
            </a:r>
            <a:endParaRPr lang="en-US" sz="4400" b="1" cap="none" spc="0" dirty="0">
              <a:ln w="0"/>
              <a:solidFill>
                <a:srgbClr val="06A555"/>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91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01A_U2C7">
            <a:hlinkClick r:id="" action="ppaction://media"/>
          </p:cNvPr>
          <p:cNvPicPr>
            <a:picLocks noChangeAspect="1"/>
          </p:cNvPicPr>
          <p:nvPr>
            <a:audioFile r:link="rId1"/>
            <p:extLst>
              <p:ext uri="{DAA4B4D4-6D71-4841-9C94-3DE7FCFB9230}">
                <p14:media xmlns:p14="http://schemas.microsoft.com/office/powerpoint/2010/main" r:embed="rId2">
                  <p14:trim st="5488" end="5887.6875"/>
                </p14:media>
              </p:ext>
            </p:extLst>
          </p:nvPr>
        </p:nvPicPr>
        <p:blipFill>
          <a:blip r:embed="rId4"/>
          <a:stretch>
            <a:fillRect/>
          </a:stretch>
        </p:blipFill>
        <p:spPr>
          <a:xfrm>
            <a:off x="9717739" y="2962836"/>
            <a:ext cx="609600" cy="609600"/>
          </a:xfrm>
          <a:prstGeom prst="rect">
            <a:avLst/>
          </a:prstGeom>
        </p:spPr>
      </p:pic>
      <p:sp>
        <p:nvSpPr>
          <p:cNvPr id="2" name="Rectangle 1"/>
          <p:cNvSpPr/>
          <p:nvPr/>
        </p:nvSpPr>
        <p:spPr>
          <a:xfrm>
            <a:off x="4411181" y="94129"/>
            <a:ext cx="336964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Let’s listen to a dialogue</a:t>
            </a:r>
            <a:endParaRPr lang="en-US" sz="24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175" y="816428"/>
            <a:ext cx="3892731" cy="5225143"/>
          </a:xfrm>
          <a:prstGeom prst="ellipse">
            <a:avLst/>
          </a:prstGeom>
          <a:ln>
            <a:noFill/>
          </a:ln>
          <a:effectLst>
            <a:softEdge rad="112500"/>
          </a:effec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0327" r="13007" b="3333"/>
          <a:stretch/>
        </p:blipFill>
        <p:spPr>
          <a:xfrm>
            <a:off x="2662518" y="2487706"/>
            <a:ext cx="3284792" cy="4141694"/>
          </a:xfrm>
          <a:prstGeom prst="ellipse">
            <a:avLst/>
          </a:prstGeom>
          <a:ln>
            <a:noFill/>
          </a:ln>
          <a:effectLst>
            <a:softEdge rad="112500"/>
          </a:effec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033" y="555794"/>
            <a:ext cx="2489678" cy="3523129"/>
          </a:xfrm>
          <a:prstGeom prst="ellipse">
            <a:avLst/>
          </a:prstGeom>
          <a:ln>
            <a:noFill/>
          </a:ln>
          <a:effectLst>
            <a:softEdge rad="112500"/>
          </a:effectLst>
        </p:spPr>
      </p:pic>
      <p:sp>
        <p:nvSpPr>
          <p:cNvPr id="6" name="Rectangle 5"/>
          <p:cNvSpPr/>
          <p:nvPr/>
        </p:nvSpPr>
        <p:spPr>
          <a:xfrm>
            <a:off x="1250664" y="3859304"/>
            <a:ext cx="904415" cy="461665"/>
          </a:xfrm>
          <a:prstGeom prst="rect">
            <a:avLst/>
          </a:prstGeom>
          <a:noFill/>
        </p:spPr>
        <p:txBody>
          <a:bodyPr wrap="none" lIns="91440" tIns="45720" rIns="91440" bIns="45720">
            <a:spAutoFit/>
          </a:bodyPr>
          <a:lstStyle/>
          <a:p>
            <a:pPr algn="ctr"/>
            <a:r>
              <a:rPr lang="en-US" sz="2400" b="1"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Rupa</a:t>
            </a:r>
            <a:endParaRPr lang="en-US" sz="2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3690001" y="6041571"/>
            <a:ext cx="1229825" cy="461665"/>
          </a:xfrm>
          <a:prstGeom prst="rect">
            <a:avLst/>
          </a:prstGeom>
          <a:noFill/>
        </p:spPr>
        <p:txBody>
          <a:bodyPr wrap="none" lIns="91440" tIns="45720" rIns="91440" bIns="45720">
            <a:spAutoFit/>
          </a:bodyPr>
          <a:lstStyle/>
          <a:p>
            <a:pPr algn="ctr"/>
            <a:r>
              <a:rPr lang="en-US" sz="2400" b="1"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Ananda</a:t>
            </a:r>
            <a:endParaRPr lang="en-US" sz="2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9406537" y="6041570"/>
            <a:ext cx="1232005" cy="461665"/>
          </a:xfrm>
          <a:prstGeom prst="rect">
            <a:avLst/>
          </a:prstGeom>
          <a:noFill/>
        </p:spPr>
        <p:txBody>
          <a:bodyPr wrap="none" lIns="91440" tIns="45720" rIns="91440" bIns="45720">
            <a:spAutoFit/>
          </a:bodyPr>
          <a:lstStyle/>
          <a:p>
            <a:pPr algn="ctr"/>
            <a:r>
              <a:rPr lang="en-US" sz="24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Teacher</a:t>
            </a:r>
            <a:endParaRPr lang="en-US" sz="2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81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72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7031" y="94129"/>
            <a:ext cx="2997937"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Read the dialogue.</a:t>
            </a:r>
            <a:endParaRPr lang="en-US" sz="24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076175" y="816428"/>
            <a:ext cx="3892731" cy="5225143"/>
          </a:xfrm>
          <a:prstGeom prst="ellipse">
            <a:avLst/>
          </a:prstGeom>
          <a:ln>
            <a:noFill/>
          </a:ln>
          <a:effectLst>
            <a:softEdge rad="112500"/>
          </a:effectLst>
        </p:spPr>
      </p:pic>
      <p:pic>
        <p:nvPicPr>
          <p:cNvPr id="4" name="Picture 3"/>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0327" r="13007" b="3333"/>
          <a:stretch/>
        </p:blipFill>
        <p:spPr>
          <a:xfrm>
            <a:off x="2662518" y="2487706"/>
            <a:ext cx="3284792" cy="4141694"/>
          </a:xfrm>
          <a:prstGeom prst="ellipse">
            <a:avLst/>
          </a:prstGeom>
          <a:ln>
            <a:noFill/>
          </a:ln>
          <a:effectLst>
            <a:softEdge rad="112500"/>
          </a:effectLst>
        </p:spPr>
      </p:pic>
      <p:pic>
        <p:nvPicPr>
          <p:cNvPr id="5" name="Picture 4"/>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8033" y="555794"/>
            <a:ext cx="2489678" cy="3523129"/>
          </a:xfrm>
          <a:prstGeom prst="ellipse">
            <a:avLst/>
          </a:prstGeom>
          <a:ln>
            <a:noFill/>
          </a:ln>
          <a:effectLst>
            <a:softEdge rad="112500"/>
          </a:effectLst>
        </p:spPr>
      </p:pic>
      <p:sp>
        <p:nvSpPr>
          <p:cNvPr id="7" name="Rectangle 6"/>
          <p:cNvSpPr/>
          <p:nvPr/>
        </p:nvSpPr>
        <p:spPr>
          <a:xfrm>
            <a:off x="0" y="762074"/>
            <a:ext cx="12192000" cy="5693866"/>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Teacher	  	: </a:t>
            </a:r>
            <a:r>
              <a:rPr lang="en-US" sz="2800" dirty="0">
                <a:latin typeface="Times New Roman" panose="02020603050405020304" pitchFamily="18" charset="0"/>
                <a:cs typeface="Times New Roman" panose="02020603050405020304" pitchFamily="18" charset="0"/>
              </a:rPr>
              <a:t>Students, do you have a </a:t>
            </a:r>
            <a:r>
              <a:rPr lang="en-US" sz="2800" dirty="0" smtClean="0">
                <a:latin typeface="Times New Roman" panose="02020603050405020304" pitchFamily="18" charset="0"/>
                <a:cs typeface="Times New Roman" panose="02020603050405020304" pitchFamily="18" charset="0"/>
              </a:rPr>
              <a:t>dictionary</a:t>
            </a:r>
            <a:r>
              <a:rPr lang="en-US" sz="2800" dirty="0">
                <a:latin typeface="Times New Roman" panose="02020603050405020304" pitchFamily="18" charset="0"/>
                <a:cs typeface="Times New Roman" panose="02020603050405020304" pitchFamily="18" charset="0"/>
              </a:rPr>
              <a:t>?</a:t>
            </a:r>
          </a:p>
          <a:p>
            <a:r>
              <a:rPr lang="en-US" sz="2800" b="1" dirty="0" err="1" smtClean="0">
                <a:latin typeface="Times New Roman" panose="02020603050405020304" pitchFamily="18" charset="0"/>
                <a:cs typeface="Times New Roman" panose="02020603050405020304" pitchFamily="18" charset="0"/>
              </a:rPr>
              <a:t>Rupa</a:t>
            </a:r>
            <a:r>
              <a:rPr lang="en-US" sz="2800" b="1" dirty="0" smtClean="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Yes, miss</a:t>
            </a:r>
            <a:r>
              <a:rPr lang="en-US" sz="2800" dirty="0" smtClean="0">
                <a:latin typeface="Times New Roman" panose="02020603050405020304" pitchFamily="18" charset="0"/>
                <a:cs typeface="Times New Roman" panose="02020603050405020304" pitchFamily="18" charset="0"/>
              </a:rPr>
              <a:t>, I </a:t>
            </a:r>
            <a:r>
              <a:rPr lang="en-US" sz="2800" dirty="0">
                <a:latin typeface="Times New Roman" panose="02020603050405020304" pitchFamily="18" charset="0"/>
                <a:cs typeface="Times New Roman" panose="02020603050405020304" pitchFamily="18" charset="0"/>
              </a:rPr>
              <a:t>have one.</a:t>
            </a:r>
          </a:p>
          <a:p>
            <a:r>
              <a:rPr lang="en-US" sz="2800" b="1" dirty="0" err="1" smtClean="0">
                <a:latin typeface="Times New Roman" panose="02020603050405020304" pitchFamily="18" charset="0"/>
                <a:cs typeface="Times New Roman" panose="02020603050405020304" pitchFamily="18" charset="0"/>
              </a:rPr>
              <a:t>Ananda</a:t>
            </a:r>
            <a:r>
              <a:rPr lang="en-US" sz="2800" b="1" dirty="0" smtClean="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I have one too.</a:t>
            </a:r>
          </a:p>
          <a:p>
            <a:r>
              <a:rPr lang="en-US" sz="2800" b="1" dirty="0" smtClean="0">
                <a:latin typeface="Times New Roman" panose="02020603050405020304" pitchFamily="18" charset="0"/>
                <a:cs typeface="Times New Roman" panose="02020603050405020304" pitchFamily="18" charset="0"/>
              </a:rPr>
              <a:t>Teacher	  	: </a:t>
            </a:r>
            <a:r>
              <a:rPr lang="en-US" sz="2800" dirty="0" smtClean="0">
                <a:latin typeface="Times New Roman" panose="02020603050405020304" pitchFamily="18" charset="0"/>
                <a:cs typeface="Times New Roman" panose="02020603050405020304" pitchFamily="18" charset="0"/>
              </a:rPr>
              <a:t>Do </a:t>
            </a:r>
            <a:r>
              <a:rPr lang="en-US" sz="2800" dirty="0">
                <a:latin typeface="Times New Roman" panose="02020603050405020304" pitchFamily="18" charset="0"/>
                <a:cs typeface="Times New Roman" panose="02020603050405020304" pitchFamily="18" charset="0"/>
              </a:rPr>
              <a:t>you know how to look up a word in a dictionary?</a:t>
            </a:r>
          </a:p>
          <a:p>
            <a:r>
              <a:rPr lang="en-US" sz="2800" b="1" dirty="0" err="1" smtClean="0">
                <a:latin typeface="Times New Roman" panose="02020603050405020304" pitchFamily="18" charset="0"/>
                <a:cs typeface="Times New Roman" panose="02020603050405020304" pitchFamily="18" charset="0"/>
              </a:rPr>
              <a:t>Rupa</a:t>
            </a:r>
            <a:r>
              <a:rPr lang="en-US" sz="2800" b="1" dirty="0" smtClean="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Not really</a:t>
            </a:r>
            <a:r>
              <a:rPr lang="en-US" sz="2800" dirty="0" smtClean="0">
                <a:latin typeface="Times New Roman" panose="02020603050405020304" pitchFamily="18" charset="0"/>
                <a:cs typeface="Times New Roman" panose="02020603050405020304" pitchFamily="18" charset="0"/>
              </a:rPr>
              <a:t>. It </a:t>
            </a:r>
            <a:r>
              <a:rPr lang="en-US" sz="2800" dirty="0">
                <a:latin typeface="Times New Roman" panose="02020603050405020304" pitchFamily="18" charset="0"/>
                <a:cs typeface="Times New Roman" panose="02020603050405020304" pitchFamily="18" charset="0"/>
              </a:rPr>
              <a:t>often takes a long time to find the meaning of a </a:t>
            </a:r>
            <a:r>
              <a:rPr lang="en-US" sz="2800" dirty="0" smtClean="0">
                <a:latin typeface="Times New Roman" panose="02020603050405020304" pitchFamily="18" charset="0"/>
                <a:cs typeface="Times New Roman" panose="02020603050405020304" pitchFamily="18" charset="0"/>
              </a:rPr>
              <a:t>  				  word in a dictionary</a:t>
            </a:r>
            <a:r>
              <a:rPr lang="en-US" sz="2800" dirty="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Teacher	  	: </a:t>
            </a:r>
            <a:r>
              <a:rPr lang="en-US" sz="2800" dirty="0">
                <a:latin typeface="Times New Roman" panose="02020603050405020304" pitchFamily="18" charset="0"/>
                <a:cs typeface="Times New Roman" panose="02020603050405020304" pitchFamily="18" charset="0"/>
              </a:rPr>
              <a:t>How about you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Ananda</a:t>
            </a:r>
            <a:r>
              <a:rPr lang="en-US" sz="2800" dirty="0">
                <a:latin typeface="Times New Roman" panose="02020603050405020304" pitchFamily="18" charset="0"/>
                <a:cs typeface="Times New Roman" panose="02020603050405020304" pitchFamily="18" charset="0"/>
              </a:rPr>
              <a:t>?</a:t>
            </a:r>
          </a:p>
          <a:p>
            <a:r>
              <a:rPr lang="en-US" sz="2800" b="1" dirty="0" err="1" smtClean="0">
                <a:latin typeface="Times New Roman" panose="02020603050405020304" pitchFamily="18" charset="0"/>
                <a:cs typeface="Times New Roman" panose="02020603050405020304" pitchFamily="18" charset="0"/>
              </a:rPr>
              <a:t>Ananda</a:t>
            </a:r>
            <a:r>
              <a:rPr lang="en-US" sz="2800" b="1" dirty="0" smtClean="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Same with </a:t>
            </a:r>
            <a:r>
              <a:rPr lang="en-US" sz="2800" dirty="0" smtClean="0">
                <a:latin typeface="Times New Roman" panose="02020603050405020304" pitchFamily="18" charset="0"/>
                <a:cs typeface="Times New Roman" panose="02020603050405020304" pitchFamily="18" charset="0"/>
              </a:rPr>
              <a:t>me. I </a:t>
            </a:r>
            <a:r>
              <a:rPr lang="en-US" sz="2800" dirty="0">
                <a:latin typeface="Times New Roman" panose="02020603050405020304" pitchFamily="18" charset="0"/>
                <a:cs typeface="Times New Roman" panose="02020603050405020304" pitchFamily="18" charset="0"/>
              </a:rPr>
              <a:t>often get confused. So many words</a:t>
            </a:r>
            <a:r>
              <a:rPr lang="en-US" sz="2800" dirty="0" smtClean="0">
                <a:latin typeface="Times New Roman" panose="02020603050405020304" pitchFamily="18" charset="0"/>
                <a:cs typeface="Times New Roman" panose="02020603050405020304" pitchFamily="18" charset="0"/>
              </a:rPr>
              <a:t>, so </a:t>
            </a:r>
            <a:r>
              <a:rPr lang="en-US" sz="2800" dirty="0">
                <a:latin typeface="Times New Roman" panose="02020603050405020304" pitchFamily="18" charset="0"/>
                <a:cs typeface="Times New Roman" panose="02020603050405020304" pitchFamily="18" charset="0"/>
              </a:rPr>
              <a:t>many </a:t>
            </a:r>
            <a:r>
              <a:rPr lang="en-US" sz="2800" dirty="0" smtClean="0">
                <a:latin typeface="Times New Roman" panose="02020603050405020304" pitchFamily="18" charset="0"/>
                <a:cs typeface="Times New Roman" panose="02020603050405020304" pitchFamily="18" charset="0"/>
              </a:rPr>
              <a:t>				  signs, ooh</a:t>
            </a:r>
            <a:r>
              <a:rPr lang="en-US" sz="2800" dirty="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Teacher	     	: </a:t>
            </a:r>
            <a:r>
              <a:rPr lang="en-US" sz="2800" dirty="0">
                <a:latin typeface="Times New Roman" panose="02020603050405020304" pitchFamily="18" charset="0"/>
                <a:cs typeface="Times New Roman" panose="02020603050405020304" pitchFamily="18" charset="0"/>
              </a:rPr>
              <a:t>It’s because you haven’t learned how to look up a word quickly </a:t>
            </a:r>
            <a:r>
              <a:rPr lang="en-US" sz="2800" dirty="0" smtClean="0">
                <a:latin typeface="Times New Roman" panose="02020603050405020304" pitchFamily="18" charset="0"/>
                <a:cs typeface="Times New Roman" panose="02020603050405020304" pitchFamily="18" charset="0"/>
              </a:rPr>
              <a:t>			  in a dictionary</a:t>
            </a:r>
            <a:r>
              <a:rPr lang="en-US" sz="2800" dirty="0">
                <a:latin typeface="Times New Roman" panose="02020603050405020304" pitchFamily="18" charset="0"/>
                <a:cs typeface="Times New Roman" panose="02020603050405020304" pitchFamily="18" charset="0"/>
              </a:rPr>
              <a:t>.</a:t>
            </a:r>
          </a:p>
          <a:p>
            <a:r>
              <a:rPr lang="en-US" sz="2800" b="1" dirty="0" err="1" smtClean="0">
                <a:latin typeface="Times New Roman" panose="02020603050405020304" pitchFamily="18" charset="0"/>
                <a:cs typeface="Times New Roman" panose="02020603050405020304" pitchFamily="18" charset="0"/>
              </a:rPr>
              <a:t>Rupa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Ananda</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How can we do it</a:t>
            </a:r>
            <a:r>
              <a:rPr lang="en-US" sz="2800" dirty="0" smtClean="0">
                <a:latin typeface="Times New Roman" panose="02020603050405020304" pitchFamily="18" charset="0"/>
                <a:cs typeface="Times New Roman" panose="02020603050405020304" pitchFamily="18" charset="0"/>
              </a:rPr>
              <a:t>, teacher</a:t>
            </a:r>
            <a:r>
              <a:rPr lang="en-US" sz="2800" dirty="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Teacher	     	: </a:t>
            </a:r>
            <a:r>
              <a:rPr lang="en-US" sz="2800" dirty="0">
                <a:latin typeface="Times New Roman" panose="02020603050405020304" pitchFamily="18" charset="0"/>
                <a:cs typeface="Times New Roman" panose="02020603050405020304" pitchFamily="18" charset="0"/>
              </a:rPr>
              <a:t>Ok</a:t>
            </a:r>
            <a:r>
              <a:rPr lang="en-US" sz="2800" dirty="0" smtClean="0">
                <a:latin typeface="Times New Roman" panose="02020603050405020304" pitchFamily="18" charset="0"/>
                <a:cs typeface="Times New Roman" panose="02020603050405020304" pitchFamily="18" charset="0"/>
              </a:rPr>
              <a:t>, let’s </a:t>
            </a:r>
            <a:r>
              <a:rPr lang="en-US" sz="2800" dirty="0">
                <a:latin typeface="Times New Roman" panose="02020603050405020304" pitchFamily="18" charset="0"/>
                <a:cs typeface="Times New Roman" panose="02020603050405020304" pitchFamily="18" charset="0"/>
              </a:rPr>
              <a:t>start with a page from a dictionary.</a:t>
            </a:r>
          </a:p>
        </p:txBody>
      </p:sp>
    </p:spTree>
    <p:extLst>
      <p:ext uri="{BB962C8B-B14F-4D97-AF65-F5344CB8AC3E}">
        <p14:creationId xmlns:p14="http://schemas.microsoft.com/office/powerpoint/2010/main" val="182652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175" y="161364"/>
            <a:ext cx="5232078" cy="6525233"/>
          </a:xfrm>
          <a:prstGeom prst="rect">
            <a:avLst/>
          </a:prstGeom>
          <a:ln>
            <a:solidFill>
              <a:schemeClr val="tx1"/>
            </a:solidFill>
          </a:ln>
        </p:spPr>
      </p:pic>
      <p:sp>
        <p:nvSpPr>
          <p:cNvPr id="4" name="Pentagon 3"/>
          <p:cNvSpPr/>
          <p:nvPr/>
        </p:nvSpPr>
        <p:spPr>
          <a:xfrm>
            <a:off x="443753" y="342900"/>
            <a:ext cx="5652247" cy="617220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 Look at a dictionary page.</a:t>
            </a:r>
            <a:endPar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41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549</Words>
  <Application>Microsoft Office PowerPoint</Application>
  <PresentationFormat>Widescreen</PresentationFormat>
  <Paragraphs>83</Paragraphs>
  <Slides>17</Slides>
  <Notes>0</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Aharoni</vt:lpstr>
      <vt:lpstr>Arial</vt:lpstr>
      <vt:lpstr>Bauhaus 93</vt:lpstr>
      <vt:lpstr>Berlin Sans FB Demi</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RAJAN</dc:creator>
  <cp:lastModifiedBy>RAJAN</cp:lastModifiedBy>
  <cp:revision>43</cp:revision>
  <dcterms:created xsi:type="dcterms:W3CDTF">2021-09-15T04:49:40Z</dcterms:created>
  <dcterms:modified xsi:type="dcterms:W3CDTF">2021-09-18T05:31:25Z</dcterms:modified>
</cp:coreProperties>
</file>