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73" r:id="rId5"/>
    <p:sldId id="274" r:id="rId6"/>
    <p:sldId id="275" r:id="rId7"/>
    <p:sldId id="258" r:id="rId8"/>
    <p:sldId id="259" r:id="rId9"/>
    <p:sldId id="260" r:id="rId10"/>
    <p:sldId id="272" r:id="rId11"/>
    <p:sldId id="261" r:id="rId12"/>
    <p:sldId id="263" r:id="rId13"/>
    <p:sldId id="264" r:id="rId14"/>
    <p:sldId id="265"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47474-E7B6-4C93-8C48-3F2B8DCB2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9FCD18-AF38-4691-8CEC-18C083BC0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D58DE3-D7CE-4221-BCB5-2D4A243B6374}"/>
              </a:ext>
            </a:extLst>
          </p:cNvPr>
          <p:cNvSpPr>
            <a:spLocks noGrp="1"/>
          </p:cNvSpPr>
          <p:nvPr>
            <p:ph type="dt" sz="half" idx="10"/>
          </p:nvPr>
        </p:nvSpPr>
        <p:spPr/>
        <p:txBody>
          <a:bodyPr/>
          <a:lstStyle/>
          <a:p>
            <a:fld id="{09625A23-26C2-4688-A18A-D0B3CC19CBAA}" type="datetimeFigureOut">
              <a:rPr lang="en-US" smtClean="0"/>
              <a:t>20-Aug-21</a:t>
            </a:fld>
            <a:endParaRPr lang="en-US"/>
          </a:p>
        </p:txBody>
      </p:sp>
      <p:sp>
        <p:nvSpPr>
          <p:cNvPr id="5" name="Footer Placeholder 4">
            <a:extLst>
              <a:ext uri="{FF2B5EF4-FFF2-40B4-BE49-F238E27FC236}">
                <a16:creationId xmlns:a16="http://schemas.microsoft.com/office/drawing/2014/main" id="{60245845-4377-4C79-A3D3-5C79B0FA5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6AB49-1E28-4D79-9B88-C7C2777F1431}"/>
              </a:ext>
            </a:extLst>
          </p:cNvPr>
          <p:cNvSpPr>
            <a:spLocks noGrp="1"/>
          </p:cNvSpPr>
          <p:nvPr>
            <p:ph type="sldNum" sz="quarter" idx="12"/>
          </p:nvPr>
        </p:nvSpPr>
        <p:spPr/>
        <p:txBody>
          <a:bodyPr/>
          <a:lstStyle/>
          <a:p>
            <a:fld id="{3A9E8DEE-060C-4F5D-9A32-1F7499C8DF86}" type="slidenum">
              <a:rPr lang="en-US" smtClean="0"/>
              <a:t>‹#›</a:t>
            </a:fld>
            <a:endParaRPr lang="en-US"/>
          </a:p>
        </p:txBody>
      </p:sp>
    </p:spTree>
    <p:extLst>
      <p:ext uri="{BB962C8B-B14F-4D97-AF65-F5344CB8AC3E}">
        <p14:creationId xmlns:p14="http://schemas.microsoft.com/office/powerpoint/2010/main" val="1763057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8BA87-82CF-4FFF-A50D-2F3D13C86A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9652B8-280C-48D6-AED3-CFAC14861A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BB638-5F38-4ACF-A895-14959063FEE2}"/>
              </a:ext>
            </a:extLst>
          </p:cNvPr>
          <p:cNvSpPr>
            <a:spLocks noGrp="1"/>
          </p:cNvSpPr>
          <p:nvPr>
            <p:ph type="dt" sz="half" idx="10"/>
          </p:nvPr>
        </p:nvSpPr>
        <p:spPr/>
        <p:txBody>
          <a:bodyPr/>
          <a:lstStyle/>
          <a:p>
            <a:fld id="{09625A23-26C2-4688-A18A-D0B3CC19CBAA}" type="datetimeFigureOut">
              <a:rPr lang="en-US" smtClean="0"/>
              <a:t>20-Aug-21</a:t>
            </a:fld>
            <a:endParaRPr lang="en-US"/>
          </a:p>
        </p:txBody>
      </p:sp>
      <p:sp>
        <p:nvSpPr>
          <p:cNvPr id="5" name="Footer Placeholder 4">
            <a:extLst>
              <a:ext uri="{FF2B5EF4-FFF2-40B4-BE49-F238E27FC236}">
                <a16:creationId xmlns:a16="http://schemas.microsoft.com/office/drawing/2014/main" id="{AC3961EF-3279-4192-9346-F6F9FF99D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118B5-F086-4F97-8B15-CF0538C108EA}"/>
              </a:ext>
            </a:extLst>
          </p:cNvPr>
          <p:cNvSpPr>
            <a:spLocks noGrp="1"/>
          </p:cNvSpPr>
          <p:nvPr>
            <p:ph type="sldNum" sz="quarter" idx="12"/>
          </p:nvPr>
        </p:nvSpPr>
        <p:spPr/>
        <p:txBody>
          <a:bodyPr/>
          <a:lstStyle/>
          <a:p>
            <a:fld id="{3A9E8DEE-060C-4F5D-9A32-1F7499C8DF86}" type="slidenum">
              <a:rPr lang="en-US" smtClean="0"/>
              <a:t>‹#›</a:t>
            </a:fld>
            <a:endParaRPr lang="en-US"/>
          </a:p>
        </p:txBody>
      </p:sp>
    </p:spTree>
    <p:extLst>
      <p:ext uri="{BB962C8B-B14F-4D97-AF65-F5344CB8AC3E}">
        <p14:creationId xmlns:p14="http://schemas.microsoft.com/office/powerpoint/2010/main" val="271057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D5774-B97C-4E1C-AA3D-2BAC49DD0B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543284-0009-4A9F-A1D4-A9D9A96F0FE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55A95-2CE3-4FC1-99B8-666A6465AF30}"/>
              </a:ext>
            </a:extLst>
          </p:cNvPr>
          <p:cNvSpPr>
            <a:spLocks noGrp="1"/>
          </p:cNvSpPr>
          <p:nvPr>
            <p:ph type="dt" sz="half" idx="10"/>
          </p:nvPr>
        </p:nvSpPr>
        <p:spPr/>
        <p:txBody>
          <a:bodyPr/>
          <a:lstStyle/>
          <a:p>
            <a:fld id="{09625A23-26C2-4688-A18A-D0B3CC19CBAA}" type="datetimeFigureOut">
              <a:rPr lang="en-US" smtClean="0"/>
              <a:t>20-Aug-21</a:t>
            </a:fld>
            <a:endParaRPr lang="en-US"/>
          </a:p>
        </p:txBody>
      </p:sp>
      <p:sp>
        <p:nvSpPr>
          <p:cNvPr id="5" name="Footer Placeholder 4">
            <a:extLst>
              <a:ext uri="{FF2B5EF4-FFF2-40B4-BE49-F238E27FC236}">
                <a16:creationId xmlns:a16="http://schemas.microsoft.com/office/drawing/2014/main" id="{2195339B-454B-4635-B509-DE1C09CE2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6293C-C130-47E5-9D84-F7CB407C5B1C}"/>
              </a:ext>
            </a:extLst>
          </p:cNvPr>
          <p:cNvSpPr>
            <a:spLocks noGrp="1"/>
          </p:cNvSpPr>
          <p:nvPr>
            <p:ph type="sldNum" sz="quarter" idx="12"/>
          </p:nvPr>
        </p:nvSpPr>
        <p:spPr/>
        <p:txBody>
          <a:bodyPr/>
          <a:lstStyle/>
          <a:p>
            <a:fld id="{3A9E8DEE-060C-4F5D-9A32-1F7499C8DF86}" type="slidenum">
              <a:rPr lang="en-US" smtClean="0"/>
              <a:t>‹#›</a:t>
            </a:fld>
            <a:endParaRPr lang="en-US"/>
          </a:p>
        </p:txBody>
      </p:sp>
    </p:spTree>
    <p:extLst>
      <p:ext uri="{BB962C8B-B14F-4D97-AF65-F5344CB8AC3E}">
        <p14:creationId xmlns:p14="http://schemas.microsoft.com/office/powerpoint/2010/main" val="159363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04BE4-3387-4126-A5C0-A4FCF2633F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163BDF-165B-4510-A3D2-B93024DBC5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DC52F-65E1-4E72-81E1-4020326E1804}"/>
              </a:ext>
            </a:extLst>
          </p:cNvPr>
          <p:cNvSpPr>
            <a:spLocks noGrp="1"/>
          </p:cNvSpPr>
          <p:nvPr>
            <p:ph type="dt" sz="half" idx="10"/>
          </p:nvPr>
        </p:nvSpPr>
        <p:spPr/>
        <p:txBody>
          <a:bodyPr/>
          <a:lstStyle/>
          <a:p>
            <a:fld id="{09625A23-26C2-4688-A18A-D0B3CC19CBAA}" type="datetimeFigureOut">
              <a:rPr lang="en-US" smtClean="0"/>
              <a:t>20-Aug-21</a:t>
            </a:fld>
            <a:endParaRPr lang="en-US"/>
          </a:p>
        </p:txBody>
      </p:sp>
      <p:sp>
        <p:nvSpPr>
          <p:cNvPr id="5" name="Footer Placeholder 4">
            <a:extLst>
              <a:ext uri="{FF2B5EF4-FFF2-40B4-BE49-F238E27FC236}">
                <a16:creationId xmlns:a16="http://schemas.microsoft.com/office/drawing/2014/main" id="{0CEE5C2F-57D0-48FD-AEE6-5D5A457A0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BC9DE-B8D3-45C4-8A99-EE30217F64AC}"/>
              </a:ext>
            </a:extLst>
          </p:cNvPr>
          <p:cNvSpPr>
            <a:spLocks noGrp="1"/>
          </p:cNvSpPr>
          <p:nvPr>
            <p:ph type="sldNum" sz="quarter" idx="12"/>
          </p:nvPr>
        </p:nvSpPr>
        <p:spPr/>
        <p:txBody>
          <a:bodyPr/>
          <a:lstStyle/>
          <a:p>
            <a:fld id="{3A9E8DEE-060C-4F5D-9A32-1F7499C8DF86}" type="slidenum">
              <a:rPr lang="en-US" smtClean="0"/>
              <a:t>‹#›</a:t>
            </a:fld>
            <a:endParaRPr lang="en-US"/>
          </a:p>
        </p:txBody>
      </p:sp>
    </p:spTree>
    <p:extLst>
      <p:ext uri="{BB962C8B-B14F-4D97-AF65-F5344CB8AC3E}">
        <p14:creationId xmlns:p14="http://schemas.microsoft.com/office/powerpoint/2010/main" val="242902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FB8C-7FF7-49B1-94B6-DFE8F343B7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B0A6AD-32E6-411C-B3C4-1C60581C37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DC1BF0-E0DE-4569-8EF5-63961093EA86}"/>
              </a:ext>
            </a:extLst>
          </p:cNvPr>
          <p:cNvSpPr>
            <a:spLocks noGrp="1"/>
          </p:cNvSpPr>
          <p:nvPr>
            <p:ph type="dt" sz="half" idx="10"/>
          </p:nvPr>
        </p:nvSpPr>
        <p:spPr/>
        <p:txBody>
          <a:bodyPr/>
          <a:lstStyle/>
          <a:p>
            <a:fld id="{09625A23-26C2-4688-A18A-D0B3CC19CBAA}" type="datetimeFigureOut">
              <a:rPr lang="en-US" smtClean="0"/>
              <a:t>20-Aug-21</a:t>
            </a:fld>
            <a:endParaRPr lang="en-US"/>
          </a:p>
        </p:txBody>
      </p:sp>
      <p:sp>
        <p:nvSpPr>
          <p:cNvPr id="5" name="Footer Placeholder 4">
            <a:extLst>
              <a:ext uri="{FF2B5EF4-FFF2-40B4-BE49-F238E27FC236}">
                <a16:creationId xmlns:a16="http://schemas.microsoft.com/office/drawing/2014/main" id="{24E49335-AF7B-459A-AC7C-0E3B85C52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D5CB7-3CAA-41EE-B901-89E7F9B4EEAC}"/>
              </a:ext>
            </a:extLst>
          </p:cNvPr>
          <p:cNvSpPr>
            <a:spLocks noGrp="1"/>
          </p:cNvSpPr>
          <p:nvPr>
            <p:ph type="sldNum" sz="quarter" idx="12"/>
          </p:nvPr>
        </p:nvSpPr>
        <p:spPr/>
        <p:txBody>
          <a:bodyPr/>
          <a:lstStyle/>
          <a:p>
            <a:fld id="{3A9E8DEE-060C-4F5D-9A32-1F7499C8DF86}" type="slidenum">
              <a:rPr lang="en-US" smtClean="0"/>
              <a:t>‹#›</a:t>
            </a:fld>
            <a:endParaRPr lang="en-US"/>
          </a:p>
        </p:txBody>
      </p:sp>
    </p:spTree>
    <p:extLst>
      <p:ext uri="{BB962C8B-B14F-4D97-AF65-F5344CB8AC3E}">
        <p14:creationId xmlns:p14="http://schemas.microsoft.com/office/powerpoint/2010/main" val="1094014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A28DB-68EC-4894-B8EB-AC7A9A0947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7F78A-AC05-492B-BFC9-E4E372C9EF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4A8434-486F-4ADA-AF46-8606B7967E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DB291-85D2-48CC-AD16-CF51B8DFAA02}"/>
              </a:ext>
            </a:extLst>
          </p:cNvPr>
          <p:cNvSpPr>
            <a:spLocks noGrp="1"/>
          </p:cNvSpPr>
          <p:nvPr>
            <p:ph type="dt" sz="half" idx="10"/>
          </p:nvPr>
        </p:nvSpPr>
        <p:spPr/>
        <p:txBody>
          <a:bodyPr/>
          <a:lstStyle/>
          <a:p>
            <a:fld id="{09625A23-26C2-4688-A18A-D0B3CC19CBAA}" type="datetimeFigureOut">
              <a:rPr lang="en-US" smtClean="0"/>
              <a:t>20-Aug-21</a:t>
            </a:fld>
            <a:endParaRPr lang="en-US"/>
          </a:p>
        </p:txBody>
      </p:sp>
      <p:sp>
        <p:nvSpPr>
          <p:cNvPr id="6" name="Footer Placeholder 5">
            <a:extLst>
              <a:ext uri="{FF2B5EF4-FFF2-40B4-BE49-F238E27FC236}">
                <a16:creationId xmlns:a16="http://schemas.microsoft.com/office/drawing/2014/main" id="{49F647D5-5EE6-4D18-B084-180D76771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81076F-619E-4C4C-BD36-3AD83B3103B1}"/>
              </a:ext>
            </a:extLst>
          </p:cNvPr>
          <p:cNvSpPr>
            <a:spLocks noGrp="1"/>
          </p:cNvSpPr>
          <p:nvPr>
            <p:ph type="sldNum" sz="quarter" idx="12"/>
          </p:nvPr>
        </p:nvSpPr>
        <p:spPr/>
        <p:txBody>
          <a:bodyPr/>
          <a:lstStyle/>
          <a:p>
            <a:fld id="{3A9E8DEE-060C-4F5D-9A32-1F7499C8DF86}" type="slidenum">
              <a:rPr lang="en-US" smtClean="0"/>
              <a:t>‹#›</a:t>
            </a:fld>
            <a:endParaRPr lang="en-US"/>
          </a:p>
        </p:txBody>
      </p:sp>
    </p:spTree>
    <p:extLst>
      <p:ext uri="{BB962C8B-B14F-4D97-AF65-F5344CB8AC3E}">
        <p14:creationId xmlns:p14="http://schemas.microsoft.com/office/powerpoint/2010/main" val="427255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AEC29-A77C-464B-9835-E0B706EA0B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0ED4A6-2163-45B3-A7FA-AD2CC5C53A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000EE61-671D-4886-B689-C4CBAB308D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037A8E-D2D1-4D45-A591-E18BDF7A7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84FE9B-843D-4B2F-9130-ED53D83EE2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8CAE47-4892-42FC-8560-18A96568DD71}"/>
              </a:ext>
            </a:extLst>
          </p:cNvPr>
          <p:cNvSpPr>
            <a:spLocks noGrp="1"/>
          </p:cNvSpPr>
          <p:nvPr>
            <p:ph type="dt" sz="half" idx="10"/>
          </p:nvPr>
        </p:nvSpPr>
        <p:spPr/>
        <p:txBody>
          <a:bodyPr/>
          <a:lstStyle/>
          <a:p>
            <a:fld id="{09625A23-26C2-4688-A18A-D0B3CC19CBAA}" type="datetimeFigureOut">
              <a:rPr lang="en-US" smtClean="0"/>
              <a:t>20-Aug-21</a:t>
            </a:fld>
            <a:endParaRPr lang="en-US"/>
          </a:p>
        </p:txBody>
      </p:sp>
      <p:sp>
        <p:nvSpPr>
          <p:cNvPr id="8" name="Footer Placeholder 7">
            <a:extLst>
              <a:ext uri="{FF2B5EF4-FFF2-40B4-BE49-F238E27FC236}">
                <a16:creationId xmlns:a16="http://schemas.microsoft.com/office/drawing/2014/main" id="{E44C7812-74C6-4842-9958-78BB10E76A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39699D-E9C6-4A1E-8E8B-C7331A620318}"/>
              </a:ext>
            </a:extLst>
          </p:cNvPr>
          <p:cNvSpPr>
            <a:spLocks noGrp="1"/>
          </p:cNvSpPr>
          <p:nvPr>
            <p:ph type="sldNum" sz="quarter" idx="12"/>
          </p:nvPr>
        </p:nvSpPr>
        <p:spPr/>
        <p:txBody>
          <a:bodyPr/>
          <a:lstStyle/>
          <a:p>
            <a:fld id="{3A9E8DEE-060C-4F5D-9A32-1F7499C8DF86}" type="slidenum">
              <a:rPr lang="en-US" smtClean="0"/>
              <a:t>‹#›</a:t>
            </a:fld>
            <a:endParaRPr lang="en-US"/>
          </a:p>
        </p:txBody>
      </p:sp>
    </p:spTree>
    <p:extLst>
      <p:ext uri="{BB962C8B-B14F-4D97-AF65-F5344CB8AC3E}">
        <p14:creationId xmlns:p14="http://schemas.microsoft.com/office/powerpoint/2010/main" val="388994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08D40-AF31-4DFD-B741-0BC6990417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1AB5B1-50C6-42B3-BFAD-FEB2EC88663F}"/>
              </a:ext>
            </a:extLst>
          </p:cNvPr>
          <p:cNvSpPr>
            <a:spLocks noGrp="1"/>
          </p:cNvSpPr>
          <p:nvPr>
            <p:ph type="dt" sz="half" idx="10"/>
          </p:nvPr>
        </p:nvSpPr>
        <p:spPr/>
        <p:txBody>
          <a:bodyPr/>
          <a:lstStyle/>
          <a:p>
            <a:fld id="{09625A23-26C2-4688-A18A-D0B3CC19CBAA}" type="datetimeFigureOut">
              <a:rPr lang="en-US" smtClean="0"/>
              <a:t>20-Aug-21</a:t>
            </a:fld>
            <a:endParaRPr lang="en-US"/>
          </a:p>
        </p:txBody>
      </p:sp>
      <p:sp>
        <p:nvSpPr>
          <p:cNvPr id="4" name="Footer Placeholder 3">
            <a:extLst>
              <a:ext uri="{FF2B5EF4-FFF2-40B4-BE49-F238E27FC236}">
                <a16:creationId xmlns:a16="http://schemas.microsoft.com/office/drawing/2014/main" id="{48043BD0-3D5B-4DCC-8C3B-EBBEE061B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DB966D-8A0F-437C-B56F-DD762859AA53}"/>
              </a:ext>
            </a:extLst>
          </p:cNvPr>
          <p:cNvSpPr>
            <a:spLocks noGrp="1"/>
          </p:cNvSpPr>
          <p:nvPr>
            <p:ph type="sldNum" sz="quarter" idx="12"/>
          </p:nvPr>
        </p:nvSpPr>
        <p:spPr/>
        <p:txBody>
          <a:bodyPr/>
          <a:lstStyle/>
          <a:p>
            <a:fld id="{3A9E8DEE-060C-4F5D-9A32-1F7499C8DF86}" type="slidenum">
              <a:rPr lang="en-US" smtClean="0"/>
              <a:t>‹#›</a:t>
            </a:fld>
            <a:endParaRPr lang="en-US"/>
          </a:p>
        </p:txBody>
      </p:sp>
    </p:spTree>
    <p:extLst>
      <p:ext uri="{BB962C8B-B14F-4D97-AF65-F5344CB8AC3E}">
        <p14:creationId xmlns:p14="http://schemas.microsoft.com/office/powerpoint/2010/main" val="424518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023A50-9EB3-4BC6-8085-016B3BF38217}"/>
              </a:ext>
            </a:extLst>
          </p:cNvPr>
          <p:cNvSpPr>
            <a:spLocks noGrp="1"/>
          </p:cNvSpPr>
          <p:nvPr>
            <p:ph type="dt" sz="half" idx="10"/>
          </p:nvPr>
        </p:nvSpPr>
        <p:spPr/>
        <p:txBody>
          <a:bodyPr/>
          <a:lstStyle/>
          <a:p>
            <a:fld id="{09625A23-26C2-4688-A18A-D0B3CC19CBAA}" type="datetimeFigureOut">
              <a:rPr lang="en-US" smtClean="0"/>
              <a:t>20-Aug-21</a:t>
            </a:fld>
            <a:endParaRPr lang="en-US"/>
          </a:p>
        </p:txBody>
      </p:sp>
      <p:sp>
        <p:nvSpPr>
          <p:cNvPr id="3" name="Footer Placeholder 2">
            <a:extLst>
              <a:ext uri="{FF2B5EF4-FFF2-40B4-BE49-F238E27FC236}">
                <a16:creationId xmlns:a16="http://schemas.microsoft.com/office/drawing/2014/main" id="{96C699BA-6A79-4C5A-8D71-81E04F6312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E41844-BB0D-4148-A8E2-0CC247AE565E}"/>
              </a:ext>
            </a:extLst>
          </p:cNvPr>
          <p:cNvSpPr>
            <a:spLocks noGrp="1"/>
          </p:cNvSpPr>
          <p:nvPr>
            <p:ph type="sldNum" sz="quarter" idx="12"/>
          </p:nvPr>
        </p:nvSpPr>
        <p:spPr/>
        <p:txBody>
          <a:bodyPr/>
          <a:lstStyle/>
          <a:p>
            <a:fld id="{3A9E8DEE-060C-4F5D-9A32-1F7499C8DF86}" type="slidenum">
              <a:rPr lang="en-US" smtClean="0"/>
              <a:t>‹#›</a:t>
            </a:fld>
            <a:endParaRPr lang="en-US"/>
          </a:p>
        </p:txBody>
      </p:sp>
    </p:spTree>
    <p:extLst>
      <p:ext uri="{BB962C8B-B14F-4D97-AF65-F5344CB8AC3E}">
        <p14:creationId xmlns:p14="http://schemas.microsoft.com/office/powerpoint/2010/main" val="55630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787B-752B-48E6-A1BA-C83553E0AB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B3B6DB-14B4-4014-B98B-75AFE393F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F69B7E-C3C5-458D-976E-DEC8F2985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4416F0-9126-4E58-B2FC-FB09B644B46C}"/>
              </a:ext>
            </a:extLst>
          </p:cNvPr>
          <p:cNvSpPr>
            <a:spLocks noGrp="1"/>
          </p:cNvSpPr>
          <p:nvPr>
            <p:ph type="dt" sz="half" idx="10"/>
          </p:nvPr>
        </p:nvSpPr>
        <p:spPr/>
        <p:txBody>
          <a:bodyPr/>
          <a:lstStyle/>
          <a:p>
            <a:fld id="{09625A23-26C2-4688-A18A-D0B3CC19CBAA}" type="datetimeFigureOut">
              <a:rPr lang="en-US" smtClean="0"/>
              <a:t>20-Aug-21</a:t>
            </a:fld>
            <a:endParaRPr lang="en-US"/>
          </a:p>
        </p:txBody>
      </p:sp>
      <p:sp>
        <p:nvSpPr>
          <p:cNvPr id="6" name="Footer Placeholder 5">
            <a:extLst>
              <a:ext uri="{FF2B5EF4-FFF2-40B4-BE49-F238E27FC236}">
                <a16:creationId xmlns:a16="http://schemas.microsoft.com/office/drawing/2014/main" id="{103838E2-AC4D-4B03-BBD4-65135726F0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C3554-3CA8-4BA7-B91A-81EFC7824F2A}"/>
              </a:ext>
            </a:extLst>
          </p:cNvPr>
          <p:cNvSpPr>
            <a:spLocks noGrp="1"/>
          </p:cNvSpPr>
          <p:nvPr>
            <p:ph type="sldNum" sz="quarter" idx="12"/>
          </p:nvPr>
        </p:nvSpPr>
        <p:spPr/>
        <p:txBody>
          <a:bodyPr/>
          <a:lstStyle/>
          <a:p>
            <a:fld id="{3A9E8DEE-060C-4F5D-9A32-1F7499C8DF86}" type="slidenum">
              <a:rPr lang="en-US" smtClean="0"/>
              <a:t>‹#›</a:t>
            </a:fld>
            <a:endParaRPr lang="en-US"/>
          </a:p>
        </p:txBody>
      </p:sp>
    </p:spTree>
    <p:extLst>
      <p:ext uri="{BB962C8B-B14F-4D97-AF65-F5344CB8AC3E}">
        <p14:creationId xmlns:p14="http://schemas.microsoft.com/office/powerpoint/2010/main" val="3037399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0184-C8B4-413D-8A14-ADF4B905B6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B94F28-8D81-4B52-8435-D27E3E767C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4B071F-B644-454E-A14B-E6BD803BA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4B140B-C44C-4816-93B5-E00E31D92CA2}"/>
              </a:ext>
            </a:extLst>
          </p:cNvPr>
          <p:cNvSpPr>
            <a:spLocks noGrp="1"/>
          </p:cNvSpPr>
          <p:nvPr>
            <p:ph type="dt" sz="half" idx="10"/>
          </p:nvPr>
        </p:nvSpPr>
        <p:spPr/>
        <p:txBody>
          <a:bodyPr/>
          <a:lstStyle/>
          <a:p>
            <a:fld id="{09625A23-26C2-4688-A18A-D0B3CC19CBAA}" type="datetimeFigureOut">
              <a:rPr lang="en-US" smtClean="0"/>
              <a:t>20-Aug-21</a:t>
            </a:fld>
            <a:endParaRPr lang="en-US"/>
          </a:p>
        </p:txBody>
      </p:sp>
      <p:sp>
        <p:nvSpPr>
          <p:cNvPr id="6" name="Footer Placeholder 5">
            <a:extLst>
              <a:ext uri="{FF2B5EF4-FFF2-40B4-BE49-F238E27FC236}">
                <a16:creationId xmlns:a16="http://schemas.microsoft.com/office/drawing/2014/main" id="{B652CA65-7918-4FA5-8F47-243AE1B0E4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648AA7-F372-4D42-B10E-238B1F8FE648}"/>
              </a:ext>
            </a:extLst>
          </p:cNvPr>
          <p:cNvSpPr>
            <a:spLocks noGrp="1"/>
          </p:cNvSpPr>
          <p:nvPr>
            <p:ph type="sldNum" sz="quarter" idx="12"/>
          </p:nvPr>
        </p:nvSpPr>
        <p:spPr/>
        <p:txBody>
          <a:bodyPr/>
          <a:lstStyle/>
          <a:p>
            <a:fld id="{3A9E8DEE-060C-4F5D-9A32-1F7499C8DF86}" type="slidenum">
              <a:rPr lang="en-US" smtClean="0"/>
              <a:t>‹#›</a:t>
            </a:fld>
            <a:endParaRPr lang="en-US"/>
          </a:p>
        </p:txBody>
      </p:sp>
    </p:spTree>
    <p:extLst>
      <p:ext uri="{BB962C8B-B14F-4D97-AF65-F5344CB8AC3E}">
        <p14:creationId xmlns:p14="http://schemas.microsoft.com/office/powerpoint/2010/main" val="266490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92000">
              <a:schemeClr val="accent2">
                <a:lumMod val="75000"/>
                <a:alpha val="75000"/>
              </a:schemeClr>
            </a:gs>
            <a:gs pos="97000">
              <a:schemeClr val="accent3">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2F5165-E442-48E6-9051-AB239AC7F2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A61DB9-475D-4C47-985E-39B0E9F77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6B0F2-3326-4651-A59F-2A443D819C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25A23-26C2-4688-A18A-D0B3CC19CBAA}" type="datetimeFigureOut">
              <a:rPr lang="en-US" smtClean="0"/>
              <a:t>20-Aug-21</a:t>
            </a:fld>
            <a:endParaRPr lang="en-US"/>
          </a:p>
        </p:txBody>
      </p:sp>
      <p:sp>
        <p:nvSpPr>
          <p:cNvPr id="5" name="Footer Placeholder 4">
            <a:extLst>
              <a:ext uri="{FF2B5EF4-FFF2-40B4-BE49-F238E27FC236}">
                <a16:creationId xmlns:a16="http://schemas.microsoft.com/office/drawing/2014/main" id="{03F73D88-C2CB-478A-A7F9-B74FC5771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741A49-FCBC-429D-B494-D53F48F37D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E8DEE-060C-4F5D-9A32-1F7499C8DF86}" type="slidenum">
              <a:rPr lang="en-US" smtClean="0"/>
              <a:t>‹#›</a:t>
            </a:fld>
            <a:endParaRPr lang="en-US"/>
          </a:p>
        </p:txBody>
      </p:sp>
    </p:spTree>
    <p:extLst>
      <p:ext uri="{BB962C8B-B14F-4D97-AF65-F5344CB8AC3E}">
        <p14:creationId xmlns:p14="http://schemas.microsoft.com/office/powerpoint/2010/main" val="387438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DBF68C-9EB1-4E02-B163-0901FD738D4B}"/>
              </a:ext>
            </a:extLst>
          </p:cNvPr>
          <p:cNvSpPr/>
          <p:nvPr/>
        </p:nvSpPr>
        <p:spPr>
          <a:xfrm>
            <a:off x="0" y="0"/>
            <a:ext cx="12192000" cy="6858000"/>
          </a:xfrm>
          <a:prstGeom prst="rect">
            <a:avLst/>
          </a:prstGeom>
          <a:noFill/>
          <a:ln w="444500">
            <a:solidFill>
              <a:schemeClr val="accent1">
                <a:lumMod val="60000"/>
                <a:lumOff val="40000"/>
              </a:schemeClr>
            </a:solidFill>
          </a:ln>
          <a:scene3d>
            <a:camera prst="orthographicFront"/>
            <a:lightRig rig="threePt" dir="t"/>
          </a:scene3d>
          <a:sp3d>
            <a:bevelT w="2540000" h="895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B53847DA-A27E-4481-9536-E957113618C9}"/>
              </a:ext>
            </a:extLst>
          </p:cNvPr>
          <p:cNvGrpSpPr/>
          <p:nvPr/>
        </p:nvGrpSpPr>
        <p:grpSpPr>
          <a:xfrm>
            <a:off x="1349825" y="1130755"/>
            <a:ext cx="9339945" cy="4596489"/>
            <a:chOff x="740226" y="465368"/>
            <a:chExt cx="10635343" cy="5859236"/>
          </a:xfrm>
        </p:grpSpPr>
        <p:sp>
          <p:nvSpPr>
            <p:cNvPr id="5" name="Rectangle 4">
              <a:extLst>
                <a:ext uri="{FF2B5EF4-FFF2-40B4-BE49-F238E27FC236}">
                  <a16:creationId xmlns:a16="http://schemas.microsoft.com/office/drawing/2014/main" id="{E297C76D-636E-4B29-9495-8567DF7EE14D}"/>
                </a:ext>
              </a:extLst>
            </p:cNvPr>
            <p:cNvSpPr/>
            <p:nvPr/>
          </p:nvSpPr>
          <p:spPr>
            <a:xfrm>
              <a:off x="740226" y="465368"/>
              <a:ext cx="10635343" cy="5859236"/>
            </a:xfrm>
            <a:prstGeom prst="rect">
              <a:avLst/>
            </a:prstGeom>
            <a:solidFill>
              <a:schemeClr val="tx1"/>
            </a:solidFill>
            <a:ln w="536575">
              <a:solidFill>
                <a:schemeClr val="tx2">
                  <a:lumMod val="75000"/>
                </a:schemeClr>
              </a:solidFill>
            </a:ln>
            <a:scene3d>
              <a:camera prst="orthographicFront"/>
              <a:lightRig rig="threePt" dir="t"/>
            </a:scene3d>
            <a:sp3d contourW="12700">
              <a:bevelT w="2540000" h="895350" prst="cross"/>
              <a:contourClr>
                <a:srgbClr val="00206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04E163D-1A7C-48A8-A6EE-FCD3BAF4A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431" y="766082"/>
              <a:ext cx="10439397" cy="4974772"/>
            </a:xfrm>
            <a:prstGeom prst="rect">
              <a:avLst/>
            </a:prstGeom>
            <a:ln>
              <a:solidFill>
                <a:schemeClr val="tx2">
                  <a:lumMod val="75000"/>
                </a:schemeClr>
              </a:solidFill>
            </a:ln>
            <a:scene3d>
              <a:camera prst="orthographicFront"/>
              <a:lightRig rig="threePt" dir="t"/>
            </a:scene3d>
            <a:sp3d contourW="12700">
              <a:bevelT w="139700" prst="cross"/>
              <a:contourClr>
                <a:schemeClr val="bg1"/>
              </a:contourClr>
            </a:sp3d>
          </p:spPr>
        </p:pic>
      </p:grpSp>
      <p:sp>
        <p:nvSpPr>
          <p:cNvPr id="6" name="Rectangle 5">
            <a:extLst>
              <a:ext uri="{FF2B5EF4-FFF2-40B4-BE49-F238E27FC236}">
                <a16:creationId xmlns:a16="http://schemas.microsoft.com/office/drawing/2014/main" id="{47BF6DDE-E70D-4C5D-97A7-D760BE300FA1}"/>
              </a:ext>
            </a:extLst>
          </p:cNvPr>
          <p:cNvSpPr/>
          <p:nvPr/>
        </p:nvSpPr>
        <p:spPr>
          <a:xfrm>
            <a:off x="212273" y="234497"/>
            <a:ext cx="625928" cy="505731"/>
          </a:xfrm>
          <a:prstGeom prst="rect">
            <a:avLst/>
          </a:prstGeom>
          <a:blipFill>
            <a:blip r:embed="rId3"/>
            <a:stretch>
              <a:fillRect/>
            </a:stretch>
          </a:blipFill>
          <a:ln w="307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7140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AC822AF-E74D-449D-A247-573579E386F6}"/>
              </a:ext>
            </a:extLst>
          </p:cNvPr>
          <p:cNvGrpSpPr/>
          <p:nvPr/>
        </p:nvGrpSpPr>
        <p:grpSpPr>
          <a:xfrm>
            <a:off x="1044953" y="1221542"/>
            <a:ext cx="958018" cy="5244571"/>
            <a:chOff x="1142925" y="829658"/>
            <a:chExt cx="509663" cy="2612532"/>
          </a:xfrm>
          <a:scene3d>
            <a:camera prst="orthographicFront">
              <a:rot lat="0" lon="0" rev="0"/>
            </a:camera>
            <a:lightRig rig="balanced" dir="t">
              <a:rot lat="0" lon="0" rev="8700000"/>
            </a:lightRig>
          </a:scene3d>
        </p:grpSpPr>
        <p:sp>
          <p:nvSpPr>
            <p:cNvPr id="2" name="Rectangle 1">
              <a:extLst>
                <a:ext uri="{FF2B5EF4-FFF2-40B4-BE49-F238E27FC236}">
                  <a16:creationId xmlns:a16="http://schemas.microsoft.com/office/drawing/2014/main" id="{B29D0F2E-47FC-4E0E-9D58-82EE99FCBF44}"/>
                </a:ext>
              </a:extLst>
            </p:cNvPr>
            <p:cNvSpPr/>
            <p:nvPr/>
          </p:nvSpPr>
          <p:spPr>
            <a:xfrm>
              <a:off x="1142994" y="829658"/>
              <a:ext cx="509594" cy="437790"/>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Li</a:t>
              </a:r>
            </a:p>
          </p:txBody>
        </p:sp>
        <p:sp>
          <p:nvSpPr>
            <p:cNvPr id="3" name="Rectangle 2">
              <a:extLst>
                <a:ext uri="{FF2B5EF4-FFF2-40B4-BE49-F238E27FC236}">
                  <a16:creationId xmlns:a16="http://schemas.microsoft.com/office/drawing/2014/main" id="{2AB79B6E-54D0-4551-A96A-F2CB0B57C04E}"/>
                </a:ext>
              </a:extLst>
            </p:cNvPr>
            <p:cNvSpPr/>
            <p:nvPr/>
          </p:nvSpPr>
          <p:spPr>
            <a:xfrm>
              <a:off x="1142994" y="1267447"/>
              <a:ext cx="509594" cy="437790"/>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Na</a:t>
              </a:r>
            </a:p>
          </p:txBody>
        </p:sp>
        <p:sp>
          <p:nvSpPr>
            <p:cNvPr id="4" name="Rectangle 3">
              <a:extLst>
                <a:ext uri="{FF2B5EF4-FFF2-40B4-BE49-F238E27FC236}">
                  <a16:creationId xmlns:a16="http://schemas.microsoft.com/office/drawing/2014/main" id="{3EBEF0AC-BA98-4647-9523-2D65CA0D2C39}"/>
                </a:ext>
              </a:extLst>
            </p:cNvPr>
            <p:cNvSpPr/>
            <p:nvPr/>
          </p:nvSpPr>
          <p:spPr>
            <a:xfrm>
              <a:off x="1142994" y="1705229"/>
              <a:ext cx="509594" cy="437790"/>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K</a:t>
              </a:r>
            </a:p>
          </p:txBody>
        </p:sp>
        <p:sp>
          <p:nvSpPr>
            <p:cNvPr id="5" name="Rectangle 4">
              <a:extLst>
                <a:ext uri="{FF2B5EF4-FFF2-40B4-BE49-F238E27FC236}">
                  <a16:creationId xmlns:a16="http://schemas.microsoft.com/office/drawing/2014/main" id="{DF490F55-41C8-46CD-A5C5-58B8AB5811F7}"/>
                </a:ext>
              </a:extLst>
            </p:cNvPr>
            <p:cNvSpPr/>
            <p:nvPr/>
          </p:nvSpPr>
          <p:spPr>
            <a:xfrm>
              <a:off x="1142994" y="2143011"/>
              <a:ext cx="509594" cy="437790"/>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t>Rb</a:t>
              </a:r>
              <a:endParaRPr lang="en-US" sz="4800" dirty="0"/>
            </a:p>
          </p:txBody>
        </p:sp>
        <p:sp>
          <p:nvSpPr>
            <p:cNvPr id="6" name="Rectangle 5">
              <a:extLst>
                <a:ext uri="{FF2B5EF4-FFF2-40B4-BE49-F238E27FC236}">
                  <a16:creationId xmlns:a16="http://schemas.microsoft.com/office/drawing/2014/main" id="{0CE1966E-1181-41BC-A82B-23D72C984FE3}"/>
                </a:ext>
              </a:extLst>
            </p:cNvPr>
            <p:cNvSpPr/>
            <p:nvPr/>
          </p:nvSpPr>
          <p:spPr>
            <a:xfrm>
              <a:off x="1142942" y="2573715"/>
              <a:ext cx="509594" cy="437790"/>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Cs</a:t>
              </a:r>
            </a:p>
          </p:txBody>
        </p:sp>
        <p:sp>
          <p:nvSpPr>
            <p:cNvPr id="7" name="Rectangle 6">
              <a:extLst>
                <a:ext uri="{FF2B5EF4-FFF2-40B4-BE49-F238E27FC236}">
                  <a16:creationId xmlns:a16="http://schemas.microsoft.com/office/drawing/2014/main" id="{42813C8A-D394-41F1-B490-013C981C9524}"/>
                </a:ext>
              </a:extLst>
            </p:cNvPr>
            <p:cNvSpPr/>
            <p:nvPr/>
          </p:nvSpPr>
          <p:spPr>
            <a:xfrm>
              <a:off x="1142925" y="3004400"/>
              <a:ext cx="509594" cy="437790"/>
            </a:xfrm>
            <a:prstGeom prst="rect">
              <a:avLst/>
            </a:prstGeom>
            <a:solidFill>
              <a:schemeClr val="tx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Fr</a:t>
              </a:r>
            </a:p>
          </p:txBody>
        </p:sp>
      </p:grpSp>
      <p:sp>
        <p:nvSpPr>
          <p:cNvPr id="9" name="Rectangle: Diagonal Corners Rounded 8">
            <a:extLst>
              <a:ext uri="{FF2B5EF4-FFF2-40B4-BE49-F238E27FC236}">
                <a16:creationId xmlns:a16="http://schemas.microsoft.com/office/drawing/2014/main" id="{824767FC-48BA-44C6-A925-5E674EF31EB6}"/>
              </a:ext>
            </a:extLst>
          </p:cNvPr>
          <p:cNvSpPr/>
          <p:nvPr/>
        </p:nvSpPr>
        <p:spPr>
          <a:xfrm>
            <a:off x="2514600" y="413657"/>
            <a:ext cx="3026228" cy="878849"/>
          </a:xfrm>
          <a:prstGeom prst="round2DiagRect">
            <a:avLst/>
          </a:prstGeom>
          <a:solidFill>
            <a:schemeClr val="accent4">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800" dirty="0">
                <a:latin typeface="NikoshBAN" panose="02000000000000000000" pitchFamily="2" charset="0"/>
                <a:cs typeface="NikoshBAN" panose="02000000000000000000" pitchFamily="2" charset="0"/>
              </a:rPr>
              <a:t>জোড়ায় কাজঃ </a:t>
            </a:r>
            <a:endParaRPr lang="en-US" sz="4800" dirty="0">
              <a:latin typeface="NikoshBAN" panose="02000000000000000000" pitchFamily="2" charset="0"/>
              <a:cs typeface="NikoshBAN" panose="02000000000000000000" pitchFamily="2" charset="0"/>
            </a:endParaRPr>
          </a:p>
        </p:txBody>
      </p:sp>
      <p:sp>
        <p:nvSpPr>
          <p:cNvPr id="10" name="Rectangle: Diagonal Corners Rounded 9">
            <a:extLst>
              <a:ext uri="{FF2B5EF4-FFF2-40B4-BE49-F238E27FC236}">
                <a16:creationId xmlns:a16="http://schemas.microsoft.com/office/drawing/2014/main" id="{408E885A-51F7-4544-8254-EBAD972EC39D}"/>
              </a:ext>
            </a:extLst>
          </p:cNvPr>
          <p:cNvSpPr/>
          <p:nvPr/>
        </p:nvSpPr>
        <p:spPr>
          <a:xfrm>
            <a:off x="2100944" y="2847786"/>
            <a:ext cx="9318171" cy="1874892"/>
          </a:xfrm>
          <a:prstGeom prst="round2DiagRect">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Blip>
                <a:blip r:embed="rId2"/>
              </a:buBlip>
            </a:pPr>
            <a:r>
              <a:rPr lang="bn-IN" sz="4000" dirty="0">
                <a:latin typeface="NikoshBAN" panose="02000000000000000000" pitchFamily="2" charset="0"/>
                <a:cs typeface="NikoshBAN" panose="02000000000000000000" pitchFamily="2" charset="0"/>
              </a:rPr>
              <a:t>উদ্দীপকে উল্লেখিত গ্রুপের কোন মৌলটির পারমনাবিক ব্যাসার্ধ বেশি এবং কোন মৌলটির পারময়ানবিক ব্যাসার্ধ কম? যুক্তি দাও। </a:t>
            </a:r>
            <a:endParaRPr lang="en-US" sz="4000" dirty="0">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66FF983B-6C5D-476D-8AAA-EB61244D94A4}"/>
              </a:ext>
            </a:extLst>
          </p:cNvPr>
          <p:cNvSpPr/>
          <p:nvPr/>
        </p:nvSpPr>
        <p:spPr>
          <a:xfrm>
            <a:off x="0" y="0"/>
            <a:ext cx="12192000" cy="6858000"/>
          </a:xfrm>
          <a:prstGeom prst="rect">
            <a:avLst/>
          </a:prstGeom>
          <a:noFill/>
          <a:ln w="441325">
            <a:solidFill>
              <a:srgbClr val="C00000">
                <a:alpha val="86000"/>
              </a:srgbClr>
            </a:solidFill>
          </a:ln>
          <a:scene3d>
            <a:camera prst="orthographicFront"/>
            <a:lightRig rig="threePt" dir="t"/>
          </a:scene3d>
          <a:sp3d>
            <a:bevelT w="2540000" h="895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60CD26-571C-45EB-9EC3-296AF27AF706}"/>
              </a:ext>
            </a:extLst>
          </p:cNvPr>
          <p:cNvSpPr/>
          <p:nvPr/>
        </p:nvSpPr>
        <p:spPr>
          <a:xfrm>
            <a:off x="9834670" y="146661"/>
            <a:ext cx="2093843" cy="584775"/>
          </a:xfrm>
          <a:prstGeom prst="rect">
            <a:avLst/>
          </a:prstGeom>
          <a:noFill/>
        </p:spPr>
        <p:txBody>
          <a:bodyPr wrap="none" lIns="91440" tIns="45720" rIns="91440" bIns="45720">
            <a:spAutoFit/>
          </a:bodyPr>
          <a:lstStyle/>
          <a:p>
            <a:pPr algn="ctr"/>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সময়-৬মিনিট </a:t>
            </a:r>
            <a:r>
              <a:rPr lang="en-US" sz="32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13" name="Rectangle 12">
            <a:extLst>
              <a:ext uri="{FF2B5EF4-FFF2-40B4-BE49-F238E27FC236}">
                <a16:creationId xmlns:a16="http://schemas.microsoft.com/office/drawing/2014/main" id="{02E072BD-37BD-425F-B0FE-624D7B878593}"/>
              </a:ext>
            </a:extLst>
          </p:cNvPr>
          <p:cNvSpPr/>
          <p:nvPr/>
        </p:nvSpPr>
        <p:spPr>
          <a:xfrm>
            <a:off x="263487" y="225705"/>
            <a:ext cx="625928" cy="505731"/>
          </a:xfrm>
          <a:prstGeom prst="rect">
            <a:avLst/>
          </a:prstGeom>
          <a:blipFill>
            <a:blip r:embed="rId3"/>
            <a:stretch>
              <a:fillRect/>
            </a:stretch>
          </a:blipFill>
          <a:ln w="307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0097459"/>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BABB58-F8B6-43BA-8881-C911BE291F58}"/>
              </a:ext>
            </a:extLst>
          </p:cNvPr>
          <p:cNvSpPr/>
          <p:nvPr/>
        </p:nvSpPr>
        <p:spPr>
          <a:xfrm>
            <a:off x="0" y="0"/>
            <a:ext cx="12192000" cy="6858000"/>
          </a:xfrm>
          <a:prstGeom prst="rect">
            <a:avLst/>
          </a:prstGeom>
          <a:noFill/>
          <a:ln w="473075">
            <a:solidFill>
              <a:srgbClr val="C00000">
                <a:alpha val="69000"/>
              </a:srgbClr>
            </a:solidFill>
          </a:ln>
          <a:scene3d>
            <a:camera prst="orthographicFront"/>
            <a:lightRig rig="threePt" dir="t"/>
          </a:scene3d>
          <a:sp3d>
            <a:bevelT w="2540000" h="895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71E1A0D-FCF2-49C4-A179-EA460C3EB070}"/>
              </a:ext>
            </a:extLst>
          </p:cNvPr>
          <p:cNvSpPr/>
          <p:nvPr/>
        </p:nvSpPr>
        <p:spPr>
          <a:xfrm>
            <a:off x="931477" y="333796"/>
            <a:ext cx="10291693" cy="4059784"/>
          </a:xfrm>
          <a:prstGeom prst="rect">
            <a:avLst/>
          </a:prstGeom>
          <a:blipFill>
            <a:blip r:embed="rId2"/>
            <a:stretch>
              <a:fillRect/>
            </a:stretch>
          </a:blipFill>
          <a:ln w="307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5485A8B-5785-4550-B0D8-2C3559B16640}"/>
              </a:ext>
            </a:extLst>
          </p:cNvPr>
          <p:cNvSpPr txBox="1"/>
          <p:nvPr/>
        </p:nvSpPr>
        <p:spPr>
          <a:xfrm>
            <a:off x="698727" y="4482835"/>
            <a:ext cx="10014858" cy="2308324"/>
          </a:xfrm>
          <a:prstGeom prst="rect">
            <a:avLst/>
          </a:prstGeom>
          <a:noFill/>
        </p:spPr>
        <p:txBody>
          <a:bodyPr wrap="square" rtlCol="0">
            <a:spAutoFit/>
          </a:bodyPr>
          <a:lstStyle/>
          <a:p>
            <a:pPr marL="571500" indent="-571500">
              <a:buFont typeface="Wingdings" panose="05000000000000000000" pitchFamily="2" charset="2"/>
              <a:buChar char="Ø"/>
            </a:pPr>
            <a:r>
              <a:rPr lang="en-US" sz="3600" dirty="0" err="1">
                <a:latin typeface="NikoshBAN" panose="02000000000000000000" pitchFamily="2" charset="0"/>
                <a:cs typeface="NikoshBAN" panose="02000000000000000000" pitchFamily="2" charset="0"/>
              </a:rPr>
              <a:t>এক</a:t>
            </a:r>
            <a:r>
              <a:rPr lang="bn-BD" sz="3600" dirty="0">
                <a:latin typeface="NikoshBAN" panose="02000000000000000000" pitchFamily="2" charset="0"/>
                <a:cs typeface="NikoshBAN" panose="02000000000000000000" pitchFamily="2" charset="0"/>
              </a:rPr>
              <a:t>ই</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প</a:t>
            </a:r>
            <a:r>
              <a:rPr lang="en-US" sz="3600" dirty="0" err="1">
                <a:latin typeface="NikoshBAN" panose="02000000000000000000" pitchFamily="2" charset="0"/>
                <a:cs typeface="NikoshBAN" panose="02000000000000000000" pitchFamily="2" charset="0"/>
              </a:rPr>
              <a:t>র্যায়ের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a:t>
            </a:r>
            <a:r>
              <a:rPr lang="bn-BD" sz="3600" dirty="0">
                <a:latin typeface="NikoshBAN" panose="02000000000000000000" pitchFamily="2" charset="0"/>
                <a:cs typeface="NikoshBAN" panose="02000000000000000000" pitchFamily="2" charset="0"/>
              </a:rPr>
              <a:t>ম</a:t>
            </a:r>
            <a:r>
              <a:rPr lang="en-US" sz="3600" dirty="0" err="1">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মৌলের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পারমানবিক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ব্যাসার</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ধ </a:t>
            </a:r>
            <a:r>
              <a:rPr lang="en-US" sz="3600" dirty="0" err="1">
                <a:latin typeface="NikoshBAN" panose="02000000000000000000" pitchFamily="2" charset="0"/>
                <a:cs typeface="NikoshBAN" panose="02000000000000000000" pitchFamily="2" charset="0"/>
              </a:rPr>
              <a:t>বেশি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এব</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ডানে</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ম</a:t>
            </a:r>
            <a:r>
              <a:rPr lang="en-US" sz="3600" dirty="0" err="1">
                <a:latin typeface="NikoshBAN" panose="02000000000000000000" pitchFamily="2" charset="0"/>
                <a:cs typeface="NikoshBAN" panose="02000000000000000000" pitchFamily="2" charset="0"/>
              </a:rPr>
              <a:t>ৌলের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পারমানবিক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ব্যাসার্</a:t>
            </a:r>
            <a:r>
              <a:rPr lang="bn-BD" sz="3600" dirty="0">
                <a:latin typeface="NikoshBAN" panose="02000000000000000000" pitchFamily="2" charset="0"/>
                <a:cs typeface="NikoshBAN" panose="02000000000000000000" pitchFamily="2" charset="0"/>
              </a:rPr>
              <a:t>ধ</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ম। </a:t>
            </a:r>
            <a:r>
              <a:rPr lang="bn-BD" sz="3600" dirty="0">
                <a:latin typeface="NikoshBAN" panose="02000000000000000000" pitchFamily="2" charset="0"/>
                <a:cs typeface="NikoshBAN" panose="02000000000000000000" pitchFamily="2" charset="0"/>
              </a:rPr>
              <a:t>আ</a:t>
            </a:r>
            <a:r>
              <a:rPr lang="en-US" sz="3600" dirty="0">
                <a:latin typeface="NikoshBAN" panose="02000000000000000000" pitchFamily="2" charset="0"/>
                <a:cs typeface="NikoshBAN" panose="02000000000000000000" pitchFamily="2" charset="0"/>
              </a:rPr>
              <a:t>র </a:t>
            </a:r>
            <a:r>
              <a:rPr lang="bn-BD"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ম</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ন</a:t>
            </a:r>
            <a:r>
              <a:rPr lang="bn-BD"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য</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র</a:t>
            </a:r>
            <a:r>
              <a:rPr lang="en-US" sz="3600" dirty="0" err="1">
                <a:latin typeface="NikoshBAN" panose="02000000000000000000" pitchFamily="2" charset="0"/>
                <a:cs typeface="NikoshBAN" panose="02000000000000000000" pitchFamily="2" charset="0"/>
              </a:rPr>
              <a:t>্ধ</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কমলে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আয়নিকরণ</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শ</a:t>
            </a:r>
            <a:r>
              <a:rPr lang="en-US" sz="3600" dirty="0">
                <a:latin typeface="NikoshBAN" panose="02000000000000000000" pitchFamily="2" charset="0"/>
                <a:cs typeface="NikoshBAN" panose="02000000000000000000" pitchFamily="2" charset="0"/>
              </a:rPr>
              <a:t>ক</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ত</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ড়</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এ</a:t>
            </a:r>
            <a:r>
              <a:rPr lang="en-US" sz="3600" dirty="0" err="1">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পারমানবিক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ব্যাসার্</a:t>
            </a:r>
            <a:r>
              <a:rPr lang="bn-BD" sz="3600" dirty="0">
                <a:latin typeface="NikoshBAN" panose="02000000000000000000" pitchFamily="2" charset="0"/>
                <a:cs typeface="NikoshBAN" panose="02000000000000000000" pitchFamily="2" charset="0"/>
              </a:rPr>
              <a:t>ধ</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ড়</a:t>
            </a:r>
            <a:r>
              <a:rPr lang="en-US" sz="3600" dirty="0">
                <a:latin typeface="NikoshBAN" panose="02000000000000000000" pitchFamily="2" charset="0"/>
                <a:cs typeface="NikoshBAN" panose="02000000000000000000" pitchFamily="2" charset="0"/>
              </a:rPr>
              <a:t>ল</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আ</a:t>
            </a:r>
            <a:r>
              <a:rPr lang="en-US" sz="3600" dirty="0">
                <a:latin typeface="NikoshBAN" panose="02000000000000000000" pitchFamily="2" charset="0"/>
                <a:cs typeface="NikoshBAN" panose="02000000000000000000" pitchFamily="2" charset="0"/>
              </a:rPr>
              <a:t>য়</a:t>
            </a:r>
            <a:r>
              <a:rPr lang="bn-BD"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র</a:t>
            </a:r>
            <a:r>
              <a:rPr lang="bn-BD" sz="3600" dirty="0">
                <a:latin typeface="NikoshBAN" panose="02000000000000000000" pitchFamily="2" charset="0"/>
                <a:cs typeface="NikoshBAN" panose="02000000000000000000" pitchFamily="2" charset="0"/>
              </a:rPr>
              <a:t>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শক্তির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কমে</a:t>
            </a:r>
            <a:r>
              <a:rPr lang="en-US" sz="3600" dirty="0">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FB97850A-630C-486D-9459-2541155F80DC}"/>
              </a:ext>
            </a:extLst>
          </p:cNvPr>
          <p:cNvSpPr txBox="1"/>
          <p:nvPr/>
        </p:nvSpPr>
        <p:spPr>
          <a:xfrm>
            <a:off x="1040402" y="4543642"/>
            <a:ext cx="10809923" cy="1754326"/>
          </a:xfrm>
          <a:prstGeom prst="rect">
            <a:avLst/>
          </a:prstGeom>
          <a:noFill/>
        </p:spPr>
        <p:txBody>
          <a:bodyPr wrap="square" rtlCol="0">
            <a:spAutoFit/>
          </a:bodyPr>
          <a:lstStyle/>
          <a:p>
            <a:pPr marL="571500" indent="-571500">
              <a:buFont typeface="Wingdings" panose="05000000000000000000" pitchFamily="2" charset="2"/>
              <a:buChar char="Ø"/>
            </a:pPr>
            <a:r>
              <a:rPr lang="bn-IN" sz="3600" dirty="0">
                <a:latin typeface="NikoshBAN" panose="02000000000000000000" pitchFamily="2" charset="0"/>
                <a:cs typeface="NikoshBAN" panose="02000000000000000000" pitchFamily="2" charset="0"/>
              </a:rPr>
              <a:t>গ্যাসীয় অবস্থায় কোনো মৌলের এক মোল গ্যাসীয় পরমাণু থেকে এক মোল ইলেকট্রন অপসারণ করে এক মোল ধনাত্মক আয়নে পরিণত করতে যে শক্তির প্রয়োজন হয়, তাকে ঐ মৌলের আয়নিকরণ শক্তি বলে। </a:t>
            </a:r>
            <a:endParaRPr lang="en-US" sz="3600" dirty="0">
              <a:latin typeface="NikoshBAN" panose="02000000000000000000" pitchFamily="2" charset="0"/>
              <a:cs typeface="NikoshBAN" panose="02000000000000000000" pitchFamily="2" charset="0"/>
            </a:endParaRPr>
          </a:p>
        </p:txBody>
      </p:sp>
      <p:grpSp>
        <p:nvGrpSpPr>
          <p:cNvPr id="29" name="Group 28">
            <a:extLst>
              <a:ext uri="{FF2B5EF4-FFF2-40B4-BE49-F238E27FC236}">
                <a16:creationId xmlns:a16="http://schemas.microsoft.com/office/drawing/2014/main" id="{0F36DFA8-AA1E-432E-96CF-9B969912872C}"/>
              </a:ext>
            </a:extLst>
          </p:cNvPr>
          <p:cNvGrpSpPr/>
          <p:nvPr/>
        </p:nvGrpSpPr>
        <p:grpSpPr>
          <a:xfrm>
            <a:off x="698727" y="4308979"/>
            <a:ext cx="6374811" cy="2172342"/>
            <a:chOff x="690018" y="4255358"/>
            <a:chExt cx="6374811" cy="2172342"/>
          </a:xfrm>
        </p:grpSpPr>
        <p:grpSp>
          <p:nvGrpSpPr>
            <p:cNvPr id="20" name="Group 19">
              <a:extLst>
                <a:ext uri="{FF2B5EF4-FFF2-40B4-BE49-F238E27FC236}">
                  <a16:creationId xmlns:a16="http://schemas.microsoft.com/office/drawing/2014/main" id="{5A8D9625-9F85-48EB-8466-9537A864568B}"/>
                </a:ext>
              </a:extLst>
            </p:cNvPr>
            <p:cNvGrpSpPr/>
            <p:nvPr/>
          </p:nvGrpSpPr>
          <p:grpSpPr>
            <a:xfrm>
              <a:off x="690018" y="4255358"/>
              <a:ext cx="2059034" cy="2172342"/>
              <a:chOff x="690018" y="4255358"/>
              <a:chExt cx="2059034" cy="2172342"/>
            </a:xfrm>
          </p:grpSpPr>
          <p:sp>
            <p:nvSpPr>
              <p:cNvPr id="9" name="Flowchart: Connector 8">
                <a:extLst>
                  <a:ext uri="{FF2B5EF4-FFF2-40B4-BE49-F238E27FC236}">
                    <a16:creationId xmlns:a16="http://schemas.microsoft.com/office/drawing/2014/main" id="{71109942-7782-4676-9A32-AF51DEAF0E2C}"/>
                  </a:ext>
                </a:extLst>
              </p:cNvPr>
              <p:cNvSpPr/>
              <p:nvPr/>
            </p:nvSpPr>
            <p:spPr>
              <a:xfrm>
                <a:off x="690018" y="4255358"/>
                <a:ext cx="2059034" cy="2172342"/>
              </a:xfrm>
              <a:prstGeom prst="flowChartConnector">
                <a:avLst/>
              </a:prstGeom>
              <a:noFill/>
              <a:ln w="34925">
                <a:solidFill>
                  <a:schemeClr val="accent2">
                    <a:lumMod val="7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F0481B6-AF86-4339-A27F-9D7C889B688B}"/>
                  </a:ext>
                </a:extLst>
              </p:cNvPr>
              <p:cNvGrpSpPr/>
              <p:nvPr/>
            </p:nvGrpSpPr>
            <p:grpSpPr>
              <a:xfrm>
                <a:off x="880926" y="4704017"/>
                <a:ext cx="1677218" cy="1425466"/>
                <a:chOff x="880926" y="4704017"/>
                <a:chExt cx="1677218" cy="1425466"/>
              </a:xfrm>
            </p:grpSpPr>
            <p:grpSp>
              <p:nvGrpSpPr>
                <p:cNvPr id="13" name="Group 12">
                  <a:extLst>
                    <a:ext uri="{FF2B5EF4-FFF2-40B4-BE49-F238E27FC236}">
                      <a16:creationId xmlns:a16="http://schemas.microsoft.com/office/drawing/2014/main" id="{56874135-F3CD-4EC2-94ED-27FB8210E952}"/>
                    </a:ext>
                  </a:extLst>
                </p:cNvPr>
                <p:cNvGrpSpPr/>
                <p:nvPr/>
              </p:nvGrpSpPr>
              <p:grpSpPr>
                <a:xfrm>
                  <a:off x="880926" y="4704017"/>
                  <a:ext cx="1677218" cy="1316784"/>
                  <a:chOff x="880926" y="4704017"/>
                  <a:chExt cx="1677218" cy="1316784"/>
                </a:xfrm>
              </p:grpSpPr>
              <p:sp>
                <p:nvSpPr>
                  <p:cNvPr id="7" name="Flowchart: Connector 6">
                    <a:extLst>
                      <a:ext uri="{FF2B5EF4-FFF2-40B4-BE49-F238E27FC236}">
                        <a16:creationId xmlns:a16="http://schemas.microsoft.com/office/drawing/2014/main" id="{AF8A07E1-0233-4F94-8EC2-A4E20F033D40}"/>
                      </a:ext>
                    </a:extLst>
                  </p:cNvPr>
                  <p:cNvSpPr/>
                  <p:nvPr/>
                </p:nvSpPr>
                <p:spPr>
                  <a:xfrm>
                    <a:off x="880926" y="4704017"/>
                    <a:ext cx="1677218" cy="1316784"/>
                  </a:xfrm>
                  <a:prstGeom prst="flowChartConnector">
                    <a:avLst/>
                  </a:prstGeom>
                  <a:noFill/>
                  <a:ln w="34925">
                    <a:solidFill>
                      <a:schemeClr val="accent2">
                        <a:lumMod val="7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39C1DA58-C909-4DA7-B6ED-43FC6A2AD387}"/>
                      </a:ext>
                    </a:extLst>
                  </p:cNvPr>
                  <p:cNvSpPr/>
                  <p:nvPr/>
                </p:nvSpPr>
                <p:spPr>
                  <a:xfrm>
                    <a:off x="1409292" y="5134809"/>
                    <a:ext cx="626338" cy="413441"/>
                  </a:xfrm>
                  <a:prstGeom prst="flowChartConnector">
                    <a:avLst/>
                  </a:prstGeom>
                  <a:solidFill>
                    <a:schemeClr val="tx1">
                      <a:lumMod val="95000"/>
                      <a:lumOff val="5000"/>
                    </a:schemeClr>
                  </a:solidFill>
                  <a:ln w="34925">
                    <a:solidFill>
                      <a:schemeClr val="accent2">
                        <a:lumMod val="7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3AE14054-2B60-4525-93E9-C074F6EAA01A}"/>
                      </a:ext>
                    </a:extLst>
                  </p:cNvPr>
                  <p:cNvSpPr/>
                  <p:nvPr/>
                </p:nvSpPr>
                <p:spPr>
                  <a:xfrm>
                    <a:off x="2226538" y="5237902"/>
                    <a:ext cx="283028" cy="345475"/>
                  </a:xfrm>
                  <a:prstGeom prst="flowChartConnector">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 name="Flowchart: Connector 10">
                    <a:extLst>
                      <a:ext uri="{FF2B5EF4-FFF2-40B4-BE49-F238E27FC236}">
                        <a16:creationId xmlns:a16="http://schemas.microsoft.com/office/drawing/2014/main" id="{75E805D8-1226-4ACB-A00F-A569FE15CBB7}"/>
                      </a:ext>
                    </a:extLst>
                  </p:cNvPr>
                  <p:cNvSpPr/>
                  <p:nvPr/>
                </p:nvSpPr>
                <p:spPr>
                  <a:xfrm>
                    <a:off x="922769" y="5061807"/>
                    <a:ext cx="283028" cy="345475"/>
                  </a:xfrm>
                  <a:prstGeom prst="flowChartConnector">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grpSp>
            <p:sp>
              <p:nvSpPr>
                <p:cNvPr id="12" name="Flowchart: Connector 11">
                  <a:extLst>
                    <a:ext uri="{FF2B5EF4-FFF2-40B4-BE49-F238E27FC236}">
                      <a16:creationId xmlns:a16="http://schemas.microsoft.com/office/drawing/2014/main" id="{FBF1E2B7-05D7-49BE-86DE-550F294B4997}"/>
                    </a:ext>
                  </a:extLst>
                </p:cNvPr>
                <p:cNvSpPr/>
                <p:nvPr/>
              </p:nvSpPr>
              <p:spPr>
                <a:xfrm>
                  <a:off x="2095910" y="5784008"/>
                  <a:ext cx="283028" cy="345475"/>
                </a:xfrm>
                <a:prstGeom prst="flowChartConnector">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grpSp>
        </p:grpSp>
        <p:grpSp>
          <p:nvGrpSpPr>
            <p:cNvPr id="14" name="Group 13">
              <a:extLst>
                <a:ext uri="{FF2B5EF4-FFF2-40B4-BE49-F238E27FC236}">
                  <a16:creationId xmlns:a16="http://schemas.microsoft.com/office/drawing/2014/main" id="{5B52EAF5-B3CB-4BD6-90CB-AAD9CE49EA8F}"/>
                </a:ext>
              </a:extLst>
            </p:cNvPr>
            <p:cNvGrpSpPr/>
            <p:nvPr/>
          </p:nvGrpSpPr>
          <p:grpSpPr>
            <a:xfrm>
              <a:off x="5387611" y="4704016"/>
              <a:ext cx="1677218" cy="1316784"/>
              <a:chOff x="880926" y="4704017"/>
              <a:chExt cx="1677218" cy="1316784"/>
            </a:xfrm>
          </p:grpSpPr>
          <p:sp>
            <p:nvSpPr>
              <p:cNvPr id="15" name="Flowchart: Connector 14">
                <a:extLst>
                  <a:ext uri="{FF2B5EF4-FFF2-40B4-BE49-F238E27FC236}">
                    <a16:creationId xmlns:a16="http://schemas.microsoft.com/office/drawing/2014/main" id="{83361018-B201-45E1-B600-19C008FA8246}"/>
                  </a:ext>
                </a:extLst>
              </p:cNvPr>
              <p:cNvSpPr/>
              <p:nvPr/>
            </p:nvSpPr>
            <p:spPr>
              <a:xfrm>
                <a:off x="880926" y="4704017"/>
                <a:ext cx="1677218" cy="1316784"/>
              </a:xfrm>
              <a:prstGeom prst="flowChartConnector">
                <a:avLst/>
              </a:prstGeom>
              <a:noFill/>
              <a:ln w="34925">
                <a:solidFill>
                  <a:schemeClr val="accent2">
                    <a:lumMod val="7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F9C5B125-9AC1-4BBA-AAEE-55141832882F}"/>
                  </a:ext>
                </a:extLst>
              </p:cNvPr>
              <p:cNvSpPr/>
              <p:nvPr/>
            </p:nvSpPr>
            <p:spPr>
              <a:xfrm>
                <a:off x="1409292" y="5134809"/>
                <a:ext cx="626338" cy="413441"/>
              </a:xfrm>
              <a:prstGeom prst="flowChartConnector">
                <a:avLst/>
              </a:prstGeom>
              <a:solidFill>
                <a:schemeClr val="tx1">
                  <a:lumMod val="95000"/>
                  <a:lumOff val="5000"/>
                </a:schemeClr>
              </a:solidFill>
              <a:ln w="34925">
                <a:solidFill>
                  <a:schemeClr val="accent2">
                    <a:lumMod val="7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FD8AD314-6CB6-45C5-872C-4AA8E8DDC4EE}"/>
                  </a:ext>
                </a:extLst>
              </p:cNvPr>
              <p:cNvSpPr/>
              <p:nvPr/>
            </p:nvSpPr>
            <p:spPr>
              <a:xfrm>
                <a:off x="2226538" y="5237902"/>
                <a:ext cx="283028" cy="345475"/>
              </a:xfrm>
              <a:prstGeom prst="flowChartConnector">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8" name="Flowchart: Connector 17">
                <a:extLst>
                  <a:ext uri="{FF2B5EF4-FFF2-40B4-BE49-F238E27FC236}">
                    <a16:creationId xmlns:a16="http://schemas.microsoft.com/office/drawing/2014/main" id="{9D506E0B-D583-44BF-BDEC-A44194C1C06D}"/>
                  </a:ext>
                </a:extLst>
              </p:cNvPr>
              <p:cNvSpPr/>
              <p:nvPr/>
            </p:nvSpPr>
            <p:spPr>
              <a:xfrm>
                <a:off x="922769" y="5061807"/>
                <a:ext cx="283028" cy="345475"/>
              </a:xfrm>
              <a:prstGeom prst="flowChartConnector">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grpSp>
        <p:sp>
          <p:nvSpPr>
            <p:cNvPr id="21" name="Arrow: Up 20">
              <a:extLst>
                <a:ext uri="{FF2B5EF4-FFF2-40B4-BE49-F238E27FC236}">
                  <a16:creationId xmlns:a16="http://schemas.microsoft.com/office/drawing/2014/main" id="{7E12803B-B58E-46CC-B979-5106BF26E128}"/>
                </a:ext>
              </a:extLst>
            </p:cNvPr>
            <p:cNvSpPr/>
            <p:nvPr/>
          </p:nvSpPr>
          <p:spPr>
            <a:xfrm rot="2913906">
              <a:off x="2717115" y="5092798"/>
              <a:ext cx="263647" cy="1025516"/>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867FF9DB-DB03-4429-BC4E-A3DBFADDDB02}"/>
                </a:ext>
              </a:extLst>
            </p:cNvPr>
            <p:cNvSpPr/>
            <p:nvPr/>
          </p:nvSpPr>
          <p:spPr>
            <a:xfrm>
              <a:off x="3241061" y="4867465"/>
              <a:ext cx="283028" cy="345475"/>
            </a:xfrm>
            <a:prstGeom prst="flowChartConnector">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28" name="Arrow: Up 27">
              <a:extLst>
                <a:ext uri="{FF2B5EF4-FFF2-40B4-BE49-F238E27FC236}">
                  <a16:creationId xmlns:a16="http://schemas.microsoft.com/office/drawing/2014/main" id="{7257CE37-A6FA-4AC6-951B-D6B488E472BE}"/>
                </a:ext>
              </a:extLst>
            </p:cNvPr>
            <p:cNvSpPr/>
            <p:nvPr/>
          </p:nvSpPr>
          <p:spPr>
            <a:xfrm rot="5400000">
              <a:off x="3846390" y="4724030"/>
              <a:ext cx="699330" cy="1846482"/>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4F73B1D7-5A59-4DE1-B978-59B8BA8634F9}"/>
              </a:ext>
            </a:extLst>
          </p:cNvPr>
          <p:cNvSpPr txBox="1"/>
          <p:nvPr/>
        </p:nvSpPr>
        <p:spPr>
          <a:xfrm>
            <a:off x="519724" y="4505015"/>
            <a:ext cx="10809923" cy="2308324"/>
          </a:xfrm>
          <a:prstGeom prst="rect">
            <a:avLst/>
          </a:prstGeom>
          <a:noFill/>
        </p:spPr>
        <p:txBody>
          <a:bodyPr wrap="square" rtlCol="0">
            <a:spAutoFit/>
          </a:bodyPr>
          <a:lstStyle/>
          <a:p>
            <a:pPr marL="571500" indent="-571500">
              <a:buFont typeface="Wingdings" panose="05000000000000000000" pitchFamily="2" charset="2"/>
              <a:buChar char="Ø"/>
            </a:pPr>
            <a:r>
              <a:rPr lang="bn-IN" sz="3600" dirty="0">
                <a:latin typeface="NikoshBAN" panose="02000000000000000000" pitchFamily="2" charset="0"/>
                <a:cs typeface="NikoshBAN" panose="02000000000000000000" pitchFamily="2" charset="0"/>
              </a:rPr>
              <a:t>যেমন- গ্রুপ-১ এর মধ্যে লিথিয়ামের আয়নিকরণ শক্তি বেশি। </a:t>
            </a:r>
            <a:r>
              <a:rPr lang="en-US" sz="3600" dirty="0">
                <a:latin typeface="NikoshBAN" panose="02000000000000000000" pitchFamily="2" charset="0"/>
                <a:cs typeface="NikoshBAN" panose="02000000000000000000" pitchFamily="2" charset="0"/>
              </a:rPr>
              <a:t>Na, Mg, Al, Si </a:t>
            </a:r>
            <a:r>
              <a:rPr lang="en-US" sz="3600" dirty="0" err="1">
                <a:latin typeface="NikoshBAN" panose="02000000000000000000" pitchFamily="2" charset="0"/>
                <a:cs typeface="NikoshBAN" panose="02000000000000000000" pitchFamily="2" charset="0"/>
              </a:rPr>
              <a:t>এর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মধ্যে</a:t>
            </a:r>
            <a:r>
              <a:rPr lang="en-US" sz="3600" dirty="0">
                <a:latin typeface="NikoshBAN" panose="02000000000000000000" pitchFamily="2" charset="0"/>
                <a:cs typeface="NikoshBAN" panose="02000000000000000000" pitchFamily="2" charset="0"/>
              </a:rPr>
              <a:t> Si </a:t>
            </a:r>
            <a:r>
              <a:rPr lang="en-US" sz="3600" dirty="0" err="1">
                <a:latin typeface="NikoshBAN" panose="02000000000000000000" pitchFamily="2" charset="0"/>
                <a:cs typeface="NikoshBAN" panose="02000000000000000000" pitchFamily="2" charset="0"/>
              </a:rPr>
              <a:t>এর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আয়নিকরণ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শক্তি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সোডিয়ামের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আয়নিকরণ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শক্তি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আবার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গ্রুপ</a:t>
            </a:r>
            <a:r>
              <a:rPr lang="en-US" sz="3600" dirty="0">
                <a:latin typeface="NikoshBAN" panose="02000000000000000000" pitchFamily="2" charset="0"/>
                <a:cs typeface="NikoshBAN" panose="02000000000000000000" pitchFamily="2" charset="0"/>
              </a:rPr>
              <a:t> ১৭ </a:t>
            </a:r>
            <a:r>
              <a:rPr lang="en-US" sz="3600" dirty="0" err="1">
                <a:latin typeface="NikoshBAN" panose="02000000000000000000" pitchFamily="2" charset="0"/>
                <a:cs typeface="NikoshBAN" panose="02000000000000000000" pitchFamily="2" charset="0"/>
              </a:rPr>
              <a:t>এর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মধ্যে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ফ্লোরিনের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আয়নিকরণ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শক্তির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বেশি</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25" name="Rectangle 24">
            <a:extLst>
              <a:ext uri="{FF2B5EF4-FFF2-40B4-BE49-F238E27FC236}">
                <a16:creationId xmlns:a16="http://schemas.microsoft.com/office/drawing/2014/main" id="{12CF894F-E12A-4C31-9775-BF3322BBFAF4}"/>
              </a:ext>
            </a:extLst>
          </p:cNvPr>
          <p:cNvSpPr/>
          <p:nvPr/>
        </p:nvSpPr>
        <p:spPr>
          <a:xfrm>
            <a:off x="263487" y="225705"/>
            <a:ext cx="625928" cy="505731"/>
          </a:xfrm>
          <a:prstGeom prst="rect">
            <a:avLst/>
          </a:prstGeom>
          <a:blipFill>
            <a:blip r:embed="rId2"/>
            <a:stretch>
              <a:fillRect/>
            </a:stretch>
          </a:blipFill>
          <a:ln w="307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765388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1+ppt_w/2"/>
                                          </p:val>
                                        </p:tav>
                                      </p:tavLst>
                                    </p:anim>
                                    <p:anim calcmode="lin" valueType="num">
                                      <p:cBhvr additive="base">
                                        <p:cTn id="13" dur="500"/>
                                        <p:tgtEl>
                                          <p:spTgt spid="4"/>
                                        </p:tgtEl>
                                        <p:attrNameLst>
                                          <p:attrName>ppt_y</p:attrName>
                                        </p:attrNameLst>
                                      </p:cBhvr>
                                      <p:tavLst>
                                        <p:tav tm="0">
                                          <p:val>
                                            <p:strVal val="ppt_y"/>
                                          </p:val>
                                        </p:tav>
                                        <p:tav tm="100000">
                                          <p:val>
                                            <p:strVal val="ppt_y"/>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1"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1+ppt_w/2"/>
                                          </p:val>
                                        </p:tav>
                                      </p:tavLst>
                                    </p:anim>
                                    <p:anim calcmode="lin" valueType="num">
                                      <p:cBhvr additive="base">
                                        <p:cTn id="25" dur="500"/>
                                        <p:tgtEl>
                                          <p:spTgt spid="6"/>
                                        </p:tgtEl>
                                        <p:attrNameLst>
                                          <p:attrName>ppt_y</p:attrName>
                                        </p:attrNameLst>
                                      </p:cBhvr>
                                      <p:tavLst>
                                        <p:tav tm="0">
                                          <p:val>
                                            <p:strVal val="ppt_y"/>
                                          </p:val>
                                        </p:tav>
                                        <p:tav tm="100000">
                                          <p:val>
                                            <p:strVal val="ppt_y"/>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8" fill="hold" nodeType="clickEffect">
                                  <p:stCondLst>
                                    <p:cond delay="0"/>
                                  </p:stCondLst>
                                  <p:childTnLst>
                                    <p:anim calcmode="lin" valueType="num">
                                      <p:cBhvr additive="base">
                                        <p:cTn id="36" dur="500"/>
                                        <p:tgtEl>
                                          <p:spTgt spid="29"/>
                                        </p:tgtEl>
                                        <p:attrNameLst>
                                          <p:attrName>ppt_x</p:attrName>
                                        </p:attrNameLst>
                                      </p:cBhvr>
                                      <p:tavLst>
                                        <p:tav tm="0">
                                          <p:val>
                                            <p:strVal val="ppt_x"/>
                                          </p:val>
                                        </p:tav>
                                        <p:tav tm="100000">
                                          <p:val>
                                            <p:strVal val="0-ppt_w/2"/>
                                          </p:val>
                                        </p:tav>
                                      </p:tavLst>
                                    </p:anim>
                                    <p:anim calcmode="lin" valueType="num">
                                      <p:cBhvr additive="base">
                                        <p:cTn id="37" dur="500"/>
                                        <p:tgtEl>
                                          <p:spTgt spid="29"/>
                                        </p:tgtEl>
                                        <p:attrNameLst>
                                          <p:attrName>ppt_y</p:attrName>
                                        </p:attrNameLst>
                                      </p:cBhvr>
                                      <p:tavLst>
                                        <p:tav tm="0">
                                          <p:val>
                                            <p:strVal val="ppt_y"/>
                                          </p:val>
                                        </p:tav>
                                        <p:tav tm="100000">
                                          <p:val>
                                            <p:strVal val="ppt_y"/>
                                          </p:val>
                                        </p:tav>
                                      </p:tavLst>
                                    </p:anim>
                                    <p:set>
                                      <p:cBhvr>
                                        <p:cTn id="38" dur="1" fill="hold">
                                          <p:stCondLst>
                                            <p:cond delay="499"/>
                                          </p:stCondLst>
                                        </p:cTn>
                                        <p:tgtEl>
                                          <p:spTgt spid="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2" fill="hold" grpId="1" nodeType="clickEffect">
                                  <p:stCondLst>
                                    <p:cond delay="0"/>
                                  </p:stCondLst>
                                  <p:childTnLst>
                                    <p:anim calcmode="lin" valueType="num">
                                      <p:cBhvr additive="base">
                                        <p:cTn id="48" dur="500"/>
                                        <p:tgtEl>
                                          <p:spTgt spid="32"/>
                                        </p:tgtEl>
                                        <p:attrNameLst>
                                          <p:attrName>ppt_x</p:attrName>
                                        </p:attrNameLst>
                                      </p:cBhvr>
                                      <p:tavLst>
                                        <p:tav tm="0">
                                          <p:val>
                                            <p:strVal val="ppt_x"/>
                                          </p:val>
                                        </p:tav>
                                        <p:tav tm="100000">
                                          <p:val>
                                            <p:strVal val="1+ppt_w/2"/>
                                          </p:val>
                                        </p:tav>
                                      </p:tavLst>
                                    </p:anim>
                                    <p:anim calcmode="lin" valueType="num">
                                      <p:cBhvr additive="base">
                                        <p:cTn id="49" dur="500"/>
                                        <p:tgtEl>
                                          <p:spTgt spid="32"/>
                                        </p:tgtEl>
                                        <p:attrNameLst>
                                          <p:attrName>ppt_y</p:attrName>
                                        </p:attrNameLst>
                                      </p:cBhvr>
                                      <p:tavLst>
                                        <p:tav tm="0">
                                          <p:val>
                                            <p:strVal val="ppt_y"/>
                                          </p:val>
                                        </p:tav>
                                        <p:tav tm="100000">
                                          <p:val>
                                            <p:strVal val="ppt_y"/>
                                          </p:val>
                                        </p:tav>
                                      </p:tavLst>
                                    </p:anim>
                                    <p:set>
                                      <p:cBhvr>
                                        <p:cTn id="50"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32" grpId="0"/>
      <p:bldP spid="3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536E5F-21B2-49F5-8368-3305F5CF6897}"/>
              </a:ext>
            </a:extLst>
          </p:cNvPr>
          <p:cNvSpPr/>
          <p:nvPr/>
        </p:nvSpPr>
        <p:spPr>
          <a:xfrm>
            <a:off x="0" y="0"/>
            <a:ext cx="12192000" cy="6858000"/>
          </a:xfrm>
          <a:prstGeom prst="rect">
            <a:avLst/>
          </a:prstGeom>
          <a:noFill/>
          <a:ln w="466725">
            <a:solidFill>
              <a:srgbClr val="C00000">
                <a:alpha val="74000"/>
              </a:srgbClr>
            </a:solidFill>
          </a:ln>
          <a:scene3d>
            <a:camera prst="orthographicFront"/>
            <a:lightRig rig="threePt" dir="t"/>
          </a:scene3d>
          <a:sp3d>
            <a:bevelT w="2540000" h="895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6A40B2-C9B4-452C-93AC-990A47F37AB2}"/>
              </a:ext>
            </a:extLst>
          </p:cNvPr>
          <p:cNvSpPr/>
          <p:nvPr/>
        </p:nvSpPr>
        <p:spPr>
          <a:xfrm>
            <a:off x="1201272" y="388226"/>
            <a:ext cx="10619153" cy="3889861"/>
          </a:xfrm>
          <a:prstGeom prst="rect">
            <a:avLst/>
          </a:prstGeom>
          <a:blipFill>
            <a:blip r:embed="rId2"/>
            <a:stretch>
              <a:fillRect/>
            </a:stretch>
          </a:blipFill>
          <a:ln w="3079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64F5CB5-A5D4-47C3-9C45-6C9AF8DEB3CA}"/>
              </a:ext>
            </a:extLst>
          </p:cNvPr>
          <p:cNvSpPr txBox="1"/>
          <p:nvPr/>
        </p:nvSpPr>
        <p:spPr>
          <a:xfrm>
            <a:off x="1129324" y="4551162"/>
            <a:ext cx="10809923" cy="1754326"/>
          </a:xfrm>
          <a:prstGeom prst="rect">
            <a:avLst/>
          </a:prstGeom>
          <a:noFill/>
        </p:spPr>
        <p:txBody>
          <a:bodyPr wrap="square" rtlCol="0">
            <a:spAutoFit/>
          </a:bodyPr>
          <a:lstStyle/>
          <a:p>
            <a:pPr marL="571500" indent="-571500">
              <a:buFont typeface="Wingdings" panose="05000000000000000000" pitchFamily="2" charset="2"/>
              <a:buChar char="Ø"/>
            </a:pPr>
            <a:r>
              <a:rPr lang="bn-IN" sz="3600" dirty="0">
                <a:latin typeface="NikoshBAN" panose="02000000000000000000" pitchFamily="2" charset="0"/>
                <a:cs typeface="NikoshBAN" panose="02000000000000000000" pitchFamily="2" charset="0"/>
              </a:rPr>
              <a:t>ইলেকট্রন আসক্তি একটি পর্যায়বৃত্ত ধর্ম। যে সকল মৌলের পারমানবিক ব্যাসার্ধ বেশি তার ইলেকট্রন আসক্তি কম এবং যে সকল মৌলের পারমানবিক ব্যাসার্ধ কম তাদের ইলেকট্রন আসক্তি বেশি।  </a:t>
            </a:r>
            <a:endParaRPr lang="en-US" sz="36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32C56389-359B-47DE-B95E-7C301CF26B4F}"/>
              </a:ext>
            </a:extLst>
          </p:cNvPr>
          <p:cNvSpPr txBox="1"/>
          <p:nvPr/>
        </p:nvSpPr>
        <p:spPr>
          <a:xfrm>
            <a:off x="564187" y="4674657"/>
            <a:ext cx="10809923" cy="1754326"/>
          </a:xfrm>
          <a:prstGeom prst="rect">
            <a:avLst/>
          </a:prstGeom>
          <a:noFill/>
        </p:spPr>
        <p:txBody>
          <a:bodyPr wrap="square" rtlCol="0">
            <a:spAutoFit/>
          </a:bodyPr>
          <a:lstStyle/>
          <a:p>
            <a:pPr marL="571500" indent="-571500">
              <a:buFont typeface="Wingdings" panose="05000000000000000000" pitchFamily="2" charset="2"/>
              <a:buChar char="Ø"/>
            </a:pPr>
            <a:r>
              <a:rPr lang="bn-IN" sz="3600" dirty="0">
                <a:latin typeface="NikoshBAN" panose="02000000000000000000" pitchFamily="2" charset="0"/>
                <a:cs typeface="NikoshBAN" panose="02000000000000000000" pitchFamily="2" charset="0"/>
              </a:rPr>
              <a:t>গ্যাসীয় অবস্থায় কোনো মৌলের এক মোল গ্যাসীয় পরমাণুতে এক মোল ইলেকট্রন প্রবেশ করিয়ে এক মোল ঋনাত্মক আয়নে পরিণত করতে যে পরিমাণ শক্তি নির্গত হয়, তাকে ঐ মৌলের ইলেকট্রন আসক্তি বলে।    </a:t>
            </a:r>
            <a:endParaRPr lang="en-US" sz="36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523C1B77-4B1B-4F25-8ACD-96D83D57E8C1}"/>
              </a:ext>
            </a:extLst>
          </p:cNvPr>
          <p:cNvSpPr txBox="1"/>
          <p:nvPr/>
        </p:nvSpPr>
        <p:spPr>
          <a:xfrm>
            <a:off x="754957" y="4674657"/>
            <a:ext cx="10809923" cy="1200329"/>
          </a:xfrm>
          <a:prstGeom prst="rect">
            <a:avLst/>
          </a:prstGeom>
          <a:noFill/>
        </p:spPr>
        <p:txBody>
          <a:bodyPr wrap="square" rtlCol="0">
            <a:spAutoFit/>
          </a:bodyPr>
          <a:lstStyle/>
          <a:p>
            <a:pPr marL="571500" indent="-571500">
              <a:buFont typeface="Wingdings" panose="05000000000000000000" pitchFamily="2" charset="2"/>
              <a:buChar char="Ø"/>
            </a:pPr>
            <a:r>
              <a:rPr lang="bn-IN" sz="3600" dirty="0">
                <a:latin typeface="NikoshBAN" panose="02000000000000000000" pitchFamily="2" charset="0"/>
                <a:cs typeface="NikoshBAN" panose="02000000000000000000" pitchFamily="2" charset="0"/>
              </a:rPr>
              <a:t>তাহলে </a:t>
            </a:r>
            <a:r>
              <a:rPr lang="en-US" sz="3600" dirty="0">
                <a:latin typeface="NikoshBAN" panose="02000000000000000000" pitchFamily="2" charset="0"/>
                <a:cs typeface="NikoshBAN" panose="02000000000000000000" pitchFamily="2" charset="0"/>
              </a:rPr>
              <a:t>Na, Mg, Al, Si </a:t>
            </a:r>
            <a:r>
              <a:rPr lang="en-US" sz="3600" dirty="0" err="1">
                <a:latin typeface="NikoshBAN" panose="02000000000000000000" pitchFamily="2" charset="0"/>
                <a:cs typeface="NikoshBAN" panose="02000000000000000000" pitchFamily="2" charset="0"/>
              </a:rPr>
              <a:t>এর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মধ্যে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ইলেকট্রন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আসক্তি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ইলেকট্রন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আসক্তি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বেশি</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grpSp>
        <p:nvGrpSpPr>
          <p:cNvPr id="9" name="Group 8">
            <a:extLst>
              <a:ext uri="{FF2B5EF4-FFF2-40B4-BE49-F238E27FC236}">
                <a16:creationId xmlns:a16="http://schemas.microsoft.com/office/drawing/2014/main" id="{C6A7895A-F78E-49E5-A4E3-F25073FF7A23}"/>
              </a:ext>
            </a:extLst>
          </p:cNvPr>
          <p:cNvGrpSpPr/>
          <p:nvPr/>
        </p:nvGrpSpPr>
        <p:grpSpPr>
          <a:xfrm>
            <a:off x="1713382" y="4551162"/>
            <a:ext cx="5427723" cy="1200329"/>
            <a:chOff x="592077" y="4727376"/>
            <a:chExt cx="6494523" cy="1535608"/>
          </a:xfrm>
          <a:solidFill>
            <a:srgbClr val="002060"/>
          </a:solidFill>
        </p:grpSpPr>
        <p:sp>
          <p:nvSpPr>
            <p:cNvPr id="10" name="Oval 9">
              <a:extLst>
                <a:ext uri="{FF2B5EF4-FFF2-40B4-BE49-F238E27FC236}">
                  <a16:creationId xmlns:a16="http://schemas.microsoft.com/office/drawing/2014/main" id="{087AEB7F-DD17-4714-A125-4042BD16A728}"/>
                </a:ext>
              </a:extLst>
            </p:cNvPr>
            <p:cNvSpPr/>
            <p:nvPr/>
          </p:nvSpPr>
          <p:spPr>
            <a:xfrm>
              <a:off x="592077" y="4727376"/>
              <a:ext cx="1389124" cy="1535608"/>
            </a:xfrm>
            <a:prstGeom prst="ellipse">
              <a:avLst/>
            </a:prstGeom>
            <a:grpFill/>
            <a:ln>
              <a:noFill/>
            </a:ln>
            <a:scene3d>
              <a:camera prst="orthographicFront"/>
              <a:lightRig rig="threePt" dir="t"/>
            </a:scene3d>
            <a:sp3d>
              <a:bevelT w="736600" h="50800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44149E8-EA93-4652-8B32-8132260FB369}"/>
                </a:ext>
              </a:extLst>
            </p:cNvPr>
            <p:cNvSpPr/>
            <p:nvPr/>
          </p:nvSpPr>
          <p:spPr>
            <a:xfrm>
              <a:off x="2409064" y="4906784"/>
              <a:ext cx="1030822" cy="1200102"/>
            </a:xfrm>
            <a:prstGeom prst="ellipse">
              <a:avLst/>
            </a:prstGeom>
            <a:grpFill/>
            <a:ln>
              <a:noFill/>
            </a:ln>
            <a:scene3d>
              <a:camera prst="orthographicFront"/>
              <a:lightRig rig="threePt" dir="t"/>
            </a:scene3d>
            <a:sp3d>
              <a:bevelT w="736600" h="50800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710E5280-44C7-433E-B035-D45ED9198869}"/>
                </a:ext>
              </a:extLst>
            </p:cNvPr>
            <p:cNvSpPr/>
            <p:nvPr/>
          </p:nvSpPr>
          <p:spPr>
            <a:xfrm>
              <a:off x="3782787" y="5004755"/>
              <a:ext cx="931923" cy="1102131"/>
            </a:xfrm>
            <a:prstGeom prst="ellipse">
              <a:avLst/>
            </a:prstGeom>
            <a:grpFill/>
            <a:ln>
              <a:noFill/>
            </a:ln>
            <a:scene3d>
              <a:camera prst="orthographicFront"/>
              <a:lightRig rig="threePt" dir="t"/>
            </a:scene3d>
            <a:sp3d>
              <a:bevelT w="736600" h="50800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61C0D8-F7CB-476A-B888-5A54A371A77C}"/>
                </a:ext>
              </a:extLst>
            </p:cNvPr>
            <p:cNvSpPr/>
            <p:nvPr/>
          </p:nvSpPr>
          <p:spPr>
            <a:xfrm>
              <a:off x="5259658" y="5106975"/>
              <a:ext cx="725095" cy="893178"/>
            </a:xfrm>
            <a:prstGeom prst="ellipse">
              <a:avLst/>
            </a:prstGeom>
            <a:grpFill/>
            <a:ln>
              <a:noFill/>
            </a:ln>
            <a:scene3d>
              <a:camera prst="orthographicFront"/>
              <a:lightRig rig="threePt" dir="t"/>
            </a:scene3d>
            <a:sp3d>
              <a:bevelT w="736600" h="50800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43E32F1-A51E-450D-8019-883EA4CED1D5}"/>
                </a:ext>
              </a:extLst>
            </p:cNvPr>
            <p:cNvSpPr/>
            <p:nvPr/>
          </p:nvSpPr>
          <p:spPr>
            <a:xfrm>
              <a:off x="6546563" y="5213067"/>
              <a:ext cx="540037" cy="680993"/>
            </a:xfrm>
            <a:prstGeom prst="ellipse">
              <a:avLst/>
            </a:prstGeom>
            <a:grpFill/>
            <a:ln>
              <a:noFill/>
            </a:ln>
            <a:scene3d>
              <a:camera prst="orthographicFront"/>
              <a:lightRig rig="threePt" dir="t"/>
            </a:scene3d>
            <a:sp3d>
              <a:bevelT w="736600" h="50800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4FB372FC-8BA1-4FAA-BBAA-9DCD25F47BDC}"/>
              </a:ext>
            </a:extLst>
          </p:cNvPr>
          <p:cNvSpPr txBox="1"/>
          <p:nvPr/>
        </p:nvSpPr>
        <p:spPr>
          <a:xfrm>
            <a:off x="3621835" y="5456947"/>
            <a:ext cx="8109857" cy="1200329"/>
          </a:xfrm>
          <a:prstGeom prst="rect">
            <a:avLst/>
          </a:prstGeom>
          <a:noFill/>
        </p:spPr>
        <p:txBody>
          <a:bodyPr wrap="square" rtlCol="0">
            <a:spAutoFit/>
          </a:bodyPr>
          <a:lstStyle/>
          <a:p>
            <a:pPr marL="571500" indent="-571500">
              <a:buFont typeface="Wingdings" panose="05000000000000000000" pitchFamily="2" charset="2"/>
              <a:buChar char="Ø"/>
            </a:pPr>
            <a:r>
              <a:rPr lang="bn-IN" sz="3600" dirty="0">
                <a:latin typeface="NikoshBAN" panose="02000000000000000000" pitchFamily="2" charset="0"/>
                <a:cs typeface="NikoshBAN" panose="02000000000000000000" pitchFamily="2" charset="0"/>
              </a:rPr>
              <a:t>এখানে কোনটির ইলেকট্রন আসক্তি বেশি এবং কোনটির ইলেকট্রন আসক্তি কম। </a:t>
            </a:r>
            <a:endParaRPr lang="en-US" sz="3600" dirty="0">
              <a:latin typeface="NikoshBAN" panose="02000000000000000000" pitchFamily="2" charset="0"/>
              <a:cs typeface="NikoshBAN" panose="02000000000000000000" pitchFamily="2" charset="0"/>
            </a:endParaRPr>
          </a:p>
        </p:txBody>
      </p:sp>
      <p:sp>
        <p:nvSpPr>
          <p:cNvPr id="16" name="Rectangle 15">
            <a:extLst>
              <a:ext uri="{FF2B5EF4-FFF2-40B4-BE49-F238E27FC236}">
                <a16:creationId xmlns:a16="http://schemas.microsoft.com/office/drawing/2014/main" id="{FA2B75B7-2602-4B5D-9E8C-4406F486EC17}"/>
              </a:ext>
            </a:extLst>
          </p:cNvPr>
          <p:cNvSpPr/>
          <p:nvPr/>
        </p:nvSpPr>
        <p:spPr>
          <a:xfrm>
            <a:off x="263487" y="225705"/>
            <a:ext cx="625928" cy="505731"/>
          </a:xfrm>
          <a:prstGeom prst="rect">
            <a:avLst/>
          </a:prstGeom>
          <a:blipFill>
            <a:blip r:embed="rId2"/>
            <a:stretch>
              <a:fillRect/>
            </a:stretch>
          </a:blipFill>
          <a:ln w="307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3785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1+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1"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1+ppt_w/2"/>
                                          </p:val>
                                        </p:tav>
                                      </p:tavLst>
                                    </p:anim>
                                    <p:anim calcmode="lin" valueType="num">
                                      <p:cBhvr additive="base">
                                        <p:cTn id="25" dur="500"/>
                                        <p:tgtEl>
                                          <p:spTgt spid="7"/>
                                        </p:tgtEl>
                                        <p:attrNameLst>
                                          <p:attrName>ppt_y</p:attrName>
                                        </p:attrNameLst>
                                      </p:cBhvr>
                                      <p:tavLst>
                                        <p:tav tm="0">
                                          <p:val>
                                            <p:strVal val="ppt_y"/>
                                          </p:val>
                                        </p:tav>
                                        <p:tav tm="100000">
                                          <p:val>
                                            <p:strVal val="ppt_y"/>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1" nodeType="click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1+ppt_w/2"/>
                                          </p:val>
                                        </p:tav>
                                      </p:tavLst>
                                    </p:anim>
                                    <p:anim calcmode="lin" valueType="num">
                                      <p:cBhvr additive="base">
                                        <p:cTn id="37" dur="500"/>
                                        <p:tgtEl>
                                          <p:spTgt spid="8"/>
                                        </p:tgtEl>
                                        <p:attrNameLst>
                                          <p:attrName>ppt_y</p:attrName>
                                        </p:attrNameLst>
                                      </p:cBhvr>
                                      <p:tavLst>
                                        <p:tav tm="0">
                                          <p:val>
                                            <p:strVal val="ppt_y"/>
                                          </p:val>
                                        </p:tav>
                                        <p:tav tm="100000">
                                          <p:val>
                                            <p:strVal val="ppt_y"/>
                                          </p:val>
                                        </p:tav>
                                      </p:tavLst>
                                    </p:anim>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F335FC-F674-4CD1-AB52-72939B247CAD}"/>
              </a:ext>
            </a:extLst>
          </p:cNvPr>
          <p:cNvSpPr/>
          <p:nvPr/>
        </p:nvSpPr>
        <p:spPr>
          <a:xfrm>
            <a:off x="0" y="0"/>
            <a:ext cx="12192000" cy="6858000"/>
          </a:xfrm>
          <a:prstGeom prst="rect">
            <a:avLst/>
          </a:prstGeom>
          <a:noFill/>
          <a:ln w="444500">
            <a:solidFill>
              <a:srgbClr val="C00000">
                <a:alpha val="77000"/>
              </a:srgbClr>
            </a:solidFill>
          </a:ln>
          <a:scene3d>
            <a:camera prst="orthographicFront"/>
            <a:lightRig rig="threePt" dir="t"/>
          </a:scene3d>
          <a:sp3d>
            <a:bevelT w="2540000" h="895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83D324D-B33B-4056-AFC2-004E69EAA977}"/>
              </a:ext>
            </a:extLst>
          </p:cNvPr>
          <p:cNvSpPr/>
          <p:nvPr/>
        </p:nvSpPr>
        <p:spPr>
          <a:xfrm>
            <a:off x="1110343" y="344682"/>
            <a:ext cx="10646228" cy="4059784"/>
          </a:xfrm>
          <a:prstGeom prst="rect">
            <a:avLst/>
          </a:prstGeom>
          <a:blipFill>
            <a:blip r:embed="rId2"/>
            <a:stretch>
              <a:fillRect/>
            </a:stretch>
          </a:blipFill>
          <a:ln w="3079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847E227-3B0D-4B6C-BD41-03CCB05C1AEF}"/>
              </a:ext>
            </a:extLst>
          </p:cNvPr>
          <p:cNvSpPr txBox="1"/>
          <p:nvPr/>
        </p:nvSpPr>
        <p:spPr>
          <a:xfrm>
            <a:off x="508839" y="4849085"/>
            <a:ext cx="10809923" cy="1754326"/>
          </a:xfrm>
          <a:prstGeom prst="rect">
            <a:avLst/>
          </a:prstGeom>
          <a:noFill/>
        </p:spPr>
        <p:txBody>
          <a:bodyPr wrap="square" rtlCol="0">
            <a:spAutoFit/>
          </a:bodyPr>
          <a:lstStyle/>
          <a:p>
            <a:pPr marL="571500" indent="-571500">
              <a:buFont typeface="Wingdings" panose="05000000000000000000" pitchFamily="2" charset="2"/>
              <a:buChar char="Ø"/>
            </a:pPr>
            <a:r>
              <a:rPr lang="bn-IN" sz="3600" dirty="0">
                <a:latin typeface="NikoshBAN" panose="02000000000000000000" pitchFamily="2" charset="0"/>
                <a:cs typeface="NikoshBAN" panose="02000000000000000000" pitchFamily="2" charset="0"/>
              </a:rPr>
              <a:t>তড়িৎ ঋনাত্মকতা একটি পর্যায়বৃত্ত ধর্ম। যে সকল মৌলের পারমানবিক ব্যাসার্ধ বেশি তার তড়িৎ ঋনাত্মকতা কম এবং যে সকল মৌলের পারমানবিক ব্যাসার্ধ কম তাদের তড়িৎ ঋনাত্মকতা বেশি।  </a:t>
            </a:r>
            <a:endParaRPr lang="en-US" sz="36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CBF2F158-01C3-485A-9701-EE41A8175990}"/>
              </a:ext>
            </a:extLst>
          </p:cNvPr>
          <p:cNvSpPr txBox="1"/>
          <p:nvPr/>
        </p:nvSpPr>
        <p:spPr>
          <a:xfrm>
            <a:off x="691038" y="4448010"/>
            <a:ext cx="10809923" cy="2308324"/>
          </a:xfrm>
          <a:prstGeom prst="rect">
            <a:avLst/>
          </a:prstGeom>
          <a:noFill/>
        </p:spPr>
        <p:txBody>
          <a:bodyPr wrap="square" rtlCol="0">
            <a:spAutoFit/>
          </a:bodyPr>
          <a:lstStyle/>
          <a:p>
            <a:pPr marL="571500" indent="-571500">
              <a:buFont typeface="Wingdings" panose="05000000000000000000" pitchFamily="2" charset="2"/>
              <a:buChar char="Ø"/>
            </a:pPr>
            <a:r>
              <a:rPr lang="bn-IN" sz="3600" dirty="0">
                <a:latin typeface="NikoshBAN" panose="02000000000000000000" pitchFamily="2" charset="0"/>
                <a:cs typeface="NikoshBAN" panose="02000000000000000000" pitchFamily="2" charset="0"/>
              </a:rPr>
              <a:t>তড়িৎ ঋনাত্মকতা মূলত সমযোজী যৌগের বৈশিষ্ট্য। দুটি পরমাণু যখন সমযোজী বন্ধনে আবদ্ধ হয়ে অণুতে পরিণত হয় তখন অণুর পরমাণুগুলো বন্ধনের ইলেকট্রন দুটিকে নিজের দিকে আকর্ষণ করে। এই আকর্ষণকে তড়িৎ ঋনাত্মকতা বলে।   </a:t>
            </a:r>
            <a:endParaRPr lang="en-US" sz="3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84769ACC-96F4-4D59-89B6-D75A13C7E6E9}"/>
              </a:ext>
            </a:extLst>
          </p:cNvPr>
          <p:cNvSpPr txBox="1"/>
          <p:nvPr/>
        </p:nvSpPr>
        <p:spPr>
          <a:xfrm>
            <a:off x="508839" y="4849085"/>
            <a:ext cx="10809923" cy="1200329"/>
          </a:xfrm>
          <a:prstGeom prst="rect">
            <a:avLst/>
          </a:prstGeom>
          <a:noFill/>
        </p:spPr>
        <p:txBody>
          <a:bodyPr wrap="square" rtlCol="0">
            <a:spAutoFit/>
          </a:bodyPr>
          <a:lstStyle/>
          <a:p>
            <a:pPr marL="571500" indent="-571500">
              <a:buFont typeface="Wingdings" panose="05000000000000000000" pitchFamily="2" charset="2"/>
              <a:buChar char="Ø"/>
            </a:pPr>
            <a:r>
              <a:rPr lang="bn-IN" sz="3600" dirty="0">
                <a:latin typeface="NikoshBAN" panose="02000000000000000000" pitchFamily="2" charset="0"/>
                <a:cs typeface="NikoshBAN" panose="02000000000000000000" pitchFamily="2" charset="0"/>
              </a:rPr>
              <a:t>তাহলে ৩ নম্বর পর্যায়ের মৌলগুলোর মধ্যে কার তড়িৎ ঋনাত্মকতা বেশি সোডিয়াম নাকি ক্লোরিণের?   </a:t>
            </a:r>
            <a:endParaRPr lang="en-US" sz="3600" dirty="0">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709644EC-1ED0-4644-A5D3-89DEE52794EA}"/>
              </a:ext>
            </a:extLst>
          </p:cNvPr>
          <p:cNvSpPr/>
          <p:nvPr/>
        </p:nvSpPr>
        <p:spPr>
          <a:xfrm>
            <a:off x="263487" y="225705"/>
            <a:ext cx="625928" cy="505731"/>
          </a:xfrm>
          <a:prstGeom prst="rect">
            <a:avLst/>
          </a:prstGeom>
          <a:blipFill>
            <a:blip r:embed="rId2"/>
            <a:stretch>
              <a:fillRect/>
            </a:stretch>
          </a:blipFill>
          <a:ln w="307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9834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1+ppt_w/2"/>
                                          </p:val>
                                        </p:tav>
                                      </p:tavLst>
                                    </p:anim>
                                    <p:anim calcmode="lin" valueType="num">
                                      <p:cBhvr additive="base">
                                        <p:cTn id="13" dur="500"/>
                                        <p:tgtEl>
                                          <p:spTgt spid="4"/>
                                        </p:tgtEl>
                                        <p:attrNameLst>
                                          <p:attrName>ppt_y</p:attrName>
                                        </p:attrNameLst>
                                      </p:cBhvr>
                                      <p:tavLst>
                                        <p:tav tm="0">
                                          <p:val>
                                            <p:strVal val="ppt_y"/>
                                          </p:val>
                                        </p:tav>
                                        <p:tav tm="100000">
                                          <p:val>
                                            <p:strVal val="ppt_y"/>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1"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1+ppt_w/2"/>
                                          </p:val>
                                        </p:tav>
                                      </p:tavLst>
                                    </p:anim>
                                    <p:anim calcmode="lin" valueType="num">
                                      <p:cBhvr additive="base">
                                        <p:cTn id="25" dur="500"/>
                                        <p:tgtEl>
                                          <p:spTgt spid="5"/>
                                        </p:tgtEl>
                                        <p:attrNameLst>
                                          <p:attrName>ppt_y</p:attrName>
                                        </p:attrNameLst>
                                      </p:cBhvr>
                                      <p:tavLst>
                                        <p:tav tm="0">
                                          <p:val>
                                            <p:strVal val="ppt_y"/>
                                          </p:val>
                                        </p:tav>
                                        <p:tav tm="100000">
                                          <p:val>
                                            <p:strVal val="ppt_y"/>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1" nodeType="click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1+ppt_w/2"/>
                                          </p:val>
                                        </p:tav>
                                      </p:tavLst>
                                    </p:anim>
                                    <p:anim calcmode="lin" valueType="num">
                                      <p:cBhvr additive="base">
                                        <p:cTn id="37" dur="500"/>
                                        <p:tgtEl>
                                          <p:spTgt spid="6"/>
                                        </p:tgtEl>
                                        <p:attrNameLst>
                                          <p:attrName>ppt_y</p:attrName>
                                        </p:attrNameLst>
                                      </p:cBhvr>
                                      <p:tavLst>
                                        <p:tav tm="0">
                                          <p:val>
                                            <p:strVal val="ppt_y"/>
                                          </p:val>
                                        </p:tav>
                                        <p:tav tm="100000">
                                          <p:val>
                                            <p:strVal val="ppt_y"/>
                                          </p:val>
                                        </p:tav>
                                      </p:tavLst>
                                    </p:anim>
                                    <p:set>
                                      <p:cBhvr>
                                        <p:cTn id="3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DB1AC1-37B2-4A65-925E-A009983BC415}"/>
              </a:ext>
            </a:extLst>
          </p:cNvPr>
          <p:cNvSpPr/>
          <p:nvPr/>
        </p:nvSpPr>
        <p:spPr>
          <a:xfrm>
            <a:off x="0" y="0"/>
            <a:ext cx="12192000" cy="6858000"/>
          </a:xfrm>
          <a:prstGeom prst="rect">
            <a:avLst/>
          </a:prstGeom>
          <a:noFill/>
          <a:ln w="495300">
            <a:solidFill>
              <a:schemeClr val="tx1"/>
            </a:solidFill>
          </a:ln>
          <a:scene3d>
            <a:camera prst="orthographicFront"/>
            <a:lightRig rig="threePt" dir="t"/>
          </a:scene3d>
          <a:sp3d>
            <a:bevelT w="2540000" h="895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A02017-1EB4-4569-A86F-554892A1FEFA}"/>
              </a:ext>
            </a:extLst>
          </p:cNvPr>
          <p:cNvGrpSpPr/>
          <p:nvPr/>
        </p:nvGrpSpPr>
        <p:grpSpPr>
          <a:xfrm>
            <a:off x="936171" y="2047647"/>
            <a:ext cx="8900102" cy="830997"/>
            <a:chOff x="1142994" y="1267440"/>
            <a:chExt cx="4689483" cy="437797"/>
          </a:xfrm>
        </p:grpSpPr>
        <p:sp>
          <p:nvSpPr>
            <p:cNvPr id="3" name="Rectangle 2">
              <a:extLst>
                <a:ext uri="{FF2B5EF4-FFF2-40B4-BE49-F238E27FC236}">
                  <a16:creationId xmlns:a16="http://schemas.microsoft.com/office/drawing/2014/main" id="{BAEF5C61-3C86-4E18-A7CC-F83AD83E3B74}"/>
                </a:ext>
              </a:extLst>
            </p:cNvPr>
            <p:cNvSpPr/>
            <p:nvPr/>
          </p:nvSpPr>
          <p:spPr>
            <a:xfrm>
              <a:off x="1142994" y="1267447"/>
              <a:ext cx="509594" cy="4377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Na</a:t>
              </a:r>
            </a:p>
          </p:txBody>
        </p:sp>
        <p:sp>
          <p:nvSpPr>
            <p:cNvPr id="4" name="Rectangle 3">
              <a:extLst>
                <a:ext uri="{FF2B5EF4-FFF2-40B4-BE49-F238E27FC236}">
                  <a16:creationId xmlns:a16="http://schemas.microsoft.com/office/drawing/2014/main" id="{61ED4A65-1C8C-4BDA-89E8-40FF7B6424F1}"/>
                </a:ext>
              </a:extLst>
            </p:cNvPr>
            <p:cNvSpPr/>
            <p:nvPr/>
          </p:nvSpPr>
          <p:spPr>
            <a:xfrm>
              <a:off x="1652589" y="1267443"/>
              <a:ext cx="509594" cy="4377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Mg</a:t>
              </a:r>
            </a:p>
          </p:txBody>
        </p:sp>
        <p:sp>
          <p:nvSpPr>
            <p:cNvPr id="5" name="Rectangle 4">
              <a:extLst>
                <a:ext uri="{FF2B5EF4-FFF2-40B4-BE49-F238E27FC236}">
                  <a16:creationId xmlns:a16="http://schemas.microsoft.com/office/drawing/2014/main" id="{D48D619E-7900-4308-925D-39DB27372FCF}"/>
                </a:ext>
              </a:extLst>
            </p:cNvPr>
            <p:cNvSpPr/>
            <p:nvPr/>
          </p:nvSpPr>
          <p:spPr>
            <a:xfrm>
              <a:off x="3299789" y="1267442"/>
              <a:ext cx="509594" cy="4377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Al</a:t>
              </a:r>
            </a:p>
          </p:txBody>
        </p:sp>
        <p:sp>
          <p:nvSpPr>
            <p:cNvPr id="6" name="Rectangle 5">
              <a:extLst>
                <a:ext uri="{FF2B5EF4-FFF2-40B4-BE49-F238E27FC236}">
                  <a16:creationId xmlns:a16="http://schemas.microsoft.com/office/drawing/2014/main" id="{FB9381F3-1E17-459B-ADF6-622CB55754FB}"/>
                </a:ext>
              </a:extLst>
            </p:cNvPr>
            <p:cNvSpPr/>
            <p:nvPr/>
          </p:nvSpPr>
          <p:spPr>
            <a:xfrm>
              <a:off x="3794093" y="1267441"/>
              <a:ext cx="509594" cy="4377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Si</a:t>
              </a:r>
            </a:p>
          </p:txBody>
        </p:sp>
        <p:sp>
          <p:nvSpPr>
            <p:cNvPr id="7" name="Rectangle 6">
              <a:extLst>
                <a:ext uri="{FF2B5EF4-FFF2-40B4-BE49-F238E27FC236}">
                  <a16:creationId xmlns:a16="http://schemas.microsoft.com/office/drawing/2014/main" id="{89BAABD7-3E43-40BD-AB05-B19E478182BC}"/>
                </a:ext>
              </a:extLst>
            </p:cNvPr>
            <p:cNvSpPr/>
            <p:nvPr/>
          </p:nvSpPr>
          <p:spPr>
            <a:xfrm>
              <a:off x="4303671" y="1267441"/>
              <a:ext cx="509594" cy="4377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P</a:t>
              </a:r>
            </a:p>
          </p:txBody>
        </p:sp>
        <p:sp>
          <p:nvSpPr>
            <p:cNvPr id="8" name="Rectangle 7">
              <a:extLst>
                <a:ext uri="{FF2B5EF4-FFF2-40B4-BE49-F238E27FC236}">
                  <a16:creationId xmlns:a16="http://schemas.microsoft.com/office/drawing/2014/main" id="{6BC6DCF6-7724-417B-BB61-B127E3E3BAB2}"/>
                </a:ext>
              </a:extLst>
            </p:cNvPr>
            <p:cNvSpPr/>
            <p:nvPr/>
          </p:nvSpPr>
          <p:spPr>
            <a:xfrm>
              <a:off x="4818342" y="1267441"/>
              <a:ext cx="509594" cy="4377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S</a:t>
              </a:r>
            </a:p>
          </p:txBody>
        </p:sp>
        <p:sp>
          <p:nvSpPr>
            <p:cNvPr id="9" name="Rectangle 8">
              <a:extLst>
                <a:ext uri="{FF2B5EF4-FFF2-40B4-BE49-F238E27FC236}">
                  <a16:creationId xmlns:a16="http://schemas.microsoft.com/office/drawing/2014/main" id="{FB52B767-3EE6-4C78-8FAC-6D937529D6D8}"/>
                </a:ext>
              </a:extLst>
            </p:cNvPr>
            <p:cNvSpPr/>
            <p:nvPr/>
          </p:nvSpPr>
          <p:spPr>
            <a:xfrm>
              <a:off x="5322883" y="1267440"/>
              <a:ext cx="509594" cy="4377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Cl</a:t>
              </a:r>
            </a:p>
          </p:txBody>
        </p:sp>
      </p:grpSp>
      <p:sp>
        <p:nvSpPr>
          <p:cNvPr id="11" name="Rectangle 10">
            <a:extLst>
              <a:ext uri="{FF2B5EF4-FFF2-40B4-BE49-F238E27FC236}">
                <a16:creationId xmlns:a16="http://schemas.microsoft.com/office/drawing/2014/main" id="{4710B919-FF9E-4A0B-9BEF-5D688BC5DE80}"/>
              </a:ext>
            </a:extLst>
          </p:cNvPr>
          <p:cNvSpPr/>
          <p:nvPr/>
        </p:nvSpPr>
        <p:spPr>
          <a:xfrm>
            <a:off x="1273622" y="476988"/>
            <a:ext cx="2626040" cy="830997"/>
          </a:xfrm>
          <a:prstGeom prst="rect">
            <a:avLst/>
          </a:prstGeom>
          <a:noFill/>
        </p:spPr>
        <p:txBody>
          <a:bodyPr wrap="none" lIns="91440" tIns="45720" rIns="91440" bIns="45720">
            <a:spAutoFit/>
          </a:bodyPr>
          <a:lstStyle/>
          <a:p>
            <a:pPr algn="ctr"/>
            <a:r>
              <a:rPr lang="en-US" sz="4800" b="0" cap="none" spc="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দলীয়</a:t>
            </a:r>
            <a:r>
              <a:rPr lang="en-US" sz="48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b="0" cap="none" spc="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r>
              <a:rPr lang="en-US" sz="48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12" name="Rectangle: Rounded Corners 11">
            <a:extLst>
              <a:ext uri="{FF2B5EF4-FFF2-40B4-BE49-F238E27FC236}">
                <a16:creationId xmlns:a16="http://schemas.microsoft.com/office/drawing/2014/main" id="{70A66A2F-3206-4300-91FC-A031C8814C8F}"/>
              </a:ext>
            </a:extLst>
          </p:cNvPr>
          <p:cNvSpPr/>
          <p:nvPr/>
        </p:nvSpPr>
        <p:spPr>
          <a:xfrm>
            <a:off x="936171" y="3526971"/>
            <a:ext cx="10504715" cy="1284515"/>
          </a:xfrm>
          <a:prstGeom prst="roundRect">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Blip>
                <a:blip r:embed="rId2"/>
              </a:buBlip>
            </a:pPr>
            <a:r>
              <a:rPr lang="en-US" sz="4000" dirty="0">
                <a:latin typeface="NikoshBAN" panose="02000000000000000000" pitchFamily="2" charset="0"/>
                <a:cs typeface="NikoshBAN" panose="02000000000000000000" pitchFamily="2" charset="0"/>
              </a:rPr>
              <a:t>উ</a:t>
            </a:r>
            <a:r>
              <a:rPr lang="bn-BD" sz="4000" dirty="0">
                <a:latin typeface="NikoshBAN" panose="02000000000000000000" pitchFamily="2" charset="0"/>
                <a:cs typeface="NikoshBAN" panose="02000000000000000000" pitchFamily="2" charset="0"/>
              </a:rPr>
              <a:t>দ</a:t>
            </a:r>
            <a:r>
              <a:rPr lang="en-US" sz="4000" dirty="0">
                <a:latin typeface="NikoshBAN" panose="02000000000000000000" pitchFamily="2" charset="0"/>
                <a:cs typeface="NikoshBAN" panose="02000000000000000000" pitchFamily="2" charset="0"/>
              </a:rPr>
              <a:t>্</a:t>
            </a:r>
            <a:r>
              <a:rPr lang="bn-BD" sz="4000" dirty="0">
                <a:latin typeface="NikoshBAN" panose="02000000000000000000" pitchFamily="2" charset="0"/>
                <a:cs typeface="NikoshBAN" panose="02000000000000000000" pitchFamily="2" charset="0"/>
              </a:rPr>
              <a:t>দ</a:t>
            </a:r>
            <a:r>
              <a:rPr lang="en-US" sz="4000" dirty="0">
                <a:latin typeface="NikoshBAN" panose="02000000000000000000" pitchFamily="2" charset="0"/>
                <a:cs typeface="NikoshBAN" panose="02000000000000000000" pitchFamily="2" charset="0"/>
              </a:rPr>
              <a:t>ী</a:t>
            </a:r>
            <a:r>
              <a:rPr lang="bn-BD" sz="4000" dirty="0">
                <a:latin typeface="NikoshBAN" panose="02000000000000000000" pitchFamily="2" charset="0"/>
                <a:cs typeface="NikoshBAN" panose="02000000000000000000" pitchFamily="2" charset="0"/>
              </a:rPr>
              <a:t>প</a:t>
            </a:r>
            <a:r>
              <a:rPr lang="en-US" sz="4000" dirty="0">
                <a:latin typeface="NikoshBAN" panose="02000000000000000000" pitchFamily="2" charset="0"/>
                <a:cs typeface="NikoshBAN" panose="02000000000000000000" pitchFamily="2" charset="0"/>
              </a:rPr>
              <a:t>ক</a:t>
            </a:r>
            <a:r>
              <a:rPr lang="bn-BD"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র </a:t>
            </a:r>
            <a:r>
              <a:rPr lang="bn-BD" sz="4000" dirty="0">
                <a:latin typeface="NikoshBAN" panose="02000000000000000000" pitchFamily="2" charset="0"/>
                <a:cs typeface="NikoshBAN" panose="02000000000000000000" pitchFamily="2" charset="0"/>
              </a:rPr>
              <a:t>প</a:t>
            </a:r>
            <a:r>
              <a:rPr lang="en-US" sz="4000" dirty="0" err="1">
                <a:latin typeface="NikoshBAN" panose="02000000000000000000" pitchFamily="2" charset="0"/>
                <a:cs typeface="NikoshBAN" panose="02000000000000000000" pitchFamily="2" charset="0"/>
              </a:rPr>
              <a:t>র্যায়ের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মধ্যে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কোন</a:t>
            </a:r>
            <a:r>
              <a:rPr lang="en-US" sz="4000" dirty="0">
                <a:latin typeface="NikoshBAN" panose="02000000000000000000" pitchFamily="2" charset="0"/>
                <a:cs typeface="NikoshBAN" panose="02000000000000000000" pitchFamily="2" charset="0"/>
              </a:rPr>
              <a:t> ম</a:t>
            </a:r>
            <a:r>
              <a:rPr lang="bn-BD"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ল</a:t>
            </a:r>
            <a:r>
              <a:rPr lang="bn-BD" sz="4000" dirty="0">
                <a:latin typeface="NikoshBAN" panose="02000000000000000000" pitchFamily="2" charset="0"/>
                <a:cs typeface="NikoshBAN" panose="02000000000000000000" pitchFamily="2" charset="0"/>
              </a:rPr>
              <a:t>ট</a:t>
            </a:r>
            <a:r>
              <a:rPr lang="en-US" sz="4000" dirty="0">
                <a:latin typeface="NikoshBAN" panose="02000000000000000000" pitchFamily="2" charset="0"/>
                <a:cs typeface="NikoshBAN" panose="02000000000000000000" pitchFamily="2" charset="0"/>
              </a:rPr>
              <a:t>ি</a:t>
            </a:r>
            <a:r>
              <a:rPr lang="bn-BD" sz="4000" dirty="0">
                <a:latin typeface="NikoshBAN" panose="02000000000000000000" pitchFamily="2" charset="0"/>
                <a:cs typeface="NikoshBAN" panose="02000000000000000000" pitchFamily="2" charset="0"/>
              </a:rPr>
              <a:t>র</a:t>
            </a:r>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ত</a:t>
            </a:r>
            <a:r>
              <a:rPr lang="en-US" sz="4000" dirty="0">
                <a:latin typeface="NikoshBAN" panose="02000000000000000000" pitchFamily="2" charset="0"/>
                <a:cs typeface="NikoshBAN" panose="02000000000000000000" pitchFamily="2" charset="0"/>
              </a:rPr>
              <a:t>ড়</a:t>
            </a:r>
            <a:r>
              <a:rPr lang="bn-BD"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ৎ </a:t>
            </a:r>
            <a:r>
              <a:rPr lang="en-US" sz="4000" dirty="0" err="1">
                <a:latin typeface="NikoshBAN" panose="02000000000000000000" pitchFamily="2" charset="0"/>
                <a:cs typeface="NikoshBAN" panose="02000000000000000000" pitchFamily="2" charset="0"/>
              </a:rPr>
              <a:t>ঋনাত্মকতা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বেশি</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এব</a:t>
            </a:r>
            <a:r>
              <a:rPr lang="bn-BD"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ক</a:t>
            </a:r>
            <a:r>
              <a:rPr lang="en-US" sz="4000" dirty="0" err="1">
                <a:latin typeface="NikoshBAN" panose="02000000000000000000" pitchFamily="2" charset="0"/>
                <a:cs typeface="NikoshBAN" panose="02000000000000000000" pitchFamily="2" charset="0"/>
              </a:rPr>
              <a:t>োন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মৌলটির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তড়ি</a:t>
            </a:r>
            <a:r>
              <a:rPr lang="bn-BD" sz="4000" dirty="0">
                <a:latin typeface="NikoshBAN" panose="02000000000000000000" pitchFamily="2" charset="0"/>
                <a:cs typeface="NikoshBAN" panose="02000000000000000000" pitchFamily="2" charset="0"/>
              </a:rPr>
              <a:t>ৎ</a:t>
            </a:r>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ঋ</a:t>
            </a:r>
            <a:r>
              <a:rPr lang="en-US" sz="4000" dirty="0">
                <a:latin typeface="NikoshBAN" panose="02000000000000000000" pitchFamily="2" charset="0"/>
                <a:cs typeface="NikoshBAN" panose="02000000000000000000" pitchFamily="2" charset="0"/>
              </a:rPr>
              <a:t>ন</a:t>
            </a:r>
            <a:r>
              <a:rPr lang="bn-BD"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ত</a:t>
            </a:r>
            <a:r>
              <a:rPr lang="bn-BD"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ম</a:t>
            </a:r>
            <a:r>
              <a:rPr lang="bn-BD" sz="4000" dirty="0">
                <a:latin typeface="NikoshBAN" panose="02000000000000000000" pitchFamily="2" charset="0"/>
                <a:cs typeface="NikoshBAN" panose="02000000000000000000" pitchFamily="2" charset="0"/>
              </a:rPr>
              <a:t>ক</a:t>
            </a:r>
            <a:r>
              <a:rPr lang="en-US" sz="4000" dirty="0" err="1">
                <a:latin typeface="NikoshBAN" panose="02000000000000000000" pitchFamily="2" charset="0"/>
                <a:cs typeface="NikoshBAN" panose="02000000000000000000" pitchFamily="2" charset="0"/>
              </a:rPr>
              <a:t>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কম</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ব্যাখ্যা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a:t>
            </a:r>
            <a:r>
              <a:rPr lang="en-US" sz="4000" dirty="0">
                <a:latin typeface="NikoshBAN" panose="02000000000000000000" pitchFamily="2" charset="0"/>
                <a:cs typeface="NikoshBAN" panose="02000000000000000000" pitchFamily="2" charset="0"/>
              </a:rPr>
              <a:t>। </a:t>
            </a:r>
          </a:p>
        </p:txBody>
      </p:sp>
      <p:sp>
        <p:nvSpPr>
          <p:cNvPr id="13" name="Rectangle 12">
            <a:extLst>
              <a:ext uri="{FF2B5EF4-FFF2-40B4-BE49-F238E27FC236}">
                <a16:creationId xmlns:a16="http://schemas.microsoft.com/office/drawing/2014/main" id="{DFCAC138-B59E-49B7-BA45-D6A1A3AB08A9}"/>
              </a:ext>
            </a:extLst>
          </p:cNvPr>
          <p:cNvSpPr/>
          <p:nvPr/>
        </p:nvSpPr>
        <p:spPr>
          <a:xfrm>
            <a:off x="9836273" y="146661"/>
            <a:ext cx="2090637" cy="584775"/>
          </a:xfrm>
          <a:prstGeom prst="rect">
            <a:avLst/>
          </a:prstGeom>
          <a:noFill/>
        </p:spPr>
        <p:txBody>
          <a:bodyPr wrap="none" lIns="91440" tIns="45720" rIns="91440" bIns="45720">
            <a:spAutoFit/>
          </a:bodyPr>
          <a:lstStyle/>
          <a:p>
            <a:pPr algn="ctr"/>
            <a:r>
              <a:rPr lang="bn-IN"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সময়-৮মিনিট </a:t>
            </a:r>
            <a:r>
              <a:rPr lang="en-US" sz="32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14" name="Rectangle 13">
            <a:extLst>
              <a:ext uri="{FF2B5EF4-FFF2-40B4-BE49-F238E27FC236}">
                <a16:creationId xmlns:a16="http://schemas.microsoft.com/office/drawing/2014/main" id="{9D8513AB-C292-4999-B64A-688F25D72AAA}"/>
              </a:ext>
            </a:extLst>
          </p:cNvPr>
          <p:cNvSpPr/>
          <p:nvPr/>
        </p:nvSpPr>
        <p:spPr>
          <a:xfrm>
            <a:off x="263487" y="225705"/>
            <a:ext cx="625928" cy="505731"/>
          </a:xfrm>
          <a:prstGeom prst="rect">
            <a:avLst/>
          </a:prstGeom>
          <a:blipFill>
            <a:blip r:embed="rId3"/>
            <a:stretch>
              <a:fillRect/>
            </a:stretch>
          </a:blipFill>
          <a:ln w="307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96886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A299F2-E3DC-4D63-B5F6-3CD3989E2224}"/>
              </a:ext>
            </a:extLst>
          </p:cNvPr>
          <p:cNvSpPr/>
          <p:nvPr/>
        </p:nvSpPr>
        <p:spPr>
          <a:xfrm>
            <a:off x="0" y="0"/>
            <a:ext cx="12192000" cy="6858000"/>
          </a:xfrm>
          <a:prstGeom prst="rect">
            <a:avLst/>
          </a:prstGeom>
          <a:noFill/>
          <a:ln w="488950">
            <a:solidFill>
              <a:srgbClr val="C00000">
                <a:alpha val="61000"/>
              </a:srgbClr>
            </a:solidFill>
          </a:ln>
          <a:scene3d>
            <a:camera prst="orthographicFront"/>
            <a:lightRig rig="threePt" dir="t"/>
          </a:scene3d>
          <a:sp3d>
            <a:bevelT w="2540000" h="895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416573E-CEE0-4ABD-9720-7717D5289FDF}"/>
              </a:ext>
            </a:extLst>
          </p:cNvPr>
          <p:cNvSpPr/>
          <p:nvPr/>
        </p:nvSpPr>
        <p:spPr>
          <a:xfrm>
            <a:off x="631373" y="152400"/>
            <a:ext cx="3037114" cy="1219200"/>
          </a:xfrm>
          <a:prstGeom prst="rect">
            <a:avLst/>
          </a:prstGeom>
          <a:solidFill>
            <a:schemeClr val="tx1"/>
          </a:solidFill>
          <a:ln w="307975">
            <a:solidFill>
              <a:srgbClr val="C00000"/>
            </a:solidFill>
          </a:ln>
          <a:scene3d>
            <a:camera prst="orthographicFront"/>
            <a:lightRig rig="threePt" dir="t"/>
          </a:scene3d>
          <a:sp3d>
            <a:bevelT w="2540000" h="895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a:latin typeface="NikoshBAN" panose="02000000000000000000" pitchFamily="2" charset="0"/>
                <a:cs typeface="NikoshBAN" panose="02000000000000000000" pitchFamily="2" charset="0"/>
              </a:rPr>
              <a:t>মূল্যায়নঃ </a:t>
            </a:r>
            <a:endParaRPr lang="en-US" sz="7200" dirty="0">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629B5C0E-9486-4A3B-92EA-5964296E7C8E}"/>
              </a:ext>
            </a:extLst>
          </p:cNvPr>
          <p:cNvSpPr/>
          <p:nvPr/>
        </p:nvSpPr>
        <p:spPr>
          <a:xfrm>
            <a:off x="631372" y="1817914"/>
            <a:ext cx="11092543" cy="3385458"/>
          </a:xfrm>
          <a:prstGeom prst="rect">
            <a:avLst/>
          </a:prstGeom>
          <a:solidFill>
            <a:schemeClr val="tx2"/>
          </a:solidFill>
          <a:ln w="307975">
            <a:solidFill>
              <a:schemeClr val="tx1"/>
            </a:solidFill>
          </a:ln>
          <a:scene3d>
            <a:camera prst="orthographicFront"/>
            <a:lightRig rig="threePt" dir="t"/>
          </a:scene3d>
          <a:sp3d>
            <a:bevelT w="2540000" h="895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AutoNum type="arabicParenR"/>
            </a:pPr>
            <a:r>
              <a:rPr lang="bn-IN" sz="3600" dirty="0">
                <a:latin typeface="NikoshBAN" panose="02000000000000000000" pitchFamily="2" charset="0"/>
                <a:cs typeface="NikoshBAN" panose="02000000000000000000" pitchFamily="2" charset="0"/>
              </a:rPr>
              <a:t>পর্যায়বৃত্ত ধর্ম কাকে বলে?</a:t>
            </a:r>
          </a:p>
          <a:p>
            <a:pPr marL="742950" indent="-742950">
              <a:buAutoNum type="arabicParenR"/>
            </a:pPr>
            <a:r>
              <a:rPr lang="bn-IN" sz="3600" dirty="0">
                <a:latin typeface="NikoshBAN" panose="02000000000000000000" pitchFamily="2" charset="0"/>
                <a:cs typeface="NikoshBAN" panose="02000000000000000000" pitchFamily="2" charset="0"/>
              </a:rPr>
              <a:t>একই গ্রুপের উপর থেকে নিচের দিকে মৌলের আকারের কি পরিবর্তন হয়?</a:t>
            </a:r>
          </a:p>
          <a:p>
            <a:pPr marL="742950" indent="-742950">
              <a:buAutoNum type="arabicParenR"/>
            </a:pPr>
            <a:r>
              <a:rPr lang="bn-IN" sz="3600" dirty="0">
                <a:latin typeface="NikoshBAN" panose="02000000000000000000" pitchFamily="2" charset="0"/>
                <a:cs typeface="NikoshBAN" panose="02000000000000000000" pitchFamily="2" charset="0"/>
              </a:rPr>
              <a:t>একই পর্যায়ে বাম থেকে ডানের দিকে মৌলের ব্যাসার্ধের কি পরিবর্তন হয়?</a:t>
            </a:r>
          </a:p>
          <a:p>
            <a:pPr marL="742950" indent="-742950">
              <a:buAutoNum type="arabicParenR"/>
            </a:pPr>
            <a:r>
              <a:rPr lang="bn-IN" sz="3600" dirty="0">
                <a:latin typeface="NikoshBAN" panose="02000000000000000000" pitchFamily="2" charset="0"/>
                <a:cs typeface="NikoshBAN" panose="02000000000000000000" pitchFamily="2" charset="0"/>
              </a:rPr>
              <a:t>ধাতব ধর্ম বলতে কী বুঝায়?</a:t>
            </a:r>
          </a:p>
          <a:p>
            <a:pPr marL="742950" indent="-742950">
              <a:buAutoNum type="arabicParenR"/>
            </a:pPr>
            <a:r>
              <a:rPr lang="bn-IN" sz="3600" dirty="0">
                <a:latin typeface="NikoshBAN" panose="02000000000000000000" pitchFamily="2" charset="0"/>
                <a:cs typeface="NikoshBAN" panose="02000000000000000000" pitchFamily="2" charset="0"/>
              </a:rPr>
              <a:t>তড়িৎ ঋনাত্মকতা বলতে কী বুঝায়?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50355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701F43-33DA-400C-9F23-0B00347AD3E4}"/>
              </a:ext>
            </a:extLst>
          </p:cNvPr>
          <p:cNvSpPr/>
          <p:nvPr/>
        </p:nvSpPr>
        <p:spPr>
          <a:xfrm>
            <a:off x="0" y="0"/>
            <a:ext cx="12192000" cy="6858000"/>
          </a:xfrm>
          <a:prstGeom prst="rect">
            <a:avLst/>
          </a:prstGeom>
          <a:noFill/>
          <a:ln w="606425">
            <a:solidFill>
              <a:srgbClr val="C00000">
                <a:alpha val="23000"/>
              </a:srgbClr>
            </a:solidFill>
          </a:ln>
          <a:scene3d>
            <a:camera prst="orthographicFront"/>
            <a:lightRig rig="threePt" dir="t"/>
          </a:scene3d>
          <a:sp3d>
            <a:bevelT w="2540000" h="895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6DC0472-F8AE-46F5-ACFA-708298C9EAFA}"/>
              </a:ext>
            </a:extLst>
          </p:cNvPr>
          <p:cNvSpPr/>
          <p:nvPr/>
        </p:nvSpPr>
        <p:spPr>
          <a:xfrm>
            <a:off x="2498271" y="947059"/>
            <a:ext cx="7195457" cy="4147457"/>
          </a:xfrm>
          <a:prstGeom prst="rect">
            <a:avLst/>
          </a:prstGeom>
          <a:blipFill>
            <a:blip r:embed="rId2"/>
            <a:stretch>
              <a:fillRect/>
            </a:stretch>
          </a:blipFill>
          <a:ln w="577850">
            <a:solidFill>
              <a:schemeClr val="bg1">
                <a:lumMod val="95000"/>
              </a:schemeClr>
            </a:solidFill>
          </a:ln>
          <a:scene3d>
            <a:camera prst="orthographicFront"/>
            <a:lightRig rig="threePt" dir="t"/>
          </a:scene3d>
          <a:sp3d>
            <a:bevelT w="3155950" h="1219200" prst="relaxedInset"/>
            <a:bevelB w="165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a:latin typeface="NikoshBAN" panose="02000000000000000000" pitchFamily="2" charset="0"/>
                <a:cs typeface="NikoshBAN" panose="02000000000000000000" pitchFamily="2" charset="0"/>
              </a:rPr>
              <a:t> </a:t>
            </a:r>
            <a:endParaRPr lang="en-US" sz="7200" dirty="0">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B426CF57-F455-441B-BD84-B22C578EC4A1}"/>
              </a:ext>
            </a:extLst>
          </p:cNvPr>
          <p:cNvSpPr/>
          <p:nvPr/>
        </p:nvSpPr>
        <p:spPr>
          <a:xfrm>
            <a:off x="263486" y="225705"/>
            <a:ext cx="1935427" cy="1635752"/>
          </a:xfrm>
          <a:prstGeom prst="rect">
            <a:avLst/>
          </a:prstGeom>
          <a:blipFill>
            <a:blip r:embed="rId3"/>
            <a:stretch>
              <a:fillRect/>
            </a:stretch>
          </a:blipFill>
          <a:ln w="307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48234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9DC88C-E3A1-42A9-BAEF-583C3EC32834}"/>
              </a:ext>
            </a:extLst>
          </p:cNvPr>
          <p:cNvSpPr/>
          <p:nvPr/>
        </p:nvSpPr>
        <p:spPr>
          <a:xfrm>
            <a:off x="0" y="0"/>
            <a:ext cx="12192000" cy="6858000"/>
          </a:xfrm>
          <a:prstGeom prst="rect">
            <a:avLst/>
          </a:prstGeom>
          <a:noFill/>
          <a:ln w="419100">
            <a:solidFill>
              <a:schemeClr val="accent4">
                <a:lumMod val="50000"/>
              </a:schemeClr>
            </a:solidFill>
          </a:ln>
          <a:scene3d>
            <a:camera prst="orthographicFront"/>
            <a:lightRig rig="threePt" dir="t"/>
          </a:scene3d>
          <a:sp3d>
            <a:bevelT w="2540000" h="895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B03DCCA-F862-402E-B4BE-5CFAA90E3715}"/>
              </a:ext>
            </a:extLst>
          </p:cNvPr>
          <p:cNvSpPr/>
          <p:nvPr/>
        </p:nvSpPr>
        <p:spPr>
          <a:xfrm>
            <a:off x="381002" y="386443"/>
            <a:ext cx="4887686" cy="6085113"/>
          </a:xfrm>
          <a:prstGeom prst="rect">
            <a:avLst/>
          </a:prstGeom>
          <a:blipFill>
            <a:blip r:embed="rId2"/>
            <a:stretch>
              <a:fillRect/>
            </a:stretch>
          </a:blipFill>
          <a:ln w="307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F4F6A3B-A9D6-4692-B872-E616018AD8F2}"/>
              </a:ext>
            </a:extLst>
          </p:cNvPr>
          <p:cNvSpPr/>
          <p:nvPr/>
        </p:nvSpPr>
        <p:spPr>
          <a:xfrm>
            <a:off x="6585857" y="397329"/>
            <a:ext cx="5170715" cy="6085113"/>
          </a:xfrm>
          <a:prstGeom prst="rect">
            <a:avLst/>
          </a:prstGeom>
          <a:blipFill>
            <a:blip r:embed="rId3"/>
            <a:stretch>
              <a:fillRect/>
            </a:stretch>
          </a:blipFill>
          <a:ln w="361950">
            <a:solidFill>
              <a:schemeClr val="tx2"/>
            </a:solidFill>
          </a:ln>
          <a:scene3d>
            <a:camera prst="orthographicFront"/>
            <a:lightRig rig="threePt" dir="t"/>
          </a:scene3d>
          <a:sp3d>
            <a:bevelT w="2540000" h="8953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F5261883-4A5A-4B05-9C32-9DA31BBBB60A}"/>
              </a:ext>
            </a:extLst>
          </p:cNvPr>
          <p:cNvGrpSpPr/>
          <p:nvPr/>
        </p:nvGrpSpPr>
        <p:grpSpPr>
          <a:xfrm>
            <a:off x="5617032" y="108854"/>
            <a:ext cx="536121" cy="6457953"/>
            <a:chOff x="5377545" y="141511"/>
            <a:chExt cx="536121" cy="6457953"/>
          </a:xfrm>
          <a:solidFill>
            <a:schemeClr val="accent1">
              <a:lumMod val="40000"/>
              <a:lumOff val="60000"/>
            </a:schemeClr>
          </a:solidFill>
        </p:grpSpPr>
        <p:sp>
          <p:nvSpPr>
            <p:cNvPr id="6" name="Arrow: Down 5">
              <a:extLst>
                <a:ext uri="{FF2B5EF4-FFF2-40B4-BE49-F238E27FC236}">
                  <a16:creationId xmlns:a16="http://schemas.microsoft.com/office/drawing/2014/main" id="{C74D580D-37A5-4AD5-946C-575003C95862}"/>
                </a:ext>
              </a:extLst>
            </p:cNvPr>
            <p:cNvSpPr/>
            <p:nvPr/>
          </p:nvSpPr>
          <p:spPr>
            <a:xfrm>
              <a:off x="5377545" y="258535"/>
              <a:ext cx="272143" cy="6340929"/>
            </a:xfrm>
            <a:prstGeom prst="downArrow">
              <a:avLst>
                <a:gd name="adj1" fmla="val 50000"/>
                <a:gd name="adj2" fmla="val 150000"/>
              </a:avLst>
            </a:prstGeom>
            <a:grpFill/>
            <a:ln>
              <a:noFill/>
            </a:ln>
            <a:scene3d>
              <a:camera prst="orthographicFront"/>
              <a:lightRig rig="threePt" dir="t"/>
            </a:scene3d>
            <a:sp3d>
              <a:bevelT w="520700" h="6096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6301B121-A767-4D96-9E75-9C08B0579EBA}"/>
                </a:ext>
              </a:extLst>
            </p:cNvPr>
            <p:cNvSpPr/>
            <p:nvPr/>
          </p:nvSpPr>
          <p:spPr>
            <a:xfrm flipV="1">
              <a:off x="5641524" y="141511"/>
              <a:ext cx="272142" cy="6457951"/>
            </a:xfrm>
            <a:prstGeom prst="downArrow">
              <a:avLst>
                <a:gd name="adj1" fmla="val 50000"/>
                <a:gd name="adj2" fmla="val 150000"/>
              </a:avLst>
            </a:prstGeom>
            <a:grpFill/>
            <a:ln>
              <a:noFill/>
            </a:ln>
            <a:scene3d>
              <a:camera prst="orthographicFront"/>
              <a:lightRig rig="threePt" dir="t"/>
            </a:scene3d>
            <a:sp3d>
              <a:bevelT w="520700" h="6096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324433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E0FFB3-2830-448F-AF3B-D55875259425}"/>
              </a:ext>
            </a:extLst>
          </p:cNvPr>
          <p:cNvSpPr/>
          <p:nvPr/>
        </p:nvSpPr>
        <p:spPr>
          <a:xfrm>
            <a:off x="0" y="0"/>
            <a:ext cx="12192000" cy="6858000"/>
          </a:xfrm>
          <a:prstGeom prst="rect">
            <a:avLst/>
          </a:prstGeom>
          <a:noFill/>
          <a:ln w="450850">
            <a:solidFill>
              <a:schemeClr val="tx1"/>
            </a:solidFill>
          </a:ln>
          <a:scene3d>
            <a:camera prst="orthographicFront"/>
            <a:lightRig rig="threePt" dir="t"/>
          </a:scene3d>
          <a:sp3d>
            <a:bevelT w="2540000" h="895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Beveled 4">
            <a:extLst>
              <a:ext uri="{FF2B5EF4-FFF2-40B4-BE49-F238E27FC236}">
                <a16:creationId xmlns:a16="http://schemas.microsoft.com/office/drawing/2014/main" id="{C647F696-E0D9-4855-BED8-E93BD01474BC}"/>
              </a:ext>
            </a:extLst>
          </p:cNvPr>
          <p:cNvSpPr/>
          <p:nvPr/>
        </p:nvSpPr>
        <p:spPr>
          <a:xfrm>
            <a:off x="876300" y="625928"/>
            <a:ext cx="10439400" cy="5606143"/>
          </a:xfrm>
          <a:prstGeom prst="bevel">
            <a:avLst/>
          </a:prstGeom>
          <a:solidFill>
            <a:schemeClr val="tx1"/>
          </a:solidFill>
          <a:ln w="333375">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latin typeface="NikoshBAN" panose="02000000000000000000" pitchFamily="2" charset="0"/>
                <a:cs typeface="NikoshBAN" panose="02000000000000000000" pitchFamily="2" charset="0"/>
              </a:rPr>
              <a:t>শ্রেণি</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নবম</a:t>
            </a:r>
            <a:endParaRPr lang="en-US" sz="6000" dirty="0">
              <a:latin typeface="NikoshBAN" panose="02000000000000000000" pitchFamily="2" charset="0"/>
              <a:cs typeface="NikoshBAN" panose="02000000000000000000" pitchFamily="2" charset="0"/>
            </a:endParaRPr>
          </a:p>
          <a:p>
            <a:pPr algn="ctr"/>
            <a:r>
              <a:rPr lang="en-US" sz="6000" dirty="0" err="1">
                <a:latin typeface="NikoshBAN" panose="02000000000000000000" pitchFamily="2" charset="0"/>
                <a:cs typeface="NikoshBAN" panose="02000000000000000000" pitchFamily="2" charset="0"/>
              </a:rPr>
              <a:t>বিষয়-রসায়ন</a:t>
            </a:r>
            <a:endParaRPr lang="en-US" sz="6000" dirty="0">
              <a:latin typeface="NikoshBAN" panose="02000000000000000000" pitchFamily="2" charset="0"/>
              <a:cs typeface="NikoshBAN" panose="02000000000000000000" pitchFamily="2" charset="0"/>
            </a:endParaRPr>
          </a:p>
          <a:p>
            <a:pPr algn="ctr"/>
            <a:r>
              <a:rPr lang="en-US" sz="6000" dirty="0">
                <a:latin typeface="NikoshBAN" panose="02000000000000000000" pitchFamily="2" charset="0"/>
                <a:cs typeface="NikoshBAN" panose="02000000000000000000" pitchFamily="2" charset="0"/>
              </a:rPr>
              <a:t>অধ্যায়-৪ (</a:t>
            </a:r>
            <a:r>
              <a:rPr lang="en-US" sz="6000" dirty="0" err="1">
                <a:latin typeface="NikoshBAN" panose="02000000000000000000" pitchFamily="2" charset="0"/>
                <a:cs typeface="NikoshBAN" panose="02000000000000000000" pitchFamily="2" charset="0"/>
              </a:rPr>
              <a:t>পর</a:t>
            </a:r>
            <a:r>
              <a:rPr lang="bn-BD"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য</a:t>
            </a:r>
            <a:r>
              <a:rPr lang="bn-BD"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য় </a:t>
            </a:r>
            <a:r>
              <a:rPr lang="bn-BD" sz="6000" dirty="0">
                <a:latin typeface="NikoshBAN" panose="02000000000000000000" pitchFamily="2" charset="0"/>
                <a:cs typeface="NikoshBAN" panose="02000000000000000000" pitchFamily="2" charset="0"/>
              </a:rPr>
              <a:t>স</a:t>
            </a:r>
            <a:r>
              <a:rPr lang="en-US" sz="6000" dirty="0">
                <a:latin typeface="NikoshBAN" panose="02000000000000000000" pitchFamily="2" charset="0"/>
                <a:cs typeface="NikoshBAN" panose="02000000000000000000" pitchFamily="2" charset="0"/>
              </a:rPr>
              <a:t>া</a:t>
            </a:r>
            <a:r>
              <a:rPr lang="bn-BD" sz="6000" dirty="0">
                <a:latin typeface="NikoshBAN" panose="02000000000000000000" pitchFamily="2" charset="0"/>
                <a:cs typeface="NikoshBAN" panose="02000000000000000000" pitchFamily="2" charset="0"/>
              </a:rPr>
              <a:t>র</a:t>
            </a:r>
            <a:r>
              <a:rPr lang="en-US" sz="6000" dirty="0">
                <a:latin typeface="NikoshBAN" panose="02000000000000000000" pitchFamily="2" charset="0"/>
                <a:cs typeface="NikoshBAN" panose="02000000000000000000" pitchFamily="2" charset="0"/>
              </a:rPr>
              <a:t>ণ</a:t>
            </a:r>
            <a:r>
              <a:rPr lang="bn-BD"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a:t>
            </a:r>
          </a:p>
          <a:p>
            <a:pPr algn="ctr"/>
            <a:r>
              <a:rPr lang="en-US" sz="6000" dirty="0" err="1">
                <a:latin typeface="NikoshBAN" panose="02000000000000000000" pitchFamily="2" charset="0"/>
                <a:cs typeface="NikoshBAN" panose="02000000000000000000" pitchFamily="2" charset="0"/>
              </a:rPr>
              <a:t>পাঠ</a:t>
            </a:r>
            <a:r>
              <a:rPr lang="en-US" sz="6000" dirty="0">
                <a:latin typeface="NikoshBAN" panose="02000000000000000000" pitchFamily="2" charset="0"/>
                <a:cs typeface="NikoshBAN" panose="02000000000000000000" pitchFamily="2" charset="0"/>
              </a:rPr>
              <a:t>- ম</a:t>
            </a:r>
            <a:r>
              <a:rPr lang="bn-BD"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ল</a:t>
            </a:r>
            <a:r>
              <a:rPr lang="bn-BD"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র </a:t>
            </a:r>
            <a:r>
              <a:rPr lang="bn-BD" sz="6000" dirty="0">
                <a:latin typeface="NikoshBAN" panose="02000000000000000000" pitchFamily="2" charset="0"/>
                <a:cs typeface="NikoshBAN" panose="02000000000000000000" pitchFamily="2" charset="0"/>
              </a:rPr>
              <a:t>প</a:t>
            </a:r>
            <a:r>
              <a:rPr lang="en-US" sz="6000" dirty="0" err="1">
                <a:latin typeface="NikoshBAN" panose="02000000000000000000" pitchFamily="2" charset="0"/>
                <a:cs typeface="NikoshBAN" panose="02000000000000000000" pitchFamily="2" charset="0"/>
              </a:rPr>
              <a:t>র্যায়ব</a:t>
            </a:r>
            <a:r>
              <a:rPr lang="bn-BD"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ত</a:t>
            </a:r>
            <a:r>
              <a:rPr lang="bn-BD"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ত </a:t>
            </a:r>
            <a:r>
              <a:rPr lang="en-US" sz="6000" dirty="0" err="1">
                <a:latin typeface="NikoshBAN" panose="02000000000000000000" pitchFamily="2" charset="0"/>
                <a:cs typeface="NikoshBAN" panose="02000000000000000000" pitchFamily="2" charset="0"/>
              </a:rPr>
              <a:t>ধর্ম</a:t>
            </a:r>
            <a:r>
              <a:rPr lang="en-US" sz="6000" dirty="0">
                <a:latin typeface="NikoshBAN" panose="02000000000000000000" pitchFamily="2" charset="0"/>
                <a:cs typeface="NikoshBAN" panose="02000000000000000000" pitchFamily="2" charset="0"/>
              </a:rPr>
              <a:t>  </a:t>
            </a:r>
          </a:p>
        </p:txBody>
      </p:sp>
      <p:sp>
        <p:nvSpPr>
          <p:cNvPr id="4" name="Rectangle 3">
            <a:extLst>
              <a:ext uri="{FF2B5EF4-FFF2-40B4-BE49-F238E27FC236}">
                <a16:creationId xmlns:a16="http://schemas.microsoft.com/office/drawing/2014/main" id="{8041E47F-AB6C-40F8-B3B5-3ED2DA8B9B2C}"/>
              </a:ext>
            </a:extLst>
          </p:cNvPr>
          <p:cNvSpPr/>
          <p:nvPr/>
        </p:nvSpPr>
        <p:spPr>
          <a:xfrm>
            <a:off x="250372" y="212725"/>
            <a:ext cx="625928" cy="505731"/>
          </a:xfrm>
          <a:prstGeom prst="rect">
            <a:avLst/>
          </a:prstGeom>
          <a:blipFill>
            <a:blip r:embed="rId2"/>
            <a:stretch>
              <a:fillRect/>
            </a:stretch>
          </a:blipFill>
          <a:ln w="307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65624"/>
      </p:ext>
    </p:extLst>
  </p:cSld>
  <p:clrMapOvr>
    <a:masterClrMapping/>
  </p:clrMapOvr>
  <p:transition spd="slow">
    <p:pull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0D9677-99C8-46BA-A080-E6D5F8CBC2BF}"/>
              </a:ext>
            </a:extLst>
          </p:cNvPr>
          <p:cNvSpPr/>
          <p:nvPr/>
        </p:nvSpPr>
        <p:spPr>
          <a:xfrm>
            <a:off x="0" y="0"/>
            <a:ext cx="12192000" cy="6858000"/>
          </a:xfrm>
          <a:prstGeom prst="rect">
            <a:avLst/>
          </a:prstGeom>
          <a:noFill/>
          <a:ln w="450850">
            <a:solidFill>
              <a:schemeClr val="tx1"/>
            </a:solidFill>
          </a:ln>
          <a:scene3d>
            <a:camera prst="orthographicFront"/>
            <a:lightRig rig="threePt" dir="t"/>
          </a:scene3d>
          <a:sp3d>
            <a:bevelT w="2540000" h="895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66102A1-13BB-45CA-9EC1-0A5B2215AC97}"/>
              </a:ext>
            </a:extLst>
          </p:cNvPr>
          <p:cNvSpPr/>
          <p:nvPr/>
        </p:nvSpPr>
        <p:spPr>
          <a:xfrm>
            <a:off x="625928" y="365125"/>
            <a:ext cx="10940143" cy="4025886"/>
          </a:xfrm>
          <a:prstGeom prst="rect">
            <a:avLst/>
          </a:prstGeom>
          <a:blipFill>
            <a:blip r:embed="rId2"/>
            <a:stretch>
              <a:fillRect/>
            </a:stretch>
          </a:blipFill>
          <a:ln w="3079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6364CA0-CC31-41D6-8426-38F92D9CD029}"/>
              </a:ext>
            </a:extLst>
          </p:cNvPr>
          <p:cNvSpPr txBox="1"/>
          <p:nvPr/>
        </p:nvSpPr>
        <p:spPr>
          <a:xfrm>
            <a:off x="277585" y="5154289"/>
            <a:ext cx="11288486" cy="769441"/>
          </a:xfrm>
          <a:prstGeom prst="rect">
            <a:avLst/>
          </a:prstGeom>
          <a:noFill/>
        </p:spPr>
        <p:txBody>
          <a:bodyPr wrap="square" rtlCol="0">
            <a:spAutoFit/>
          </a:bodyPr>
          <a:lstStyle/>
          <a:p>
            <a:r>
              <a:rPr lang="en-US" sz="4400" dirty="0">
                <a:latin typeface="NikoshBAN" panose="02000000000000000000" pitchFamily="2" charset="0"/>
                <a:cs typeface="NikoshBAN" panose="02000000000000000000" pitchFamily="2" charset="0"/>
              </a:rPr>
              <a:t>এ</a:t>
            </a:r>
            <a:r>
              <a:rPr lang="bn-BD" sz="4400" dirty="0">
                <a:latin typeface="NikoshBAN" panose="02000000000000000000" pitchFamily="2" charset="0"/>
                <a:cs typeface="NikoshBAN" panose="02000000000000000000" pitchFamily="2" charset="0"/>
              </a:rPr>
              <a:t>ই</a:t>
            </a:r>
            <a:r>
              <a:rPr lang="en-US" sz="4400" dirty="0">
                <a:latin typeface="NikoshBAN" panose="02000000000000000000" pitchFamily="2" charset="0"/>
                <a:cs typeface="NikoshBAN" panose="02000000000000000000" pitchFamily="2" charset="0"/>
              </a:rPr>
              <a:t> </a:t>
            </a:r>
            <a:r>
              <a:rPr lang="bn-BD" sz="4400" dirty="0">
                <a:latin typeface="NikoshBAN" panose="02000000000000000000" pitchFamily="2" charset="0"/>
                <a:cs typeface="NikoshBAN" panose="02000000000000000000" pitchFamily="2" charset="0"/>
              </a:rPr>
              <a:t>স</a:t>
            </a:r>
            <a:r>
              <a:rPr lang="en-US" sz="4400" dirty="0">
                <a:latin typeface="NikoshBAN" panose="02000000000000000000" pitchFamily="2" charset="0"/>
                <a:cs typeface="NikoshBAN" panose="02000000000000000000" pitchFamily="2" charset="0"/>
              </a:rPr>
              <a:t>া</a:t>
            </a:r>
            <a:r>
              <a:rPr lang="bn-BD" sz="4400" dirty="0">
                <a:latin typeface="NikoshBAN" panose="02000000000000000000" pitchFamily="2" charset="0"/>
                <a:cs typeface="NikoshBAN" panose="02000000000000000000" pitchFamily="2" charset="0"/>
              </a:rPr>
              <a:t>র</a:t>
            </a:r>
            <a:r>
              <a:rPr lang="en-US" sz="4400" dirty="0">
                <a:latin typeface="NikoshBAN" panose="02000000000000000000" pitchFamily="2" charset="0"/>
                <a:cs typeface="NikoshBAN" panose="02000000000000000000" pitchFamily="2" charset="0"/>
              </a:rPr>
              <a:t>ণ</a:t>
            </a:r>
            <a:r>
              <a:rPr lang="bn-BD"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র </a:t>
            </a:r>
            <a:r>
              <a:rPr lang="bn-BD" sz="4400" dirty="0">
                <a:latin typeface="NikoshBAN" panose="02000000000000000000" pitchFamily="2" charset="0"/>
                <a:cs typeface="NikoshBAN" panose="02000000000000000000" pitchFamily="2" charset="0"/>
              </a:rPr>
              <a:t>প</a:t>
            </a:r>
            <a:r>
              <a:rPr lang="en-US" sz="4400" dirty="0" err="1">
                <a:latin typeface="NikoshBAN" panose="02000000000000000000" pitchFamily="2" charset="0"/>
                <a:cs typeface="NikoshBAN" panose="02000000000000000000" pitchFamily="2" charset="0"/>
              </a:rPr>
              <a:t>র্যায়ব</a:t>
            </a:r>
            <a:r>
              <a:rPr lang="bn-BD"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ত</a:t>
            </a:r>
            <a:r>
              <a:rPr lang="bn-BD"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ত </a:t>
            </a:r>
            <a:r>
              <a:rPr lang="en-US" sz="4400" dirty="0" err="1">
                <a:latin typeface="NikoshBAN" panose="02000000000000000000" pitchFamily="2" charset="0"/>
                <a:cs typeface="NikoshBAN" panose="02000000000000000000" pitchFamily="2" charset="0"/>
              </a:rPr>
              <a:t>ধর্ম</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সম্পর</a:t>
            </a:r>
            <a:r>
              <a:rPr lang="bn-BD"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ক</a:t>
            </a:r>
            <a:r>
              <a:rPr lang="bn-BD" sz="4400" dirty="0">
                <a:latin typeface="NikoshBAN" panose="02000000000000000000" pitchFamily="2" charset="0"/>
                <a:cs typeface="NikoshBAN" panose="02000000000000000000" pitchFamily="2" charset="0"/>
              </a:rPr>
              <a:t>ে</a:t>
            </a:r>
            <a:r>
              <a:rPr lang="en-US" sz="4400" dirty="0">
                <a:latin typeface="NikoshBAN" panose="02000000000000000000" pitchFamily="2" charset="0"/>
                <a:cs typeface="NikoshBAN" panose="02000000000000000000" pitchFamily="2" charset="0"/>
              </a:rPr>
              <a:t> </a:t>
            </a:r>
            <a:r>
              <a:rPr lang="bn-BD" sz="4400" dirty="0">
                <a:latin typeface="NikoshBAN" panose="02000000000000000000" pitchFamily="2" charset="0"/>
                <a:cs typeface="NikoshBAN" panose="02000000000000000000" pitchFamily="2" charset="0"/>
              </a:rPr>
              <a:t>ক</a:t>
            </a:r>
            <a:r>
              <a:rPr lang="en-US" sz="4400" dirty="0">
                <a:latin typeface="NikoshBAN" panose="02000000000000000000" pitchFamily="2" charset="0"/>
                <a:cs typeface="NikoshBAN" panose="02000000000000000000" pitchFamily="2" charset="0"/>
              </a:rPr>
              <a:t>ো</a:t>
            </a:r>
            <a:r>
              <a:rPr lang="bn-BD" sz="4400" dirty="0">
                <a:latin typeface="NikoshBAN" panose="02000000000000000000" pitchFamily="2" charset="0"/>
                <a:cs typeface="NikoshBAN" panose="02000000000000000000" pitchFamily="2" charset="0"/>
              </a:rPr>
              <a:t>ন</a:t>
            </a:r>
            <a:r>
              <a:rPr lang="en-US" sz="4400" dirty="0">
                <a:latin typeface="NikoshBAN" panose="02000000000000000000" pitchFamily="2" charset="0"/>
                <a:cs typeface="NikoshBAN" panose="02000000000000000000" pitchFamily="2" charset="0"/>
              </a:rPr>
              <a:t>ো </a:t>
            </a:r>
            <a:r>
              <a:rPr lang="bn-BD" sz="4400" dirty="0">
                <a:latin typeface="NikoshBAN" panose="02000000000000000000" pitchFamily="2" charset="0"/>
                <a:cs typeface="NikoshBAN" panose="02000000000000000000" pitchFamily="2" charset="0"/>
              </a:rPr>
              <a:t>অ</a:t>
            </a:r>
            <a:r>
              <a:rPr lang="en-US" sz="4400" dirty="0" err="1">
                <a:latin typeface="NikoshBAN" panose="02000000000000000000" pitchFamily="2" charset="0"/>
                <a:cs typeface="NikoshBAN" panose="02000000000000000000" pitchFamily="2" charset="0"/>
              </a:rPr>
              <a:t>ভিজ্ঞতা</a:t>
            </a:r>
            <a:r>
              <a:rPr lang="en-US" sz="4400" dirty="0">
                <a:latin typeface="NikoshBAN" panose="02000000000000000000" pitchFamily="2" charset="0"/>
                <a:cs typeface="NikoshBAN" panose="02000000000000000000" pitchFamily="2" charset="0"/>
              </a:rPr>
              <a:t> আ</a:t>
            </a:r>
            <a:r>
              <a:rPr lang="bn-BD" sz="4400" dirty="0">
                <a:latin typeface="NikoshBAN" panose="02000000000000000000" pitchFamily="2" charset="0"/>
                <a:cs typeface="NikoshBAN" panose="02000000000000000000" pitchFamily="2" charset="0"/>
              </a:rPr>
              <a:t>ছ</a:t>
            </a:r>
            <a:r>
              <a:rPr lang="en-US" sz="4400" dirty="0">
                <a:latin typeface="NikoshBAN" panose="02000000000000000000" pitchFamily="2" charset="0"/>
                <a:cs typeface="NikoshBAN" panose="02000000000000000000" pitchFamily="2" charset="0"/>
              </a:rPr>
              <a:t>ে </a:t>
            </a:r>
            <a:r>
              <a:rPr lang="bn-BD" sz="4400" dirty="0">
                <a:latin typeface="NikoshBAN" panose="02000000000000000000" pitchFamily="2" charset="0"/>
                <a:cs typeface="NikoshBAN" panose="02000000000000000000" pitchFamily="2" charset="0"/>
              </a:rPr>
              <a:t>ক</a:t>
            </a:r>
            <a:r>
              <a:rPr lang="en-US" sz="44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24025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0D9677-99C8-46BA-A080-E6D5F8CBC2BF}"/>
              </a:ext>
            </a:extLst>
          </p:cNvPr>
          <p:cNvSpPr/>
          <p:nvPr/>
        </p:nvSpPr>
        <p:spPr>
          <a:xfrm>
            <a:off x="0" y="0"/>
            <a:ext cx="12192000" cy="6858000"/>
          </a:xfrm>
          <a:prstGeom prst="rect">
            <a:avLst/>
          </a:prstGeom>
          <a:noFill/>
          <a:ln w="450850">
            <a:solidFill>
              <a:schemeClr val="tx1"/>
            </a:solidFill>
          </a:ln>
          <a:scene3d>
            <a:camera prst="orthographicFront"/>
            <a:lightRig rig="threePt" dir="t"/>
          </a:scene3d>
          <a:sp3d>
            <a:bevelT w="2540000" h="895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66102A1-13BB-45CA-9EC1-0A5B2215AC97}"/>
              </a:ext>
            </a:extLst>
          </p:cNvPr>
          <p:cNvSpPr/>
          <p:nvPr/>
        </p:nvSpPr>
        <p:spPr>
          <a:xfrm>
            <a:off x="625928" y="365125"/>
            <a:ext cx="5197929" cy="3423104"/>
          </a:xfrm>
          <a:prstGeom prst="rect">
            <a:avLst/>
          </a:prstGeom>
          <a:blipFill>
            <a:blip r:embed="rId2"/>
            <a:stretch>
              <a:fillRect/>
            </a:stretch>
          </a:blipFill>
          <a:ln w="762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C718DC5-D159-424D-B5EA-5358042972ED}"/>
              </a:ext>
            </a:extLst>
          </p:cNvPr>
          <p:cNvSpPr txBox="1"/>
          <p:nvPr/>
        </p:nvSpPr>
        <p:spPr>
          <a:xfrm>
            <a:off x="6096000" y="598714"/>
            <a:ext cx="5083629" cy="646331"/>
          </a:xfrm>
          <a:prstGeom prst="rect">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IN" sz="3600" dirty="0">
                <a:latin typeface="NikoshBAN" panose="02000000000000000000" pitchFamily="2" charset="0"/>
                <a:cs typeface="NikoshBAN" panose="02000000000000000000" pitchFamily="2" charset="0"/>
              </a:rPr>
              <a:t>আজকের পাঠ---</a:t>
            </a:r>
            <a:endParaRPr lang="en-US" sz="3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4E92FF04-08EC-4D6D-937A-D8F5CD491A16}"/>
              </a:ext>
            </a:extLst>
          </p:cNvPr>
          <p:cNvSpPr txBox="1"/>
          <p:nvPr/>
        </p:nvSpPr>
        <p:spPr>
          <a:xfrm>
            <a:off x="1932215" y="4250871"/>
            <a:ext cx="7745185" cy="1200329"/>
          </a:xfrm>
          <a:prstGeom prst="rect">
            <a:avLst/>
          </a:prstGeom>
          <a:solidFill>
            <a:schemeClr val="tx1"/>
          </a:solidFill>
          <a:ln>
            <a:noFill/>
          </a:ln>
          <a:scene3d>
            <a:camera prst="orthographicFront"/>
            <a:lightRig rig="threePt" dir="t"/>
          </a:scene3d>
          <a:sp3d>
            <a:bevelT w="254000" h="133350" prst="angle"/>
          </a:sp3d>
        </p:spPr>
        <p:txBody>
          <a:bodyPr wrap="square" rtlCol="0">
            <a:spAutoFit/>
          </a:bodyPr>
          <a:lstStyle/>
          <a:p>
            <a:r>
              <a:rPr lang="bn-IN"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পর্যায় সারণির পর্যায়বৃত্ত ধর্ম</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1444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0D9677-99C8-46BA-A080-E6D5F8CBC2BF}"/>
              </a:ext>
            </a:extLst>
          </p:cNvPr>
          <p:cNvSpPr/>
          <p:nvPr/>
        </p:nvSpPr>
        <p:spPr>
          <a:xfrm>
            <a:off x="0" y="0"/>
            <a:ext cx="12192000" cy="6858000"/>
          </a:xfrm>
          <a:prstGeom prst="rect">
            <a:avLst/>
          </a:prstGeom>
          <a:noFill/>
          <a:ln w="450850">
            <a:solidFill>
              <a:schemeClr val="tx1"/>
            </a:solidFill>
          </a:ln>
          <a:scene3d>
            <a:camera prst="orthographicFront"/>
            <a:lightRig rig="threePt" dir="t"/>
          </a:scene3d>
          <a:sp3d>
            <a:bevelT w="2540000" h="895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66102A1-13BB-45CA-9EC1-0A5B2215AC97}"/>
              </a:ext>
            </a:extLst>
          </p:cNvPr>
          <p:cNvSpPr/>
          <p:nvPr/>
        </p:nvSpPr>
        <p:spPr>
          <a:xfrm>
            <a:off x="9421585" y="332468"/>
            <a:ext cx="1540329" cy="1311275"/>
          </a:xfrm>
          <a:prstGeom prst="rect">
            <a:avLst/>
          </a:prstGeom>
          <a:blipFill>
            <a:blip r:embed="rId2"/>
            <a:stretch>
              <a:fillRect/>
            </a:stretch>
          </a:blipFill>
          <a:ln w="762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92FF04-08EC-4D6D-937A-D8F5CD491A16}"/>
              </a:ext>
            </a:extLst>
          </p:cNvPr>
          <p:cNvSpPr txBox="1"/>
          <p:nvPr/>
        </p:nvSpPr>
        <p:spPr>
          <a:xfrm>
            <a:off x="1349830" y="572606"/>
            <a:ext cx="2296886" cy="830997"/>
          </a:xfrm>
          <a:prstGeom prst="rect">
            <a:avLst/>
          </a:prstGeom>
          <a:solidFill>
            <a:schemeClr val="tx1"/>
          </a:solidFill>
          <a:ln>
            <a:noFill/>
          </a:ln>
          <a:scene3d>
            <a:camera prst="orthographicFront"/>
            <a:lightRig rig="threePt" dir="t"/>
          </a:scene3d>
          <a:sp3d>
            <a:bevelT w="254000" h="133350" prst="angle"/>
          </a:sp3d>
        </p:spPr>
        <p:txBody>
          <a:bodyPr wrap="square" rtlCol="0">
            <a:spAutoFit/>
          </a:bodyPr>
          <a:lstStyle/>
          <a:p>
            <a:r>
              <a:rPr lang="bn-IN"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শিখনফলঃ </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937DEF37-C6F0-4045-BC19-14C63181A1E4}"/>
              </a:ext>
            </a:extLst>
          </p:cNvPr>
          <p:cNvSpPr txBox="1"/>
          <p:nvPr/>
        </p:nvSpPr>
        <p:spPr>
          <a:xfrm>
            <a:off x="936170" y="3207471"/>
            <a:ext cx="10025744" cy="923330"/>
          </a:xfrm>
          <a:prstGeom prst="rect">
            <a:avLst/>
          </a:prstGeom>
          <a:solidFill>
            <a:schemeClr val="tx1"/>
          </a:solidFill>
          <a:ln>
            <a:noFill/>
          </a:ln>
          <a:scene3d>
            <a:camera prst="orthographicFront"/>
            <a:lightRig rig="threePt" dir="t"/>
          </a:scene3d>
          <a:sp3d>
            <a:bevelT w="254000" h="133350" prst="angle"/>
          </a:sp3d>
        </p:spPr>
        <p:txBody>
          <a:bodyPr wrap="square" rtlCol="0">
            <a:spAutoFit/>
          </a:bodyPr>
          <a:lstStyle/>
          <a:p>
            <a:pPr marL="685800" indent="-685800">
              <a:buFont typeface="Wingdings" panose="05000000000000000000" pitchFamily="2" charset="2"/>
              <a:buChar char="Ø"/>
            </a:pPr>
            <a:r>
              <a:rPr lang="bn-I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মৌলের পর্যায়বৃত্ত ধর্ম ব্যাখ্যা করতে পারবে,</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660C995C-BCDF-4C26-8328-60D473FDB68B}"/>
              </a:ext>
            </a:extLst>
          </p:cNvPr>
          <p:cNvSpPr/>
          <p:nvPr/>
        </p:nvSpPr>
        <p:spPr>
          <a:xfrm>
            <a:off x="266698" y="234497"/>
            <a:ext cx="625928" cy="505731"/>
          </a:xfrm>
          <a:prstGeom prst="rect">
            <a:avLst/>
          </a:prstGeom>
          <a:blipFill>
            <a:blip r:embed="rId2"/>
            <a:stretch>
              <a:fillRect/>
            </a:stretch>
          </a:blipFill>
          <a:ln w="307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44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07556-A188-4F5F-8A04-224156FD2207}"/>
              </a:ext>
            </a:extLst>
          </p:cNvPr>
          <p:cNvSpPr/>
          <p:nvPr/>
        </p:nvSpPr>
        <p:spPr>
          <a:xfrm>
            <a:off x="0" y="0"/>
            <a:ext cx="12192000" cy="6858000"/>
          </a:xfrm>
          <a:prstGeom prst="rect">
            <a:avLst/>
          </a:prstGeom>
          <a:noFill/>
          <a:ln w="476250">
            <a:solidFill>
              <a:schemeClr val="accent1"/>
            </a:solidFill>
          </a:ln>
          <a:scene3d>
            <a:camera prst="orthographicFront"/>
            <a:lightRig rig="threePt" dir="t"/>
          </a:scene3d>
          <a:sp3d>
            <a:bevelT w="2540000" h="895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E0CBD37C-B574-4828-BF28-7D30B14A9403}"/>
              </a:ext>
            </a:extLst>
          </p:cNvPr>
          <p:cNvSpPr/>
          <p:nvPr/>
        </p:nvSpPr>
        <p:spPr>
          <a:xfrm>
            <a:off x="625928" y="365125"/>
            <a:ext cx="10940143" cy="4025886"/>
          </a:xfrm>
          <a:prstGeom prst="rect">
            <a:avLst/>
          </a:prstGeom>
          <a:blipFill>
            <a:blip r:embed="rId2"/>
            <a:stretch>
              <a:fillRect/>
            </a:stretch>
          </a:blipFill>
          <a:ln w="307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a:extLst>
              <a:ext uri="{FF2B5EF4-FFF2-40B4-BE49-F238E27FC236}">
                <a16:creationId xmlns:a16="http://schemas.microsoft.com/office/drawing/2014/main" id="{35AF9598-02DE-4E5A-8332-67ECBC80648A}"/>
              </a:ext>
            </a:extLst>
          </p:cNvPr>
          <p:cNvSpPr txBox="1"/>
          <p:nvPr/>
        </p:nvSpPr>
        <p:spPr>
          <a:xfrm>
            <a:off x="1404256" y="4756136"/>
            <a:ext cx="9557657"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ছবি দেখে কিছু বুঝা যাচ্ছে কি? </a:t>
            </a:r>
            <a:endParaRPr lang="en-US" sz="3600" dirty="0">
              <a:latin typeface="NikoshBAN" panose="02000000000000000000" pitchFamily="2" charset="0"/>
              <a:cs typeface="NikoshBAN" panose="02000000000000000000" pitchFamily="2" charset="0"/>
            </a:endParaRPr>
          </a:p>
        </p:txBody>
      </p:sp>
      <p:sp>
        <p:nvSpPr>
          <p:cNvPr id="138" name="TextBox 137">
            <a:extLst>
              <a:ext uri="{FF2B5EF4-FFF2-40B4-BE49-F238E27FC236}">
                <a16:creationId xmlns:a16="http://schemas.microsoft.com/office/drawing/2014/main" id="{A63F7BE9-82BD-49CA-BCD4-08523C2CED27}"/>
              </a:ext>
            </a:extLst>
          </p:cNvPr>
          <p:cNvSpPr txBox="1"/>
          <p:nvPr/>
        </p:nvSpPr>
        <p:spPr>
          <a:xfrm>
            <a:off x="1295399" y="4921458"/>
            <a:ext cx="9557657"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এর বৈশিষ্ট্য সম্পর্কে কোনো ধারণা আছে তোমাদের?  </a:t>
            </a:r>
            <a:endParaRPr lang="en-US" sz="3600" dirty="0">
              <a:latin typeface="NikoshBAN" panose="02000000000000000000" pitchFamily="2" charset="0"/>
              <a:cs typeface="NikoshBAN" panose="02000000000000000000" pitchFamily="2" charset="0"/>
            </a:endParaRPr>
          </a:p>
        </p:txBody>
      </p:sp>
      <p:sp>
        <p:nvSpPr>
          <p:cNvPr id="139" name="TextBox 138">
            <a:extLst>
              <a:ext uri="{FF2B5EF4-FFF2-40B4-BE49-F238E27FC236}">
                <a16:creationId xmlns:a16="http://schemas.microsoft.com/office/drawing/2014/main" id="{59C0376F-5D88-4A5C-AA73-3942296D5877}"/>
              </a:ext>
            </a:extLst>
          </p:cNvPr>
          <p:cNvSpPr txBox="1"/>
          <p:nvPr/>
        </p:nvSpPr>
        <p:spPr>
          <a:xfrm>
            <a:off x="1404256" y="5258934"/>
            <a:ext cx="9557657"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পর্যায় সারণির মৌলগুলোর ভৌত ও রাসায়নিক ধর্ম কি একই রকম?   </a:t>
            </a:r>
            <a:endParaRPr lang="en-US" sz="3600" dirty="0">
              <a:latin typeface="NikoshBAN" panose="02000000000000000000" pitchFamily="2" charset="0"/>
              <a:cs typeface="NikoshBAN" panose="02000000000000000000" pitchFamily="2" charset="0"/>
            </a:endParaRPr>
          </a:p>
        </p:txBody>
      </p:sp>
      <p:sp>
        <p:nvSpPr>
          <p:cNvPr id="140" name="TextBox 139">
            <a:extLst>
              <a:ext uri="{FF2B5EF4-FFF2-40B4-BE49-F238E27FC236}">
                <a16:creationId xmlns:a16="http://schemas.microsoft.com/office/drawing/2014/main" id="{FE62742A-B58C-4564-ACE7-77B451FFDD40}"/>
              </a:ext>
            </a:extLst>
          </p:cNvPr>
          <p:cNvSpPr txBox="1"/>
          <p:nvPr/>
        </p:nvSpPr>
        <p:spPr>
          <a:xfrm>
            <a:off x="1404256" y="5398394"/>
            <a:ext cx="9557657"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মৌলগুলোর পর্যায়বৃত্ত ধর্ম সম্পর্কে কিছু জান?   </a:t>
            </a:r>
            <a:endParaRPr lang="en-US" sz="3600"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5979F2E2-133B-41FA-8F03-B10BD3AC2151}"/>
              </a:ext>
            </a:extLst>
          </p:cNvPr>
          <p:cNvSpPr/>
          <p:nvPr/>
        </p:nvSpPr>
        <p:spPr>
          <a:xfrm>
            <a:off x="234044" y="245383"/>
            <a:ext cx="625928" cy="505731"/>
          </a:xfrm>
          <a:prstGeom prst="rect">
            <a:avLst/>
          </a:prstGeom>
          <a:blipFill>
            <a:blip r:embed="rId2"/>
            <a:stretch>
              <a:fillRect/>
            </a:stretch>
          </a:blipFill>
          <a:ln w="307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18183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grpId="1" nodeType="clickEffect">
                                  <p:stCondLst>
                                    <p:cond delay="0"/>
                                  </p:stCondLst>
                                  <p:childTnLst>
                                    <p:anim calcmode="lin" valueType="num">
                                      <p:cBhvr additive="base">
                                        <p:cTn id="11" dur="500"/>
                                        <p:tgtEl>
                                          <p:spTgt spid="137"/>
                                        </p:tgtEl>
                                        <p:attrNameLst>
                                          <p:attrName>ppt_x</p:attrName>
                                        </p:attrNameLst>
                                      </p:cBhvr>
                                      <p:tavLst>
                                        <p:tav tm="0">
                                          <p:val>
                                            <p:strVal val="ppt_x"/>
                                          </p:val>
                                        </p:tav>
                                        <p:tav tm="100000">
                                          <p:val>
                                            <p:strVal val="1+ppt_w/2"/>
                                          </p:val>
                                        </p:tav>
                                      </p:tavLst>
                                    </p:anim>
                                    <p:anim calcmode="lin" valueType="num">
                                      <p:cBhvr additive="base">
                                        <p:cTn id="12" dur="500"/>
                                        <p:tgtEl>
                                          <p:spTgt spid="137"/>
                                        </p:tgtEl>
                                        <p:attrNameLst>
                                          <p:attrName>ppt_y</p:attrName>
                                        </p:attrNameLst>
                                      </p:cBhvr>
                                      <p:tavLst>
                                        <p:tav tm="0">
                                          <p:val>
                                            <p:strVal val="ppt_y"/>
                                          </p:val>
                                        </p:tav>
                                        <p:tav tm="100000">
                                          <p:val>
                                            <p:strVal val="ppt_y"/>
                                          </p:val>
                                        </p:tav>
                                      </p:tavLst>
                                    </p:anim>
                                    <p:set>
                                      <p:cBhvr>
                                        <p:cTn id="13" dur="1" fill="hold">
                                          <p:stCondLst>
                                            <p:cond delay="499"/>
                                          </p:stCondLst>
                                        </p:cTn>
                                        <p:tgtEl>
                                          <p:spTgt spid="13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8"/>
                                        </p:tgtEl>
                                        <p:attrNameLst>
                                          <p:attrName>style.visibility</p:attrName>
                                        </p:attrNameLst>
                                      </p:cBhvr>
                                      <p:to>
                                        <p:strVal val="visible"/>
                                      </p:to>
                                    </p:set>
                                    <p:animEffect transition="in" filter="wipe(left)">
                                      <p:cBhvr>
                                        <p:cTn id="18" dur="500"/>
                                        <p:tgtEl>
                                          <p:spTgt spid="13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grpId="1" nodeType="clickEffect">
                                  <p:stCondLst>
                                    <p:cond delay="0"/>
                                  </p:stCondLst>
                                  <p:childTnLst>
                                    <p:anim calcmode="lin" valueType="num">
                                      <p:cBhvr additive="base">
                                        <p:cTn id="22" dur="500"/>
                                        <p:tgtEl>
                                          <p:spTgt spid="138"/>
                                        </p:tgtEl>
                                        <p:attrNameLst>
                                          <p:attrName>ppt_x</p:attrName>
                                        </p:attrNameLst>
                                      </p:cBhvr>
                                      <p:tavLst>
                                        <p:tav tm="0">
                                          <p:val>
                                            <p:strVal val="ppt_x"/>
                                          </p:val>
                                        </p:tav>
                                        <p:tav tm="100000">
                                          <p:val>
                                            <p:strVal val="1+ppt_w/2"/>
                                          </p:val>
                                        </p:tav>
                                      </p:tavLst>
                                    </p:anim>
                                    <p:anim calcmode="lin" valueType="num">
                                      <p:cBhvr additive="base">
                                        <p:cTn id="23" dur="500"/>
                                        <p:tgtEl>
                                          <p:spTgt spid="138"/>
                                        </p:tgtEl>
                                        <p:attrNameLst>
                                          <p:attrName>ppt_y</p:attrName>
                                        </p:attrNameLst>
                                      </p:cBhvr>
                                      <p:tavLst>
                                        <p:tav tm="0">
                                          <p:val>
                                            <p:strVal val="ppt_y"/>
                                          </p:val>
                                        </p:tav>
                                        <p:tav tm="100000">
                                          <p:val>
                                            <p:strVal val="ppt_y"/>
                                          </p:val>
                                        </p:tav>
                                      </p:tavLst>
                                    </p:anim>
                                    <p:set>
                                      <p:cBhvr>
                                        <p:cTn id="24" dur="1" fill="hold">
                                          <p:stCondLst>
                                            <p:cond delay="499"/>
                                          </p:stCondLst>
                                        </p:cTn>
                                        <p:tgtEl>
                                          <p:spTgt spid="13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wipe(left)">
                                      <p:cBhvr>
                                        <p:cTn id="29" dur="500"/>
                                        <p:tgtEl>
                                          <p:spTgt spid="13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2" fill="hold" grpId="1" nodeType="clickEffect">
                                  <p:stCondLst>
                                    <p:cond delay="0"/>
                                  </p:stCondLst>
                                  <p:childTnLst>
                                    <p:anim calcmode="lin" valueType="num">
                                      <p:cBhvr additive="base">
                                        <p:cTn id="33" dur="500"/>
                                        <p:tgtEl>
                                          <p:spTgt spid="139"/>
                                        </p:tgtEl>
                                        <p:attrNameLst>
                                          <p:attrName>ppt_x</p:attrName>
                                        </p:attrNameLst>
                                      </p:cBhvr>
                                      <p:tavLst>
                                        <p:tav tm="0">
                                          <p:val>
                                            <p:strVal val="ppt_x"/>
                                          </p:val>
                                        </p:tav>
                                        <p:tav tm="100000">
                                          <p:val>
                                            <p:strVal val="1+ppt_w/2"/>
                                          </p:val>
                                        </p:tav>
                                      </p:tavLst>
                                    </p:anim>
                                    <p:anim calcmode="lin" valueType="num">
                                      <p:cBhvr additive="base">
                                        <p:cTn id="34" dur="500"/>
                                        <p:tgtEl>
                                          <p:spTgt spid="139"/>
                                        </p:tgtEl>
                                        <p:attrNameLst>
                                          <p:attrName>ppt_y</p:attrName>
                                        </p:attrNameLst>
                                      </p:cBhvr>
                                      <p:tavLst>
                                        <p:tav tm="0">
                                          <p:val>
                                            <p:strVal val="ppt_y"/>
                                          </p:val>
                                        </p:tav>
                                        <p:tav tm="100000">
                                          <p:val>
                                            <p:strVal val="ppt_y"/>
                                          </p:val>
                                        </p:tav>
                                      </p:tavLst>
                                    </p:anim>
                                    <p:set>
                                      <p:cBhvr>
                                        <p:cTn id="35" dur="1" fill="hold">
                                          <p:stCondLst>
                                            <p:cond delay="499"/>
                                          </p:stCondLst>
                                        </p:cTn>
                                        <p:tgtEl>
                                          <p:spTgt spid="13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left)">
                                      <p:cBhvr>
                                        <p:cTn id="40" dur="50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2" fill="hold" grpId="1" nodeType="clickEffect">
                                  <p:stCondLst>
                                    <p:cond delay="0"/>
                                  </p:stCondLst>
                                  <p:childTnLst>
                                    <p:anim calcmode="lin" valueType="num">
                                      <p:cBhvr additive="base">
                                        <p:cTn id="44" dur="500"/>
                                        <p:tgtEl>
                                          <p:spTgt spid="140"/>
                                        </p:tgtEl>
                                        <p:attrNameLst>
                                          <p:attrName>ppt_x</p:attrName>
                                        </p:attrNameLst>
                                      </p:cBhvr>
                                      <p:tavLst>
                                        <p:tav tm="0">
                                          <p:val>
                                            <p:strVal val="ppt_x"/>
                                          </p:val>
                                        </p:tav>
                                        <p:tav tm="100000">
                                          <p:val>
                                            <p:strVal val="1+ppt_w/2"/>
                                          </p:val>
                                        </p:tav>
                                      </p:tavLst>
                                    </p:anim>
                                    <p:anim calcmode="lin" valueType="num">
                                      <p:cBhvr additive="base">
                                        <p:cTn id="45" dur="500"/>
                                        <p:tgtEl>
                                          <p:spTgt spid="140"/>
                                        </p:tgtEl>
                                        <p:attrNameLst>
                                          <p:attrName>ppt_y</p:attrName>
                                        </p:attrNameLst>
                                      </p:cBhvr>
                                      <p:tavLst>
                                        <p:tav tm="0">
                                          <p:val>
                                            <p:strVal val="ppt_y"/>
                                          </p:val>
                                        </p:tav>
                                        <p:tav tm="100000">
                                          <p:val>
                                            <p:strVal val="ppt_y"/>
                                          </p:val>
                                        </p:tav>
                                      </p:tavLst>
                                    </p:anim>
                                    <p:set>
                                      <p:cBhvr>
                                        <p:cTn id="46" dur="1" fill="hold">
                                          <p:stCondLst>
                                            <p:cond delay="499"/>
                                          </p:stCondLst>
                                        </p:cTn>
                                        <p:tgtEl>
                                          <p:spTgt spid="1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7" grpId="1"/>
      <p:bldP spid="138" grpId="0"/>
      <p:bldP spid="138" grpId="1"/>
      <p:bldP spid="139" grpId="0"/>
      <p:bldP spid="139" grpId="1"/>
      <p:bldP spid="140" grpId="0"/>
      <p:bldP spid="14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EC12FD-023B-4796-A93C-3E046C7AA391}"/>
              </a:ext>
            </a:extLst>
          </p:cNvPr>
          <p:cNvSpPr/>
          <p:nvPr/>
        </p:nvSpPr>
        <p:spPr>
          <a:xfrm>
            <a:off x="0" y="0"/>
            <a:ext cx="12192000" cy="6858000"/>
          </a:xfrm>
          <a:prstGeom prst="rect">
            <a:avLst/>
          </a:prstGeom>
          <a:noFill/>
          <a:ln w="431800">
            <a:solidFill>
              <a:schemeClr val="accent1"/>
            </a:solidFill>
          </a:ln>
          <a:scene3d>
            <a:camera prst="orthographicFront"/>
            <a:lightRig rig="threePt" dir="t"/>
          </a:scene3d>
          <a:sp3d>
            <a:bevelT w="2540000" h="895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26A2D61C-CBFE-411C-B9F4-4007C84E66F6}"/>
              </a:ext>
            </a:extLst>
          </p:cNvPr>
          <p:cNvSpPr/>
          <p:nvPr/>
        </p:nvSpPr>
        <p:spPr>
          <a:xfrm>
            <a:off x="816429" y="333796"/>
            <a:ext cx="10504714" cy="4018617"/>
          </a:xfrm>
          <a:prstGeom prst="rect">
            <a:avLst/>
          </a:prstGeom>
          <a:blipFill>
            <a:blip r:embed="rId2"/>
            <a:stretch>
              <a:fillRect/>
            </a:stretch>
          </a:blip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B5403C1F-E1A1-4B75-B99A-26CEDF748193}"/>
              </a:ext>
            </a:extLst>
          </p:cNvPr>
          <p:cNvSpPr txBox="1"/>
          <p:nvPr/>
        </p:nvSpPr>
        <p:spPr>
          <a:xfrm>
            <a:off x="359230" y="4500711"/>
            <a:ext cx="11277600" cy="1754326"/>
          </a:xfrm>
          <a:prstGeom prst="rect">
            <a:avLst/>
          </a:prstGeom>
          <a:noFill/>
        </p:spPr>
        <p:txBody>
          <a:bodyPr wrap="square" rtlCol="0">
            <a:spAutoFit/>
          </a:bodyPr>
          <a:lstStyle/>
          <a:p>
            <a:pPr marL="571500" indent="-571500">
              <a:buFont typeface="Wingdings" panose="05000000000000000000" pitchFamily="2" charset="2"/>
              <a:buChar char="q"/>
            </a:pPr>
            <a:r>
              <a:rPr lang="bn-IN" sz="3600" dirty="0">
                <a:latin typeface="NikoshBAN" panose="02000000000000000000" pitchFamily="2" charset="0"/>
                <a:cs typeface="NikoshBAN" panose="02000000000000000000" pitchFamily="2" charset="0"/>
              </a:rPr>
              <a:t>এই মৌলের কিছু ধর্ম রয়েছে যেমন- ধাতব ধর্ম, অধাতব ধর্ম, পরমাণুর আকার, আয়নিকরণ শক্তি, তড়িৎ ঋনাত্মকতা ইত্যাদি যাদের পর্যায়বৃত্ত ধর্ম বলে। </a:t>
            </a:r>
            <a:endParaRPr lang="en-US" sz="3600" dirty="0">
              <a:latin typeface="NikoshBAN" panose="02000000000000000000" pitchFamily="2" charset="0"/>
              <a:cs typeface="NikoshBAN" panose="02000000000000000000" pitchFamily="2" charset="0"/>
            </a:endParaRPr>
          </a:p>
        </p:txBody>
      </p:sp>
      <p:sp>
        <p:nvSpPr>
          <p:cNvPr id="129" name="TextBox 128">
            <a:extLst>
              <a:ext uri="{FF2B5EF4-FFF2-40B4-BE49-F238E27FC236}">
                <a16:creationId xmlns:a16="http://schemas.microsoft.com/office/drawing/2014/main" id="{06A1C26A-8D99-4F98-84C6-5F3C2CB5238F}"/>
              </a:ext>
            </a:extLst>
          </p:cNvPr>
          <p:cNvSpPr txBox="1"/>
          <p:nvPr/>
        </p:nvSpPr>
        <p:spPr>
          <a:xfrm>
            <a:off x="250373" y="5388504"/>
            <a:ext cx="11277600" cy="1200329"/>
          </a:xfrm>
          <a:prstGeom prst="rect">
            <a:avLst/>
          </a:prstGeom>
          <a:noFill/>
        </p:spPr>
        <p:txBody>
          <a:bodyPr wrap="square" rtlCol="0">
            <a:spAutoFit/>
          </a:bodyPr>
          <a:lstStyle/>
          <a:p>
            <a:pPr marL="571500" indent="-571500">
              <a:buFont typeface="Wingdings" panose="05000000000000000000" pitchFamily="2" charset="2"/>
              <a:buChar char="q"/>
            </a:pPr>
            <a:r>
              <a:rPr lang="bn-IN" sz="3600" dirty="0">
                <a:latin typeface="NikoshBAN" panose="02000000000000000000" pitchFamily="2" charset="0"/>
                <a:cs typeface="NikoshBAN" panose="02000000000000000000" pitchFamily="2" charset="0"/>
              </a:rPr>
              <a:t>যে সকল মৌল এক বা একাধিক ইলেকট্রন ত্যাগ করে ধনাত্মক আয়নে পরিণত হয় তাদের ধাতু বলে। আর এই ইলেকট্রন ত্যাগের ধর্মকে ধাতব ধর্ম বলে।  </a:t>
            </a:r>
            <a:endParaRPr lang="en-US" sz="36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20AC0762-F409-471C-A74C-78815E2A7B0E}"/>
                  </a:ext>
                </a:extLst>
              </p:cNvPr>
              <p:cNvSpPr txBox="1"/>
              <p:nvPr/>
            </p:nvSpPr>
            <p:spPr>
              <a:xfrm>
                <a:off x="304802" y="5794204"/>
                <a:ext cx="11277600" cy="646331"/>
              </a:xfrm>
              <a:prstGeom prst="rect">
                <a:avLst/>
              </a:prstGeom>
              <a:noFill/>
            </p:spPr>
            <p:txBody>
              <a:bodyPr wrap="square" rtlCol="0">
                <a:spAutoFit/>
              </a:bodyPr>
              <a:lstStyle/>
              <a:p>
                <a:pPr marL="571500" indent="-571500">
                  <a:buFont typeface="Wingdings" panose="05000000000000000000" pitchFamily="2" charset="2"/>
                  <a:buChar char="q"/>
                </a:pPr>
                <a:r>
                  <a:rPr lang="en-US" sz="3600" dirty="0">
                    <a:latin typeface="NikoshBAN" panose="02000000000000000000" pitchFamily="2" charset="0"/>
                    <a:cs typeface="NikoshBAN" panose="02000000000000000000" pitchFamily="2" charset="0"/>
                  </a:rPr>
                  <a:t>Na = </a:t>
                </a:r>
                <a14:m>
                  <m:oMath xmlns:m="http://schemas.openxmlformats.org/officeDocument/2006/math">
                    <m:sSup>
                      <m:sSupPr>
                        <m:ctrlPr>
                          <a:rPr lang="en-US" sz="3600" i="1" smtClean="0">
                            <a:latin typeface="Cambria Math" panose="02040503050406030204" pitchFamily="18" charset="0"/>
                            <a:cs typeface="NikoshBAN" panose="02000000000000000000" pitchFamily="2" charset="0"/>
                          </a:rPr>
                        </m:ctrlPr>
                      </m:sSupPr>
                      <m:e>
                        <m:r>
                          <a:rPr lang="en-US" sz="3600" b="0" i="1" smtClean="0">
                            <a:latin typeface="Cambria Math" panose="02040503050406030204" pitchFamily="18" charset="0"/>
                            <a:cs typeface="NikoshBAN" panose="02000000000000000000" pitchFamily="2" charset="0"/>
                          </a:rPr>
                          <m:t>𝑁𝑎</m:t>
                        </m:r>
                      </m:e>
                      <m:sup>
                        <m:r>
                          <a:rPr lang="en-US" sz="3600" b="0" i="1" smtClean="0">
                            <a:latin typeface="Cambria Math" panose="02040503050406030204" pitchFamily="18" charset="0"/>
                            <a:cs typeface="NikoshBAN" panose="02000000000000000000" pitchFamily="2" charset="0"/>
                          </a:rPr>
                          <m:t>+</m:t>
                        </m:r>
                      </m:sup>
                    </m:sSup>
                  </m:oMath>
                </a14:m>
                <a:r>
                  <a:rPr lang="en-US" sz="3600" dirty="0">
                    <a:latin typeface="NikoshBAN" panose="02000000000000000000" pitchFamily="2" charset="0"/>
                    <a:cs typeface="NikoshBAN" panose="02000000000000000000" pitchFamily="2" charset="0"/>
                  </a:rPr>
                  <a:t> + </a:t>
                </a:r>
                <a14:m>
                  <m:oMath xmlns:m="http://schemas.openxmlformats.org/officeDocument/2006/math">
                    <m:sSup>
                      <m:sSupPr>
                        <m:ctrlPr>
                          <a:rPr lang="en-US" sz="3600" i="1">
                            <a:latin typeface="Cambria Math" panose="02040503050406030204" pitchFamily="18" charset="0"/>
                            <a:cs typeface="NikoshBAN" panose="02000000000000000000" pitchFamily="2" charset="0"/>
                          </a:rPr>
                        </m:ctrlPr>
                      </m:sSupPr>
                      <m:e>
                        <m:r>
                          <a:rPr lang="en-US" sz="3600" b="0" i="1" smtClean="0">
                            <a:latin typeface="Cambria Math" panose="02040503050406030204" pitchFamily="18" charset="0"/>
                            <a:cs typeface="NikoshBAN" panose="02000000000000000000" pitchFamily="2" charset="0"/>
                          </a:rPr>
                          <m:t>𝑒</m:t>
                        </m:r>
                      </m:e>
                      <m:sup>
                        <m:r>
                          <a:rPr lang="en-US" sz="3600" b="0" i="1" smtClean="0">
                            <a:latin typeface="Cambria Math" panose="02040503050406030204" pitchFamily="18" charset="0"/>
                            <a:cs typeface="NikoshBAN" panose="02000000000000000000" pitchFamily="2" charset="0"/>
                          </a:rPr>
                          <m:t>−</m:t>
                        </m:r>
                      </m:sup>
                    </m:sSup>
                  </m:oMath>
                </a14:m>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mc:Choice>
        <mc:Fallback xmlns="">
          <p:sp>
            <p:nvSpPr>
              <p:cNvPr id="130" name="TextBox 129">
                <a:extLst>
                  <a:ext uri="{FF2B5EF4-FFF2-40B4-BE49-F238E27FC236}">
                    <a16:creationId xmlns:a16="http://schemas.microsoft.com/office/drawing/2014/main" id="{20AC0762-F409-471C-A74C-78815E2A7B0E}"/>
                  </a:ext>
                </a:extLst>
              </p:cNvPr>
              <p:cNvSpPr txBox="1">
                <a:spLocks noRot="1" noChangeAspect="1" noMove="1" noResize="1" noEditPoints="1" noAdjustHandles="1" noChangeArrowheads="1" noChangeShapeType="1" noTextEdit="1"/>
              </p:cNvSpPr>
              <p:nvPr/>
            </p:nvSpPr>
            <p:spPr>
              <a:xfrm>
                <a:off x="304802" y="5794204"/>
                <a:ext cx="11277600" cy="646331"/>
              </a:xfrm>
              <a:prstGeom prst="rect">
                <a:avLst/>
              </a:prstGeom>
              <a:blipFill>
                <a:blip r:embed="rId3"/>
                <a:stretch>
                  <a:fillRect l="-1459" t="-12150" b="-35514"/>
                </a:stretch>
              </a:blipFill>
            </p:spPr>
            <p:txBody>
              <a:bodyPr/>
              <a:lstStyle/>
              <a:p>
                <a:r>
                  <a:rPr lang="en-US">
                    <a:noFill/>
                  </a:rPr>
                  <a:t> </a:t>
                </a:r>
              </a:p>
            </p:txBody>
          </p:sp>
        </mc:Fallback>
      </mc:AlternateContent>
      <p:sp>
        <p:nvSpPr>
          <p:cNvPr id="131" name="TextBox 130">
            <a:extLst>
              <a:ext uri="{FF2B5EF4-FFF2-40B4-BE49-F238E27FC236}">
                <a16:creationId xmlns:a16="http://schemas.microsoft.com/office/drawing/2014/main" id="{28C5B5A1-16EA-466A-A168-2F62EDE42DAF}"/>
              </a:ext>
            </a:extLst>
          </p:cNvPr>
          <p:cNvSpPr txBox="1"/>
          <p:nvPr/>
        </p:nvSpPr>
        <p:spPr>
          <a:xfrm>
            <a:off x="141516" y="4855708"/>
            <a:ext cx="11277600" cy="1754326"/>
          </a:xfrm>
          <a:prstGeom prst="rect">
            <a:avLst/>
          </a:prstGeom>
          <a:noFill/>
        </p:spPr>
        <p:txBody>
          <a:bodyPr wrap="square" rtlCol="0">
            <a:spAutoFit/>
          </a:bodyPr>
          <a:lstStyle/>
          <a:p>
            <a:pPr marL="571500" indent="-571500">
              <a:buFont typeface="Wingdings" panose="05000000000000000000" pitchFamily="2" charset="2"/>
              <a:buChar char="q"/>
            </a:pPr>
            <a:r>
              <a:rPr lang="bn-IN" sz="3600" dirty="0">
                <a:latin typeface="NikoshBAN" panose="02000000000000000000" pitchFamily="2" charset="0"/>
                <a:cs typeface="NikoshBAN" panose="02000000000000000000" pitchFamily="2" charset="0"/>
              </a:rPr>
              <a:t>যে সকল মৌল এক বা একাধিক ইলেকট্রন </a:t>
            </a:r>
            <a:r>
              <a:rPr lang="en-US" sz="3600" dirty="0" err="1">
                <a:latin typeface="NikoshBAN" panose="02000000000000000000" pitchFamily="2" charset="0"/>
                <a:cs typeface="NikoshBAN" panose="02000000000000000000" pitchFamily="2" charset="0"/>
              </a:rPr>
              <a:t>গ্রহণ</a:t>
            </a:r>
            <a:r>
              <a:rPr lang="bn-IN" sz="3600" dirty="0">
                <a:latin typeface="NikoshBAN" panose="02000000000000000000" pitchFamily="2" charset="0"/>
                <a:cs typeface="NikoshBAN" panose="02000000000000000000" pitchFamily="2" charset="0"/>
              </a:rPr>
              <a:t> করে </a:t>
            </a:r>
            <a:r>
              <a:rPr lang="en-US" sz="3600" dirty="0">
                <a:latin typeface="NikoshBAN" panose="02000000000000000000" pitchFamily="2" charset="0"/>
                <a:cs typeface="NikoshBAN" panose="02000000000000000000" pitchFamily="2" charset="0"/>
              </a:rPr>
              <a:t>ঋ</a:t>
            </a:r>
            <a:r>
              <a:rPr lang="bn-IN" sz="3600" dirty="0">
                <a:latin typeface="NikoshBAN" panose="02000000000000000000" pitchFamily="2" charset="0"/>
                <a:cs typeface="NikoshBAN" panose="02000000000000000000" pitchFamily="2" charset="0"/>
              </a:rPr>
              <a:t>নাত্মক আয়নে পরিণত হয় তাদের </a:t>
            </a:r>
            <a:r>
              <a:rPr lang="en-US" sz="3600" dirty="0" err="1">
                <a:latin typeface="NikoshBAN" panose="02000000000000000000" pitchFamily="2" charset="0"/>
                <a:cs typeface="NikoshBAN" panose="02000000000000000000" pitchFamily="2" charset="0"/>
              </a:rPr>
              <a:t>অধাতু</a:t>
            </a:r>
            <a:r>
              <a:rPr lang="bn-IN" sz="3600" dirty="0">
                <a:latin typeface="NikoshBAN" panose="02000000000000000000" pitchFamily="2" charset="0"/>
                <a:cs typeface="NikoshBAN" panose="02000000000000000000" pitchFamily="2" charset="0"/>
              </a:rPr>
              <a:t> বলে। আর এই ইলেকট্রন </a:t>
            </a:r>
            <a:r>
              <a:rPr lang="en-US" sz="3600" dirty="0" err="1">
                <a:latin typeface="NikoshBAN" panose="02000000000000000000" pitchFamily="2" charset="0"/>
                <a:cs typeface="NikoshBAN" panose="02000000000000000000" pitchFamily="2" charset="0"/>
              </a:rPr>
              <a:t>গ্রহণ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করার</a:t>
            </a:r>
            <a:r>
              <a:rPr lang="bn-IN" sz="3600" dirty="0">
                <a:latin typeface="NikoshBAN" panose="02000000000000000000" pitchFamily="2" charset="0"/>
                <a:cs typeface="NikoshBAN" panose="02000000000000000000" pitchFamily="2" charset="0"/>
              </a:rPr>
              <a:t> ধর্মকে </a:t>
            </a:r>
            <a:r>
              <a:rPr lang="en-US" sz="3600" dirty="0" err="1">
                <a:latin typeface="NikoshBAN" panose="02000000000000000000" pitchFamily="2" charset="0"/>
                <a:cs typeface="NikoshBAN" panose="02000000000000000000" pitchFamily="2" charset="0"/>
              </a:rPr>
              <a:t>অধা</a:t>
            </a:r>
            <a:r>
              <a:rPr lang="bn-IN" sz="3600" dirty="0">
                <a:latin typeface="NikoshBAN" panose="02000000000000000000" pitchFamily="2" charset="0"/>
                <a:cs typeface="NikoshBAN" panose="02000000000000000000" pitchFamily="2" charset="0"/>
              </a:rPr>
              <a:t>তব ধর্ম বলে।  </a:t>
            </a:r>
            <a:endParaRPr lang="en-US" sz="36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EFB21750-6F63-46D6-AF7C-9C1EF3EA58BF}"/>
                  </a:ext>
                </a:extLst>
              </p:cNvPr>
              <p:cNvSpPr txBox="1"/>
              <p:nvPr/>
            </p:nvSpPr>
            <p:spPr>
              <a:xfrm>
                <a:off x="631372" y="5603880"/>
                <a:ext cx="11277600" cy="646331"/>
              </a:xfrm>
              <a:prstGeom prst="rect">
                <a:avLst/>
              </a:prstGeom>
              <a:noFill/>
            </p:spPr>
            <p:txBody>
              <a:bodyPr wrap="square" rtlCol="0">
                <a:spAutoFit/>
              </a:bodyPr>
              <a:lstStyle/>
              <a:p>
                <a:pPr marL="571500" indent="-571500">
                  <a:buFont typeface="Wingdings" panose="05000000000000000000" pitchFamily="2" charset="2"/>
                  <a:buChar char="q"/>
                </a:pPr>
                <a:r>
                  <a:rPr lang="en-US" sz="3600" dirty="0">
                    <a:latin typeface="NikoshBAN" panose="02000000000000000000" pitchFamily="2" charset="0"/>
                    <a:cs typeface="NikoshBAN" panose="02000000000000000000" pitchFamily="2" charset="0"/>
                  </a:rPr>
                  <a:t>Cl   +   </a:t>
                </a:r>
                <a14:m>
                  <m:oMath xmlns:m="http://schemas.openxmlformats.org/officeDocument/2006/math">
                    <m:sSup>
                      <m:sSupPr>
                        <m:ctrlPr>
                          <a:rPr lang="en-US" sz="3600" i="1">
                            <a:latin typeface="Cambria Math" panose="02040503050406030204" pitchFamily="18" charset="0"/>
                            <a:cs typeface="NikoshBAN" panose="02000000000000000000" pitchFamily="2" charset="0"/>
                          </a:rPr>
                        </m:ctrlPr>
                      </m:sSupPr>
                      <m:e>
                        <m:r>
                          <a:rPr lang="en-US" sz="3600" i="1">
                            <a:latin typeface="Cambria Math" panose="02040503050406030204" pitchFamily="18" charset="0"/>
                            <a:cs typeface="NikoshBAN" panose="02000000000000000000" pitchFamily="2" charset="0"/>
                          </a:rPr>
                          <m:t>𝑒</m:t>
                        </m:r>
                      </m:e>
                      <m:sup>
                        <m:r>
                          <a:rPr lang="en-US" sz="3600" i="1">
                            <a:latin typeface="Cambria Math" panose="02040503050406030204" pitchFamily="18" charset="0"/>
                            <a:cs typeface="NikoshBAN" panose="02000000000000000000" pitchFamily="2" charset="0"/>
                          </a:rPr>
                          <m:t>−</m:t>
                        </m:r>
                      </m:sup>
                    </m:sSup>
                  </m:oMath>
                </a14:m>
                <a:r>
                  <a:rPr lang="en-US" sz="3600" dirty="0">
                    <a:latin typeface="NikoshBAN" panose="02000000000000000000" pitchFamily="2" charset="0"/>
                    <a:cs typeface="NikoshBAN" panose="02000000000000000000" pitchFamily="2" charset="0"/>
                  </a:rPr>
                  <a:t>  =   </a:t>
                </a:r>
                <a14:m>
                  <m:oMath xmlns:m="http://schemas.openxmlformats.org/officeDocument/2006/math">
                    <m:sSup>
                      <m:sSupPr>
                        <m:ctrlPr>
                          <a:rPr lang="en-US" sz="3600" i="1">
                            <a:latin typeface="Cambria Math" panose="02040503050406030204" pitchFamily="18" charset="0"/>
                            <a:cs typeface="NikoshBAN" panose="02000000000000000000" pitchFamily="2" charset="0"/>
                          </a:rPr>
                        </m:ctrlPr>
                      </m:sSupPr>
                      <m:e>
                        <m:r>
                          <a:rPr lang="en-US" sz="3600" b="0" i="1" smtClean="0">
                            <a:latin typeface="Cambria Math" panose="02040503050406030204" pitchFamily="18" charset="0"/>
                            <a:cs typeface="NikoshBAN" panose="02000000000000000000" pitchFamily="2" charset="0"/>
                          </a:rPr>
                          <m:t>𝐶𝑙</m:t>
                        </m:r>
                      </m:e>
                      <m:sup>
                        <m:r>
                          <a:rPr lang="en-US" sz="3600" b="0" i="1" smtClean="0">
                            <a:latin typeface="Cambria Math" panose="02040503050406030204" pitchFamily="18" charset="0"/>
                            <a:cs typeface="NikoshBAN" panose="02000000000000000000" pitchFamily="2" charset="0"/>
                          </a:rPr>
                          <m:t>−</m:t>
                        </m:r>
                      </m:sup>
                    </m:sSup>
                  </m:oMath>
                </a14:m>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mc:Choice>
        <mc:Fallback xmlns="">
          <p:sp>
            <p:nvSpPr>
              <p:cNvPr id="132" name="TextBox 131">
                <a:extLst>
                  <a:ext uri="{FF2B5EF4-FFF2-40B4-BE49-F238E27FC236}">
                    <a16:creationId xmlns:a16="http://schemas.microsoft.com/office/drawing/2014/main" id="{EFB21750-6F63-46D6-AF7C-9C1EF3EA58BF}"/>
                  </a:ext>
                </a:extLst>
              </p:cNvPr>
              <p:cNvSpPr txBox="1">
                <a:spLocks noRot="1" noChangeAspect="1" noMove="1" noResize="1" noEditPoints="1" noAdjustHandles="1" noChangeArrowheads="1" noChangeShapeType="1" noTextEdit="1"/>
              </p:cNvSpPr>
              <p:nvPr/>
            </p:nvSpPr>
            <p:spPr>
              <a:xfrm>
                <a:off x="631372" y="5603880"/>
                <a:ext cx="11277600" cy="646331"/>
              </a:xfrm>
              <a:prstGeom prst="rect">
                <a:avLst/>
              </a:prstGeom>
              <a:blipFill>
                <a:blip r:embed="rId4"/>
                <a:stretch>
                  <a:fillRect l="-1459" t="-12264" b="-36792"/>
                </a:stretch>
              </a:blipFill>
            </p:spPr>
            <p:txBody>
              <a:bodyPr/>
              <a:lstStyle/>
              <a:p>
                <a:r>
                  <a:rPr lang="en-US">
                    <a:noFill/>
                  </a:rPr>
                  <a:t> </a:t>
                </a:r>
              </a:p>
            </p:txBody>
          </p:sp>
        </mc:Fallback>
      </mc:AlternateContent>
      <p:sp>
        <p:nvSpPr>
          <p:cNvPr id="133" name="TextBox 132">
            <a:extLst>
              <a:ext uri="{FF2B5EF4-FFF2-40B4-BE49-F238E27FC236}">
                <a16:creationId xmlns:a16="http://schemas.microsoft.com/office/drawing/2014/main" id="{5651630C-310C-4734-B81A-42FE7E245377}"/>
              </a:ext>
            </a:extLst>
          </p:cNvPr>
          <p:cNvSpPr txBox="1"/>
          <p:nvPr/>
        </p:nvSpPr>
        <p:spPr>
          <a:xfrm>
            <a:off x="195945" y="5075756"/>
            <a:ext cx="11277600" cy="1754326"/>
          </a:xfrm>
          <a:prstGeom prst="rect">
            <a:avLst/>
          </a:prstGeom>
          <a:noFill/>
        </p:spPr>
        <p:txBody>
          <a:bodyPr wrap="square" rtlCol="0">
            <a:spAutoFit/>
          </a:bodyPr>
          <a:lstStyle/>
          <a:p>
            <a:pPr marL="571500" indent="-571500">
              <a:buFont typeface="Wingdings" panose="05000000000000000000" pitchFamily="2" charset="2"/>
              <a:buChar char="q"/>
            </a:pPr>
            <a:r>
              <a:rPr lang="en-US" sz="3600" dirty="0" err="1">
                <a:latin typeface="NikoshBAN" panose="02000000000000000000" pitchFamily="2" charset="0"/>
                <a:cs typeface="NikoshBAN" panose="02000000000000000000" pitchFamily="2" charset="0"/>
              </a:rPr>
              <a:t>কিছু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ইলেকট্রন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ত্যাগ</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আবার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ইলেকট্রন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গ্রহণ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অপধাতু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যেমন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সিলিকন</a:t>
            </a:r>
            <a:r>
              <a:rPr lang="en-US" sz="3600" dirty="0">
                <a:latin typeface="NikoshBAN" panose="02000000000000000000" pitchFamily="2" charset="0"/>
                <a:cs typeface="NikoshBAN" panose="02000000000000000000" pitchFamily="2" charset="0"/>
              </a:rPr>
              <a:t>। </a:t>
            </a:r>
          </a:p>
        </p:txBody>
      </p:sp>
      <p:sp>
        <p:nvSpPr>
          <p:cNvPr id="10" name="Rectangle 9">
            <a:extLst>
              <a:ext uri="{FF2B5EF4-FFF2-40B4-BE49-F238E27FC236}">
                <a16:creationId xmlns:a16="http://schemas.microsoft.com/office/drawing/2014/main" id="{6E87FD95-FBB1-45C0-946C-CDFDD6F30804}"/>
              </a:ext>
            </a:extLst>
          </p:cNvPr>
          <p:cNvSpPr/>
          <p:nvPr/>
        </p:nvSpPr>
        <p:spPr>
          <a:xfrm>
            <a:off x="141516" y="164599"/>
            <a:ext cx="625928" cy="505731"/>
          </a:xfrm>
          <a:prstGeom prst="rect">
            <a:avLst/>
          </a:prstGeom>
          <a:blipFill>
            <a:blip r:embed="rId2"/>
            <a:stretch>
              <a:fillRect/>
            </a:stretch>
          </a:blipFill>
          <a:ln w="307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9533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arn(inVertical)">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28"/>
                                        </p:tgtEl>
                                      </p:cBhvr>
                                    </p:animEffect>
                                    <p:set>
                                      <p:cBhvr>
                                        <p:cTn id="12" dur="1" fill="hold">
                                          <p:stCondLst>
                                            <p:cond delay="499"/>
                                          </p:stCondLst>
                                        </p:cTn>
                                        <p:tgtEl>
                                          <p:spTgt spid="1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barn(inVertical)">
                                      <p:cBhvr>
                                        <p:cTn id="17" dur="500"/>
                                        <p:tgtEl>
                                          <p:spTgt spid="1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129"/>
                                        </p:tgtEl>
                                      </p:cBhvr>
                                    </p:animEffect>
                                    <p:set>
                                      <p:cBhvr>
                                        <p:cTn id="22" dur="1" fill="hold">
                                          <p:stCondLst>
                                            <p:cond delay="499"/>
                                          </p:stCondLst>
                                        </p:cTn>
                                        <p:tgtEl>
                                          <p:spTgt spid="1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barn(inVertical)">
                                      <p:cBhvr>
                                        <p:cTn id="27" dur="500"/>
                                        <p:tgtEl>
                                          <p:spTgt spid="1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130"/>
                                        </p:tgtEl>
                                      </p:cBhvr>
                                    </p:animEffect>
                                    <p:set>
                                      <p:cBhvr>
                                        <p:cTn id="32" dur="1" fill="hold">
                                          <p:stCondLst>
                                            <p:cond delay="499"/>
                                          </p:stCondLst>
                                        </p:cTn>
                                        <p:tgtEl>
                                          <p:spTgt spid="1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1"/>
                                        </p:tgtEl>
                                        <p:attrNameLst>
                                          <p:attrName>style.visibility</p:attrName>
                                        </p:attrNameLst>
                                      </p:cBhvr>
                                      <p:to>
                                        <p:strVal val="visible"/>
                                      </p:to>
                                    </p:set>
                                    <p:animEffect transition="in" filter="barn(inVertical)">
                                      <p:cBhvr>
                                        <p:cTn id="37" dur="500"/>
                                        <p:tgtEl>
                                          <p:spTgt spid="13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childTnLst>
                                    <p:animEffect transition="out" filter="barn(inVertical)">
                                      <p:cBhvr>
                                        <p:cTn id="41" dur="500"/>
                                        <p:tgtEl>
                                          <p:spTgt spid="131"/>
                                        </p:tgtEl>
                                      </p:cBhvr>
                                    </p:animEffect>
                                    <p:set>
                                      <p:cBhvr>
                                        <p:cTn id="42" dur="1" fill="hold">
                                          <p:stCondLst>
                                            <p:cond delay="499"/>
                                          </p:stCondLst>
                                        </p:cTn>
                                        <p:tgtEl>
                                          <p:spTgt spid="13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2"/>
                                        </p:tgtEl>
                                        <p:attrNameLst>
                                          <p:attrName>style.visibility</p:attrName>
                                        </p:attrNameLst>
                                      </p:cBhvr>
                                      <p:to>
                                        <p:strVal val="visible"/>
                                      </p:to>
                                    </p:set>
                                    <p:animEffect transition="in" filter="barn(inVertical)">
                                      <p:cBhvr>
                                        <p:cTn id="47" dur="500"/>
                                        <p:tgtEl>
                                          <p:spTgt spid="13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xit" presetSubtype="21" fill="hold" grpId="1" nodeType="clickEffect">
                                  <p:stCondLst>
                                    <p:cond delay="0"/>
                                  </p:stCondLst>
                                  <p:childTnLst>
                                    <p:animEffect transition="out" filter="barn(inVertical)">
                                      <p:cBhvr>
                                        <p:cTn id="51" dur="500"/>
                                        <p:tgtEl>
                                          <p:spTgt spid="132"/>
                                        </p:tgtEl>
                                      </p:cBhvr>
                                    </p:animEffect>
                                    <p:set>
                                      <p:cBhvr>
                                        <p:cTn id="52" dur="1" fill="hold">
                                          <p:stCondLst>
                                            <p:cond delay="499"/>
                                          </p:stCondLst>
                                        </p:cTn>
                                        <p:tgtEl>
                                          <p:spTgt spid="13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3"/>
                                        </p:tgtEl>
                                        <p:attrNameLst>
                                          <p:attrName>style.visibility</p:attrName>
                                        </p:attrNameLst>
                                      </p:cBhvr>
                                      <p:to>
                                        <p:strVal val="visible"/>
                                      </p:to>
                                    </p:set>
                                    <p:animEffect transition="in" filter="barn(inVertical)">
                                      <p:cBhvr>
                                        <p:cTn id="57" dur="500"/>
                                        <p:tgtEl>
                                          <p:spTgt spid="13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xit" presetSubtype="21" fill="hold" grpId="1" nodeType="clickEffect">
                                  <p:stCondLst>
                                    <p:cond delay="0"/>
                                  </p:stCondLst>
                                  <p:childTnLst>
                                    <p:animEffect transition="out" filter="barn(inVertical)">
                                      <p:cBhvr>
                                        <p:cTn id="61" dur="500"/>
                                        <p:tgtEl>
                                          <p:spTgt spid="133"/>
                                        </p:tgtEl>
                                      </p:cBhvr>
                                    </p:animEffect>
                                    <p:set>
                                      <p:cBhvr>
                                        <p:cTn id="62" dur="1" fill="hold">
                                          <p:stCondLst>
                                            <p:cond delay="499"/>
                                          </p:stCondLst>
                                        </p:cTn>
                                        <p:tgtEl>
                                          <p:spTgt spid="1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8" grpId="1"/>
      <p:bldP spid="129" grpId="0"/>
      <p:bldP spid="129" grpId="1"/>
      <p:bldP spid="130" grpId="0"/>
      <p:bldP spid="130" grpId="1"/>
      <p:bldP spid="131" grpId="0"/>
      <p:bldP spid="131" grpId="1"/>
      <p:bldP spid="132" grpId="0"/>
      <p:bldP spid="132" grpId="1"/>
      <p:bldP spid="133" grpId="0"/>
      <p:bldP spid="13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E2CED9-C51B-4A84-8B9F-18243578B387}"/>
              </a:ext>
            </a:extLst>
          </p:cNvPr>
          <p:cNvSpPr/>
          <p:nvPr/>
        </p:nvSpPr>
        <p:spPr>
          <a:xfrm>
            <a:off x="0" y="0"/>
            <a:ext cx="12192000" cy="6858000"/>
          </a:xfrm>
          <a:prstGeom prst="rect">
            <a:avLst/>
          </a:prstGeom>
          <a:noFill/>
          <a:ln w="466725">
            <a:solidFill>
              <a:srgbClr val="C00000">
                <a:alpha val="71000"/>
              </a:srgbClr>
            </a:solidFill>
          </a:ln>
          <a:scene3d>
            <a:camera prst="orthographicFront"/>
            <a:lightRig rig="threePt" dir="t"/>
          </a:scene3d>
          <a:sp3d>
            <a:bevelT w="2540000" h="89535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4FA6C1B-A249-4CF3-B2D3-1064DD2F900B}"/>
              </a:ext>
            </a:extLst>
          </p:cNvPr>
          <p:cNvSpPr txBox="1"/>
          <p:nvPr/>
        </p:nvSpPr>
        <p:spPr>
          <a:xfrm>
            <a:off x="289701" y="4577255"/>
            <a:ext cx="11277600" cy="1200329"/>
          </a:xfrm>
          <a:prstGeom prst="rect">
            <a:avLst/>
          </a:prstGeom>
          <a:noFill/>
        </p:spPr>
        <p:txBody>
          <a:bodyPr wrap="square" rtlCol="0">
            <a:spAutoFit/>
          </a:bodyPr>
          <a:lstStyle/>
          <a:p>
            <a:pPr marL="571500" indent="-571500">
              <a:buFont typeface="Wingdings" panose="05000000000000000000" pitchFamily="2" charset="2"/>
              <a:buChar char="q"/>
            </a:pPr>
            <a:r>
              <a:rPr lang="bn-IN" sz="3600" dirty="0">
                <a:latin typeface="NikoshBAN" panose="02000000000000000000" pitchFamily="2" charset="0"/>
                <a:cs typeface="NikoshBAN" panose="02000000000000000000" pitchFamily="2" charset="0"/>
              </a:rPr>
              <a:t>পর্যায় সারণির বাম থেকে যত ডান দিকে যাওয়া যায় মৌলের পারমানবিক আকার তত কমতে থাকে।   </a:t>
            </a:r>
            <a:endParaRPr lang="en-US" sz="3600" dirty="0">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5D031A78-0370-46F6-A454-9D1ABC28CCC6}"/>
              </a:ext>
            </a:extLst>
          </p:cNvPr>
          <p:cNvSpPr/>
          <p:nvPr/>
        </p:nvSpPr>
        <p:spPr>
          <a:xfrm>
            <a:off x="1589722" y="333796"/>
            <a:ext cx="9012556" cy="4059784"/>
          </a:xfrm>
          <a:prstGeom prst="rect">
            <a:avLst/>
          </a:prstGeom>
          <a:blipFill>
            <a:blip r:embed="rId2"/>
            <a:stretch>
              <a:fillRect/>
            </a:stretch>
          </a:blip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5ACD0FD8-F2B0-4251-935E-942FC02CC8F7}"/>
              </a:ext>
            </a:extLst>
          </p:cNvPr>
          <p:cNvGrpSpPr/>
          <p:nvPr/>
        </p:nvGrpSpPr>
        <p:grpSpPr>
          <a:xfrm>
            <a:off x="668277" y="4577254"/>
            <a:ext cx="5427723" cy="1200329"/>
            <a:chOff x="592077" y="4727376"/>
            <a:chExt cx="6494523" cy="1535608"/>
          </a:xfrm>
          <a:solidFill>
            <a:srgbClr val="002060"/>
          </a:solidFill>
        </p:grpSpPr>
        <p:sp>
          <p:nvSpPr>
            <p:cNvPr id="6" name="Oval 5">
              <a:extLst>
                <a:ext uri="{FF2B5EF4-FFF2-40B4-BE49-F238E27FC236}">
                  <a16:creationId xmlns:a16="http://schemas.microsoft.com/office/drawing/2014/main" id="{E7EF4778-E89D-47AB-B36C-A799E1846971}"/>
                </a:ext>
              </a:extLst>
            </p:cNvPr>
            <p:cNvSpPr/>
            <p:nvPr/>
          </p:nvSpPr>
          <p:spPr>
            <a:xfrm>
              <a:off x="592077" y="4727376"/>
              <a:ext cx="1389124" cy="1535608"/>
            </a:xfrm>
            <a:prstGeom prst="ellipse">
              <a:avLst/>
            </a:prstGeom>
            <a:grpFill/>
            <a:ln>
              <a:noFill/>
            </a:ln>
            <a:scene3d>
              <a:camera prst="orthographicFront"/>
              <a:lightRig rig="threePt" dir="t"/>
            </a:scene3d>
            <a:sp3d>
              <a:bevelT w="736600" h="50800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65D29E69-37B1-4383-923E-8078DEB30A66}"/>
                </a:ext>
              </a:extLst>
            </p:cNvPr>
            <p:cNvSpPr/>
            <p:nvPr/>
          </p:nvSpPr>
          <p:spPr>
            <a:xfrm>
              <a:off x="2409064" y="4906784"/>
              <a:ext cx="1030822" cy="1200102"/>
            </a:xfrm>
            <a:prstGeom prst="ellipse">
              <a:avLst/>
            </a:prstGeom>
            <a:grpFill/>
            <a:ln>
              <a:noFill/>
            </a:ln>
            <a:scene3d>
              <a:camera prst="orthographicFront"/>
              <a:lightRig rig="threePt" dir="t"/>
            </a:scene3d>
            <a:sp3d>
              <a:bevelT w="736600" h="50800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DDEDF47-AE16-432A-A89A-07202BF3A1BA}"/>
                </a:ext>
              </a:extLst>
            </p:cNvPr>
            <p:cNvSpPr/>
            <p:nvPr/>
          </p:nvSpPr>
          <p:spPr>
            <a:xfrm>
              <a:off x="3782787" y="5004755"/>
              <a:ext cx="931923" cy="1102131"/>
            </a:xfrm>
            <a:prstGeom prst="ellipse">
              <a:avLst/>
            </a:prstGeom>
            <a:grpFill/>
            <a:ln>
              <a:noFill/>
            </a:ln>
            <a:scene3d>
              <a:camera prst="orthographicFront"/>
              <a:lightRig rig="threePt" dir="t"/>
            </a:scene3d>
            <a:sp3d>
              <a:bevelT w="736600" h="50800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65AE701-F038-4BF4-B444-CE923228575C}"/>
                </a:ext>
              </a:extLst>
            </p:cNvPr>
            <p:cNvSpPr/>
            <p:nvPr/>
          </p:nvSpPr>
          <p:spPr>
            <a:xfrm>
              <a:off x="5259658" y="5106975"/>
              <a:ext cx="725095" cy="893178"/>
            </a:xfrm>
            <a:prstGeom prst="ellipse">
              <a:avLst/>
            </a:prstGeom>
            <a:grpFill/>
            <a:ln>
              <a:noFill/>
            </a:ln>
            <a:scene3d>
              <a:camera prst="orthographicFront"/>
              <a:lightRig rig="threePt" dir="t"/>
            </a:scene3d>
            <a:sp3d>
              <a:bevelT w="736600" h="50800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FBA48ED-CEFC-4A9C-A02F-431FC508C4BF}"/>
                </a:ext>
              </a:extLst>
            </p:cNvPr>
            <p:cNvSpPr/>
            <p:nvPr/>
          </p:nvSpPr>
          <p:spPr>
            <a:xfrm>
              <a:off x="6546563" y="5213067"/>
              <a:ext cx="540037" cy="680993"/>
            </a:xfrm>
            <a:prstGeom prst="ellipse">
              <a:avLst/>
            </a:prstGeom>
            <a:grpFill/>
            <a:ln>
              <a:noFill/>
            </a:ln>
            <a:scene3d>
              <a:camera prst="orthographicFront"/>
              <a:lightRig rig="threePt" dir="t"/>
            </a:scene3d>
            <a:sp3d>
              <a:bevelT w="736600" h="50800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F2D42996-AB38-4DBA-BEE1-1ED18894CC72}"/>
              </a:ext>
            </a:extLst>
          </p:cNvPr>
          <p:cNvSpPr txBox="1"/>
          <p:nvPr/>
        </p:nvSpPr>
        <p:spPr>
          <a:xfrm>
            <a:off x="1041202" y="4920924"/>
            <a:ext cx="11277600" cy="1200329"/>
          </a:xfrm>
          <a:prstGeom prst="rect">
            <a:avLst/>
          </a:prstGeom>
          <a:noFill/>
        </p:spPr>
        <p:txBody>
          <a:bodyPr wrap="square" rtlCol="0">
            <a:spAutoFit/>
          </a:bodyPr>
          <a:lstStyle/>
          <a:p>
            <a:pPr marL="571500" indent="-571500">
              <a:buFont typeface="Wingdings" panose="05000000000000000000" pitchFamily="2" charset="2"/>
              <a:buChar char="q"/>
            </a:pPr>
            <a:r>
              <a:rPr lang="bn-IN" sz="3600" dirty="0">
                <a:latin typeface="NikoshBAN" panose="02000000000000000000" pitchFamily="2" charset="0"/>
                <a:cs typeface="NikoshBAN" panose="02000000000000000000" pitchFamily="2" charset="0"/>
              </a:rPr>
              <a:t>এই ক্ষেত্রে তাদের শেষ শক্তস্তরে ইলেকট্রন বৃদ্ধি পেলেও শক্তিস্তরের আকার কমতে থাকে।   </a:t>
            </a:r>
            <a:endParaRPr lang="en-US" sz="36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CE3FCB90-937B-4553-A7B8-C6FE186744F1}"/>
              </a:ext>
            </a:extLst>
          </p:cNvPr>
          <p:cNvSpPr txBox="1"/>
          <p:nvPr/>
        </p:nvSpPr>
        <p:spPr>
          <a:xfrm>
            <a:off x="288374" y="4492036"/>
            <a:ext cx="11277600" cy="1754326"/>
          </a:xfrm>
          <a:prstGeom prst="rect">
            <a:avLst/>
          </a:prstGeom>
          <a:noFill/>
        </p:spPr>
        <p:txBody>
          <a:bodyPr wrap="square" rtlCol="0">
            <a:spAutoFit/>
          </a:bodyPr>
          <a:lstStyle/>
          <a:p>
            <a:pPr marL="571500" indent="-571500">
              <a:buFont typeface="Wingdings" panose="05000000000000000000" pitchFamily="2" charset="2"/>
              <a:buChar char="q"/>
            </a:pPr>
            <a:r>
              <a:rPr lang="bn-IN" sz="3600" dirty="0">
                <a:latin typeface="NikoshBAN" panose="02000000000000000000" pitchFamily="2" charset="0"/>
                <a:cs typeface="NikoshBAN" panose="02000000000000000000" pitchFamily="2" charset="0"/>
              </a:rPr>
              <a:t>আবার পর্যায় সারণির যেকোনো গ্রুপের উপর থেকে নিচে গেলে মৌলের পারমানবিক আকার বাড়তে থাকে। প্রতি ক্ষেত্রে একটি করে শক্তিস্তর যুক্ত হতে থাকে।   </a:t>
            </a:r>
            <a:endParaRPr lang="en-US" sz="3600" dirty="0">
              <a:latin typeface="NikoshBAN" panose="02000000000000000000" pitchFamily="2" charset="0"/>
              <a:cs typeface="NikoshBAN" panose="02000000000000000000" pitchFamily="2" charset="0"/>
            </a:endParaRPr>
          </a:p>
        </p:txBody>
      </p:sp>
      <p:grpSp>
        <p:nvGrpSpPr>
          <p:cNvPr id="14" name="Group 13">
            <a:extLst>
              <a:ext uri="{FF2B5EF4-FFF2-40B4-BE49-F238E27FC236}">
                <a16:creationId xmlns:a16="http://schemas.microsoft.com/office/drawing/2014/main" id="{D68421C5-BDB5-466C-A4E2-FBA2FE5BCD9B}"/>
              </a:ext>
            </a:extLst>
          </p:cNvPr>
          <p:cNvGrpSpPr/>
          <p:nvPr/>
        </p:nvGrpSpPr>
        <p:grpSpPr>
          <a:xfrm rot="16200000">
            <a:off x="-1955104" y="3194113"/>
            <a:ext cx="5427723" cy="1200329"/>
            <a:chOff x="592077" y="4727376"/>
            <a:chExt cx="6494523" cy="1535608"/>
          </a:xfrm>
          <a:solidFill>
            <a:srgbClr val="002060"/>
          </a:solidFill>
        </p:grpSpPr>
        <p:sp>
          <p:nvSpPr>
            <p:cNvPr id="15" name="Oval 14">
              <a:extLst>
                <a:ext uri="{FF2B5EF4-FFF2-40B4-BE49-F238E27FC236}">
                  <a16:creationId xmlns:a16="http://schemas.microsoft.com/office/drawing/2014/main" id="{A8B6F169-C699-4131-83C9-9BD3E2E4F0E2}"/>
                </a:ext>
              </a:extLst>
            </p:cNvPr>
            <p:cNvSpPr/>
            <p:nvPr/>
          </p:nvSpPr>
          <p:spPr>
            <a:xfrm>
              <a:off x="592077" y="4727376"/>
              <a:ext cx="1389124" cy="1535608"/>
            </a:xfrm>
            <a:prstGeom prst="ellipse">
              <a:avLst/>
            </a:prstGeom>
            <a:grpFill/>
            <a:ln>
              <a:noFill/>
            </a:ln>
            <a:scene3d>
              <a:camera prst="orthographicFront"/>
              <a:lightRig rig="threePt" dir="t"/>
            </a:scene3d>
            <a:sp3d>
              <a:bevelT w="736600" h="50800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67760AF-B02E-412E-8A86-293217A14190}"/>
                </a:ext>
              </a:extLst>
            </p:cNvPr>
            <p:cNvSpPr/>
            <p:nvPr/>
          </p:nvSpPr>
          <p:spPr>
            <a:xfrm>
              <a:off x="2409064" y="4906784"/>
              <a:ext cx="1030822" cy="1200102"/>
            </a:xfrm>
            <a:prstGeom prst="ellipse">
              <a:avLst/>
            </a:prstGeom>
            <a:grpFill/>
            <a:ln>
              <a:noFill/>
            </a:ln>
            <a:scene3d>
              <a:camera prst="orthographicFront"/>
              <a:lightRig rig="threePt" dir="t"/>
            </a:scene3d>
            <a:sp3d>
              <a:bevelT w="736600" h="50800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B2DEB766-0523-4A9B-8662-008BC3DA553D}"/>
                </a:ext>
              </a:extLst>
            </p:cNvPr>
            <p:cNvSpPr/>
            <p:nvPr/>
          </p:nvSpPr>
          <p:spPr>
            <a:xfrm>
              <a:off x="3782787" y="5004755"/>
              <a:ext cx="931923" cy="1102131"/>
            </a:xfrm>
            <a:prstGeom prst="ellipse">
              <a:avLst/>
            </a:prstGeom>
            <a:grpFill/>
            <a:ln>
              <a:noFill/>
            </a:ln>
            <a:scene3d>
              <a:camera prst="orthographicFront"/>
              <a:lightRig rig="threePt" dir="t"/>
            </a:scene3d>
            <a:sp3d>
              <a:bevelT w="736600" h="50800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8551B72-AB38-4543-A4F6-A23765C39440}"/>
                </a:ext>
              </a:extLst>
            </p:cNvPr>
            <p:cNvSpPr/>
            <p:nvPr/>
          </p:nvSpPr>
          <p:spPr>
            <a:xfrm>
              <a:off x="5259658" y="5106975"/>
              <a:ext cx="725095" cy="893178"/>
            </a:xfrm>
            <a:prstGeom prst="ellipse">
              <a:avLst/>
            </a:prstGeom>
            <a:grpFill/>
            <a:ln>
              <a:noFill/>
            </a:ln>
            <a:scene3d>
              <a:camera prst="orthographicFront"/>
              <a:lightRig rig="threePt" dir="t"/>
            </a:scene3d>
            <a:sp3d>
              <a:bevelT w="736600" h="50800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F3290344-1F21-4B48-94DC-9215076DF814}"/>
                </a:ext>
              </a:extLst>
            </p:cNvPr>
            <p:cNvSpPr/>
            <p:nvPr/>
          </p:nvSpPr>
          <p:spPr>
            <a:xfrm>
              <a:off x="6546563" y="5213067"/>
              <a:ext cx="540037" cy="680993"/>
            </a:xfrm>
            <a:prstGeom prst="ellipse">
              <a:avLst/>
            </a:prstGeom>
            <a:grpFill/>
            <a:ln>
              <a:noFill/>
            </a:ln>
            <a:scene3d>
              <a:camera prst="orthographicFront"/>
              <a:lightRig rig="threePt" dir="t"/>
            </a:scene3d>
            <a:sp3d>
              <a:bevelT w="736600" h="508000" prst="angl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20" name="Rectangle 19">
            <a:extLst>
              <a:ext uri="{FF2B5EF4-FFF2-40B4-BE49-F238E27FC236}">
                <a16:creationId xmlns:a16="http://schemas.microsoft.com/office/drawing/2014/main" id="{183D7A9E-27ED-48B6-A9AC-AB6CBA8F7D11}"/>
              </a:ext>
            </a:extLst>
          </p:cNvPr>
          <p:cNvSpPr/>
          <p:nvPr/>
        </p:nvSpPr>
        <p:spPr>
          <a:xfrm>
            <a:off x="288374" y="247338"/>
            <a:ext cx="625928" cy="505731"/>
          </a:xfrm>
          <a:prstGeom prst="rect">
            <a:avLst/>
          </a:prstGeom>
          <a:blipFill>
            <a:blip r:embed="rId2"/>
            <a:stretch>
              <a:fillRect/>
            </a:stretch>
          </a:blipFill>
          <a:ln w="307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9782098"/>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childTnLst>
                                    <p:animEffect transition="out" filter="barn(inVertical)">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nodeType="clickEffect">
                                  <p:stCondLst>
                                    <p:cond delay="0"/>
                                  </p:stCondLst>
                                  <p:childTnLst>
                                    <p:animEffect transition="out" filter="wipe(left)">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2" grpId="0"/>
      <p:bldP spid="12" grpId="1"/>
      <p:bldP spid="13" grpId="0"/>
      <p:bldP spid="1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716</Words>
  <Application>Microsoft Office PowerPoint</Application>
  <PresentationFormat>Widescreen</PresentationFormat>
  <Paragraphs>58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Cambria Math</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39</cp:revision>
  <dcterms:created xsi:type="dcterms:W3CDTF">2021-08-07T09:30:22Z</dcterms:created>
  <dcterms:modified xsi:type="dcterms:W3CDTF">2021-08-19T18:16:37Z</dcterms:modified>
</cp:coreProperties>
</file>