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9" r:id="rId7"/>
    <p:sldId id="270" r:id="rId8"/>
    <p:sldId id="272" r:id="rId9"/>
    <p:sldId id="273" r:id="rId10"/>
    <p:sldId id="274" r:id="rId11"/>
    <p:sldId id="275" r:id="rId12"/>
    <p:sldId id="276" r:id="rId13"/>
    <p:sldId id="265" r:id="rId14"/>
    <p:sldId id="268" r:id="rId15"/>
    <p:sldId id="277" r:id="rId16"/>
    <p:sldId id="278" r:id="rId17"/>
    <p:sldId id="281" r:id="rId18"/>
    <p:sldId id="282" r:id="rId19"/>
    <p:sldId id="283" r:id="rId20"/>
    <p:sldId id="284" r:id="rId21"/>
    <p:sldId id="285" r:id="rId22"/>
    <p:sldId id="289" r:id="rId23"/>
    <p:sldId id="290" r:id="rId24"/>
    <p:sldId id="280" r:id="rId25"/>
    <p:sldId id="279" r:id="rId26"/>
    <p:sldId id="291"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066"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F7DD-C9EA-4E36-A52B-A96626DA0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45C11-6548-4644-AB71-95E05460A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EA0965-0D69-43BB-9E0B-09055DF15580}"/>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65B82685-303A-4765-B2FF-99B9C461C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31263-16CA-476F-AB87-D00BBDCA58A1}"/>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00455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565E-7E14-4210-AE6E-FD20DC91B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E4DE15-DE15-4437-A41A-B936E09E3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DB193-6D9C-41A6-85F6-EF2F808B606C}"/>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E0869795-E59D-45F1-903C-9F31EC071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2EFB2-2076-4A1D-91D2-18A44F4F6AE8}"/>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224167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D8E99-3164-42DF-9F7E-E1D8670567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C4A89-4D74-4E8F-9F6B-8652C1C8B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1643-79F1-4411-8C8B-30A13E8A040E}"/>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D730A376-8D3C-47AE-BBA8-8D31550FC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84749-2769-45AA-B0DA-71A489B99DF0}"/>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2211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C1F6-A8C1-4B6A-B130-AAA665F0D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4952B-B0E2-484E-87BD-222321D22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FC7C-1BD4-4209-9A29-A49C40D01C9E}"/>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8B7A0194-7CBF-40B2-AC06-5D1068B88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7C66-CF64-49CB-9384-69867003336C}"/>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36435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D5E6-A75F-4783-BE7E-C1A405618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B5E43-EB8F-47DA-836C-DE522D1E8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CDC5B9-5CDD-4A4B-A8E8-C1AB75EB437A}"/>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A7DC005B-5087-4D6C-9CCA-D68468402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B5C42-A1E0-46B9-A4B6-C83F9C1C2148}"/>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6902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625B-38B0-42A5-91F3-0A54D8D96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7D30D-E8BB-419A-9CE0-CB1968A7B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33E78-CE90-4AAF-92CB-FA2BCB52C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5671A-7F5F-4DE7-8A2F-5022C9259A17}"/>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6" name="Footer Placeholder 5">
            <a:extLst>
              <a:ext uri="{FF2B5EF4-FFF2-40B4-BE49-F238E27FC236}">
                <a16:creationId xmlns:a16="http://schemas.microsoft.com/office/drawing/2014/main" id="{6BF34696-C32C-42DC-9679-F260053BC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02DA7-A3B8-4B14-AE48-01BDE768F8F4}"/>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39386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09A8-99C8-480C-8E3B-C638AD2AD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84B6F-B10A-4445-9A54-354D89B1E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0078A-5FEB-49D0-8EE0-1590F68EF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7EA76-E886-4BD3-AD43-C15595616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D4861-5CA1-45C2-9529-B7E80F6A1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4B890-021B-4BDE-A7F9-C54F6172F1C5}"/>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8" name="Footer Placeholder 7">
            <a:extLst>
              <a:ext uri="{FF2B5EF4-FFF2-40B4-BE49-F238E27FC236}">
                <a16:creationId xmlns:a16="http://schemas.microsoft.com/office/drawing/2014/main" id="{06B785A0-3720-4C44-AA29-D3F5F32DB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9DBFA-18E1-4680-B528-92E033F549EB}"/>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44414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EAE8-0BB8-48A5-AA56-9197DD1E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8D5C0F-293E-46AB-B56A-20B21D1BD2BE}"/>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4" name="Footer Placeholder 3">
            <a:extLst>
              <a:ext uri="{FF2B5EF4-FFF2-40B4-BE49-F238E27FC236}">
                <a16:creationId xmlns:a16="http://schemas.microsoft.com/office/drawing/2014/main" id="{6A7898E3-3B3D-46A3-A540-9FBEC5E09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64A61-84CA-483F-AC08-0E0F4D258AE1}"/>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54916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99B96-9F86-4D7B-8086-B028068DD944}"/>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3" name="Footer Placeholder 2">
            <a:extLst>
              <a:ext uri="{FF2B5EF4-FFF2-40B4-BE49-F238E27FC236}">
                <a16:creationId xmlns:a16="http://schemas.microsoft.com/office/drawing/2014/main" id="{3F6E6E87-1553-4121-ADE5-E95234D96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D91F7-009D-46AA-A38E-BC2F66C13814}"/>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21660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87DC-FE8B-4809-8D2C-C27146EF2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7D2D1-7AF9-4535-A93B-E694952C0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65108-9289-44A1-BBAC-CB14208CA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6729D-342A-4457-B9DC-69502A1A2DFA}"/>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6" name="Footer Placeholder 5">
            <a:extLst>
              <a:ext uri="{FF2B5EF4-FFF2-40B4-BE49-F238E27FC236}">
                <a16:creationId xmlns:a16="http://schemas.microsoft.com/office/drawing/2014/main" id="{EB05272E-CDD4-4189-A905-ED8B09EF3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E6806-E11A-4C51-BAC8-94C5F06B1DE7}"/>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210448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41C9-8D9C-4982-8270-4B8F2A517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76AAA-65D8-41F2-B817-4A05F02D4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C1028-2472-456A-8979-879E11CA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AF607-29F7-48EF-9E67-6A0EC6914E7E}"/>
              </a:ext>
            </a:extLst>
          </p:cNvPr>
          <p:cNvSpPr>
            <a:spLocks noGrp="1"/>
          </p:cNvSpPr>
          <p:nvPr>
            <p:ph type="dt" sz="half" idx="10"/>
          </p:nvPr>
        </p:nvSpPr>
        <p:spPr/>
        <p:txBody>
          <a:bodyPr/>
          <a:lstStyle/>
          <a:p>
            <a:fld id="{96A4E1CE-0236-469D-9BA7-BAF4E5AA8BFD}" type="datetimeFigureOut">
              <a:rPr lang="en-US" smtClean="0"/>
              <a:t>9/18/2021</a:t>
            </a:fld>
            <a:endParaRPr lang="en-US"/>
          </a:p>
        </p:txBody>
      </p:sp>
      <p:sp>
        <p:nvSpPr>
          <p:cNvPr id="6" name="Footer Placeholder 5">
            <a:extLst>
              <a:ext uri="{FF2B5EF4-FFF2-40B4-BE49-F238E27FC236}">
                <a16:creationId xmlns:a16="http://schemas.microsoft.com/office/drawing/2014/main" id="{880B3D90-20A9-41A3-AC9E-123957A10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E67DA-178D-4196-9F53-78CA86C1FF96}"/>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95451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03153-FEB1-4070-BB09-C03EAE98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FEB01B-819D-4B62-89B5-722B16F6D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2ED4D-5029-4E6A-B7F1-63BB195CE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4E1CE-0236-469D-9BA7-BAF4E5AA8BFD}" type="datetimeFigureOut">
              <a:rPr lang="en-US" smtClean="0"/>
              <a:t>9/18/2021</a:t>
            </a:fld>
            <a:endParaRPr lang="en-US"/>
          </a:p>
        </p:txBody>
      </p:sp>
      <p:sp>
        <p:nvSpPr>
          <p:cNvPr id="5" name="Footer Placeholder 4">
            <a:extLst>
              <a:ext uri="{FF2B5EF4-FFF2-40B4-BE49-F238E27FC236}">
                <a16:creationId xmlns:a16="http://schemas.microsoft.com/office/drawing/2014/main" id="{2CA8E618-061D-48BC-8AD1-A189D0EA9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AF50F-FDD7-4213-9D75-C3ADE8816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3E84E-43A2-4BC1-8D00-5FE5E66BF868}" type="slidenum">
              <a:rPr lang="en-US" smtClean="0"/>
              <a:t>‹#›</a:t>
            </a:fld>
            <a:endParaRPr lang="en-US"/>
          </a:p>
        </p:txBody>
      </p:sp>
    </p:spTree>
    <p:extLst>
      <p:ext uri="{BB962C8B-B14F-4D97-AF65-F5344CB8AC3E}">
        <p14:creationId xmlns:p14="http://schemas.microsoft.com/office/powerpoint/2010/main" val="316193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3.jfif"/><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image" Target="../media/image1.jpg"/><Relationship Id="rId16"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36.jp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g"/><Relationship Id="rId10" Type="http://schemas.openxmlformats.org/officeDocument/2006/relationships/image" Target="../media/image40.jpg"/><Relationship Id="rId19" Type="http://schemas.openxmlformats.org/officeDocument/2006/relationships/image" Target="../media/image49.jpeg"/><Relationship Id="rId4" Type="http://schemas.openxmlformats.org/officeDocument/2006/relationships/image" Target="../media/image34.png"/><Relationship Id="rId9" Type="http://schemas.openxmlformats.org/officeDocument/2006/relationships/image" Target="../media/image39.jpeg"/><Relationship Id="rId1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3.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1C21E2C-0841-4A29-B11C-421B2B5B21F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A621989-346B-47EC-89AE-9AB3F498D256}"/>
              </a:ext>
            </a:extLst>
          </p:cNvPr>
          <p:cNvSpPr txBox="1"/>
          <p:nvPr/>
        </p:nvSpPr>
        <p:spPr>
          <a:xfrm>
            <a:off x="1219593" y="925909"/>
            <a:ext cx="10307781" cy="1015663"/>
          </a:xfrm>
          <a:prstGeom prst="rect">
            <a:avLst/>
          </a:prstGeom>
          <a:noFill/>
        </p:spPr>
        <p:txBody>
          <a:bodyPr wrap="square" rtlCol="0">
            <a:spAutoFit/>
          </a:bodyPr>
          <a:lstStyle/>
          <a:p>
            <a:r>
              <a:rPr lang="en-US" sz="6000" dirty="0" err="1">
                <a:latin typeface="NikoshBAN" panose="02000000000000000000" pitchFamily="2" charset="0"/>
                <a:cs typeface="NikoshBAN" panose="02000000000000000000" pitchFamily="2" charset="0"/>
              </a:rPr>
              <a:t>আজকের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পাঠে</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সবাইকে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স্বাগত</a:t>
            </a:r>
            <a:r>
              <a:rPr lang="en-US" sz="6000" dirty="0">
                <a:latin typeface="NikoshBAN" panose="02000000000000000000" pitchFamily="2" charset="0"/>
                <a:cs typeface="NikoshBAN" panose="02000000000000000000" pitchFamily="2" charset="0"/>
              </a:rPr>
              <a:t> </a:t>
            </a:r>
          </a:p>
        </p:txBody>
      </p:sp>
      <p:pic>
        <p:nvPicPr>
          <p:cNvPr id="7" name="Picture 6">
            <a:extLst>
              <a:ext uri="{FF2B5EF4-FFF2-40B4-BE49-F238E27FC236}">
                <a16:creationId xmlns:a16="http://schemas.microsoft.com/office/drawing/2014/main" id="{BBBBEC07-14E9-47D3-B265-08F88B4D0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27" y="3321627"/>
            <a:ext cx="3429000" cy="3429000"/>
          </a:xfrm>
          <a:prstGeom prst="rect">
            <a:avLst/>
          </a:prstGeom>
        </p:spPr>
      </p:pic>
      <p:pic>
        <p:nvPicPr>
          <p:cNvPr id="8" name="Picture 7">
            <a:extLst>
              <a:ext uri="{FF2B5EF4-FFF2-40B4-BE49-F238E27FC236}">
                <a16:creationId xmlns:a16="http://schemas.microsoft.com/office/drawing/2014/main" id="{121CE837-78D0-4579-A7EF-88B04D746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565575" y="3321627"/>
            <a:ext cx="3429000" cy="3429000"/>
          </a:xfrm>
          <a:prstGeom prst="rect">
            <a:avLst/>
          </a:prstGeom>
        </p:spPr>
      </p:pic>
      <p:pic>
        <p:nvPicPr>
          <p:cNvPr id="9" name="Picture 8">
            <a:extLst>
              <a:ext uri="{FF2B5EF4-FFF2-40B4-BE49-F238E27FC236}">
                <a16:creationId xmlns:a16="http://schemas.microsoft.com/office/drawing/2014/main" id="{D79DD166-01BA-4D6A-8D00-3783FD2E6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0" y="-53686"/>
            <a:ext cx="2182289" cy="2182289"/>
          </a:xfrm>
          <a:prstGeom prst="rect">
            <a:avLst/>
          </a:prstGeom>
        </p:spPr>
      </p:pic>
      <p:pic>
        <p:nvPicPr>
          <p:cNvPr id="10" name="Picture 9">
            <a:extLst>
              <a:ext uri="{FF2B5EF4-FFF2-40B4-BE49-F238E27FC236}">
                <a16:creationId xmlns:a16="http://schemas.microsoft.com/office/drawing/2014/main" id="{D17C9972-51C2-4FB0-BD28-0CC406AD6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5986">
            <a:off x="10321497" y="88524"/>
            <a:ext cx="1964701" cy="1964701"/>
          </a:xfrm>
          <a:prstGeom prst="rect">
            <a:avLst/>
          </a:prstGeom>
        </p:spPr>
      </p:pic>
      <p:pic>
        <p:nvPicPr>
          <p:cNvPr id="11" name="Picture 10">
            <a:extLst>
              <a:ext uri="{FF2B5EF4-FFF2-40B4-BE49-F238E27FC236}">
                <a16:creationId xmlns:a16="http://schemas.microsoft.com/office/drawing/2014/main" id="{DF3A2493-13CE-4FAD-A808-F573E4A44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20" t="1825" r="16745" b="17895"/>
          <a:stretch/>
        </p:blipFill>
        <p:spPr bwMode="auto">
          <a:xfrm>
            <a:off x="3547910" y="2128603"/>
            <a:ext cx="5248612" cy="41345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0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5"/>
                                        </p:tgtEl>
                                        <p:attrNameLst>
                                          <p:attrName>ppt_x</p:attrName>
                                          <p:attrName>ppt_y</p:attrName>
                                        </p:attrNameLst>
                                      </p:cBhvr>
                                    </p:animMotion>
                                    <p:animRot by="1500000">
                                      <p:cBhvr>
                                        <p:cTn id="7" dur="500" fill="hold">
                                          <p:stCondLst>
                                            <p:cond delay="0"/>
                                          </p:stCondLst>
                                        </p:cTn>
                                        <p:tgtEl>
                                          <p:spTgt spid="5"/>
                                        </p:tgtEl>
                                        <p:attrNameLst>
                                          <p:attrName>r</p:attrName>
                                        </p:attrNameLst>
                                      </p:cBhvr>
                                    </p:animRot>
                                    <p:animRot by="-1500000">
                                      <p:cBhvr>
                                        <p:cTn id="8" dur="500" fill="hold">
                                          <p:stCondLst>
                                            <p:cond delay="500"/>
                                          </p:stCondLst>
                                        </p:cTn>
                                        <p:tgtEl>
                                          <p:spTgt spid="5"/>
                                        </p:tgtEl>
                                        <p:attrNameLst>
                                          <p:attrName>r</p:attrName>
                                        </p:attrNameLst>
                                      </p:cBhvr>
                                    </p:animRot>
                                    <p:animRot by="-1500000">
                                      <p:cBhvr>
                                        <p:cTn id="9" dur="500" fill="hold">
                                          <p:stCondLst>
                                            <p:cond delay="1000"/>
                                          </p:stCondLst>
                                        </p:cTn>
                                        <p:tgtEl>
                                          <p:spTgt spid="5"/>
                                        </p:tgtEl>
                                        <p:attrNameLst>
                                          <p:attrName>r</p:attrName>
                                        </p:attrNameLst>
                                      </p:cBhvr>
                                    </p:animRot>
                                    <p:animRot by="1500000">
                                      <p:cBhvr>
                                        <p:cTn id="10"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5593EE1-21CC-4DE0-A442-3412D6E5F56C}"/>
              </a:ext>
            </a:extLst>
          </p:cNvPr>
          <p:cNvGrpSpPr/>
          <p:nvPr/>
        </p:nvGrpSpPr>
        <p:grpSpPr>
          <a:xfrm>
            <a:off x="5752906" y="2415914"/>
            <a:ext cx="6041529" cy="3295773"/>
            <a:chOff x="5469440" y="2848408"/>
            <a:chExt cx="6041529" cy="2775482"/>
          </a:xfrm>
        </p:grpSpPr>
        <p:pic>
          <p:nvPicPr>
            <p:cNvPr id="2" name="Picture 1">
              <a:extLst>
                <a:ext uri="{FF2B5EF4-FFF2-40B4-BE49-F238E27FC236}">
                  <a16:creationId xmlns:a16="http://schemas.microsoft.com/office/drawing/2014/main" id="{478944C1-330C-4365-B6C3-72BB466BC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682" y="2848408"/>
              <a:ext cx="1856944" cy="263799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 name="Picture 2">
              <a:extLst>
                <a:ext uri="{FF2B5EF4-FFF2-40B4-BE49-F238E27FC236}">
                  <a16:creationId xmlns:a16="http://schemas.microsoft.com/office/drawing/2014/main" id="{A313DAC5-A4C6-45E7-B78F-5B8D6FB62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440" y="2867157"/>
              <a:ext cx="1892255" cy="275673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 name="Picture 3">
              <a:extLst>
                <a:ext uri="{FF2B5EF4-FFF2-40B4-BE49-F238E27FC236}">
                  <a16:creationId xmlns:a16="http://schemas.microsoft.com/office/drawing/2014/main" id="{0B06A13F-58E5-4362-BAF6-2925EFDCD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069" y="2927332"/>
              <a:ext cx="1866900" cy="253505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grpSp>
        <p:nvGrpSpPr>
          <p:cNvPr id="9" name="Group 8">
            <a:extLst>
              <a:ext uri="{FF2B5EF4-FFF2-40B4-BE49-F238E27FC236}">
                <a16:creationId xmlns:a16="http://schemas.microsoft.com/office/drawing/2014/main" id="{74860161-189A-4118-87AE-6660D4AF8D81}"/>
              </a:ext>
            </a:extLst>
          </p:cNvPr>
          <p:cNvGrpSpPr/>
          <p:nvPr/>
        </p:nvGrpSpPr>
        <p:grpSpPr>
          <a:xfrm>
            <a:off x="768623" y="2415915"/>
            <a:ext cx="4272141" cy="3174586"/>
            <a:chOff x="946647" y="3398476"/>
            <a:chExt cx="3634122" cy="2522611"/>
          </a:xfrm>
          <a:solidFill>
            <a:schemeClr val="tx1">
              <a:lumMod val="50000"/>
              <a:lumOff val="50000"/>
            </a:schemeClr>
          </a:solidFill>
        </p:grpSpPr>
        <p:pic>
          <p:nvPicPr>
            <p:cNvPr id="11" name="Picture 10">
              <a:extLst>
                <a:ext uri="{FF2B5EF4-FFF2-40B4-BE49-F238E27FC236}">
                  <a16:creationId xmlns:a16="http://schemas.microsoft.com/office/drawing/2014/main" id="{D691E288-974F-40BF-BEE2-0CB8CA004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0862" y="3404595"/>
              <a:ext cx="1689907" cy="2516492"/>
            </a:xfrm>
            <a:prstGeom prst="rect">
              <a:avLst/>
            </a:prstGeom>
            <a:gr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a:extLst>
                <a:ext uri="{FF2B5EF4-FFF2-40B4-BE49-F238E27FC236}">
                  <a16:creationId xmlns:a16="http://schemas.microsoft.com/office/drawing/2014/main" id="{4B6E2C37-BEA8-418A-90E0-298B80EBF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647" y="3398476"/>
              <a:ext cx="1681013" cy="2503247"/>
            </a:xfrm>
            <a:prstGeom prst="rect">
              <a:avLst/>
            </a:prstGeom>
            <a:grpFill/>
            <a:ln w="190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sp>
        <p:nvSpPr>
          <p:cNvPr id="13" name="Frame 12">
            <a:extLst>
              <a:ext uri="{FF2B5EF4-FFF2-40B4-BE49-F238E27FC236}">
                <a16:creationId xmlns:a16="http://schemas.microsoft.com/office/drawing/2014/main" id="{ED494C4E-10BC-446B-A13B-52A02DB14A8B}"/>
              </a:ext>
            </a:extLst>
          </p:cNvPr>
          <p:cNvSpPr/>
          <p:nvPr/>
        </p:nvSpPr>
        <p:spPr>
          <a:xfrm>
            <a:off x="0" y="0"/>
            <a:ext cx="12192000" cy="6858000"/>
          </a:xfrm>
          <a:prstGeom prst="frame">
            <a:avLst>
              <a:gd name="adj1" fmla="val 2197"/>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F5339C8-22B9-4E34-B81F-7AA2C4937F01}"/>
              </a:ext>
            </a:extLst>
          </p:cNvPr>
          <p:cNvSpPr txBox="1"/>
          <p:nvPr/>
        </p:nvSpPr>
        <p:spPr>
          <a:xfrm>
            <a:off x="1664329" y="746292"/>
            <a:ext cx="1880205"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উপন্যাস</a:t>
            </a:r>
            <a:endParaRPr lang="en-US" sz="36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E626C6A9-F83C-4B5A-A388-6F7A01B57E8B}"/>
              </a:ext>
            </a:extLst>
          </p:cNvPr>
          <p:cNvSpPr txBox="1"/>
          <p:nvPr/>
        </p:nvSpPr>
        <p:spPr>
          <a:xfrm>
            <a:off x="7608242" y="746292"/>
            <a:ext cx="1611824" cy="646331"/>
          </a:xfrm>
          <a:prstGeom prst="rect">
            <a:avLst/>
          </a:prstGeom>
          <a:noFill/>
        </p:spPr>
        <p:txBody>
          <a:bodyPr wrap="square" rtlCol="0">
            <a:spAutoFit/>
          </a:bodyPr>
          <a:lstStyle/>
          <a:p>
            <a:r>
              <a:rPr lang="en-US" sz="3600" dirty="0" err="1"/>
              <a:t>গল্পগ্রন্থ</a:t>
            </a:r>
            <a:endParaRPr lang="en-US" sz="3600" dirty="0"/>
          </a:p>
        </p:txBody>
      </p:sp>
      <p:sp>
        <p:nvSpPr>
          <p:cNvPr id="16" name="Flowchart: Process 15">
            <a:extLst>
              <a:ext uri="{FF2B5EF4-FFF2-40B4-BE49-F238E27FC236}">
                <a16:creationId xmlns:a16="http://schemas.microsoft.com/office/drawing/2014/main" id="{32CD62C6-8993-45C9-9A45-821D3F5FC021}"/>
              </a:ext>
            </a:extLst>
          </p:cNvPr>
          <p:cNvSpPr/>
          <p:nvPr/>
        </p:nvSpPr>
        <p:spPr>
          <a:xfrm>
            <a:off x="397565" y="746292"/>
            <a:ext cx="4947888" cy="56810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5D62E41B-5914-475D-AD9D-4BE68A65CC2A}"/>
              </a:ext>
            </a:extLst>
          </p:cNvPr>
          <p:cNvSpPr/>
          <p:nvPr/>
        </p:nvSpPr>
        <p:spPr>
          <a:xfrm>
            <a:off x="5618922" y="746292"/>
            <a:ext cx="6175513" cy="56810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833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A8DA21-BDB5-497C-BE61-AA297A23613C}"/>
              </a:ext>
            </a:extLst>
          </p:cNvPr>
          <p:cNvGrpSpPr/>
          <p:nvPr/>
        </p:nvGrpSpPr>
        <p:grpSpPr>
          <a:xfrm>
            <a:off x="783969" y="2107454"/>
            <a:ext cx="4758728" cy="3617242"/>
            <a:chOff x="1030961" y="2728857"/>
            <a:chExt cx="4208181" cy="3246597"/>
          </a:xfrm>
        </p:grpSpPr>
        <p:pic>
          <p:nvPicPr>
            <p:cNvPr id="2" name="Picture 1">
              <a:extLst>
                <a:ext uri="{FF2B5EF4-FFF2-40B4-BE49-F238E27FC236}">
                  <a16:creationId xmlns:a16="http://schemas.microsoft.com/office/drawing/2014/main" id="{A42DAE36-6C19-4BFA-8DF3-D26DEDA84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041" y="2728857"/>
              <a:ext cx="1982101" cy="309023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 name="Picture 2">
              <a:extLst>
                <a:ext uri="{FF2B5EF4-FFF2-40B4-BE49-F238E27FC236}">
                  <a16:creationId xmlns:a16="http://schemas.microsoft.com/office/drawing/2014/main" id="{C9668EBC-12C4-4C7B-B52F-57C460677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61" y="2838774"/>
              <a:ext cx="2057017" cy="313668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grpSp>
        <p:nvGrpSpPr>
          <p:cNvPr id="15" name="Group 14">
            <a:extLst>
              <a:ext uri="{FF2B5EF4-FFF2-40B4-BE49-F238E27FC236}">
                <a16:creationId xmlns:a16="http://schemas.microsoft.com/office/drawing/2014/main" id="{93E36E6B-1D51-4ACF-8B66-07B6531A8798}"/>
              </a:ext>
            </a:extLst>
          </p:cNvPr>
          <p:cNvGrpSpPr/>
          <p:nvPr/>
        </p:nvGrpSpPr>
        <p:grpSpPr>
          <a:xfrm>
            <a:off x="5635454" y="2107454"/>
            <a:ext cx="6210391" cy="3494776"/>
            <a:chOff x="5763819" y="2826278"/>
            <a:chExt cx="5946223" cy="3058141"/>
          </a:xfrm>
        </p:grpSpPr>
        <p:pic>
          <p:nvPicPr>
            <p:cNvPr id="4" name="Picture 3">
              <a:extLst>
                <a:ext uri="{FF2B5EF4-FFF2-40B4-BE49-F238E27FC236}">
                  <a16:creationId xmlns:a16="http://schemas.microsoft.com/office/drawing/2014/main" id="{C17F0A05-6E9D-4047-943E-55C3FDDA2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819" y="2849503"/>
              <a:ext cx="2039816" cy="3034916"/>
            </a:xfrm>
            <a:prstGeom prst="rect">
              <a:avLst/>
            </a:prstGeom>
            <a:scene3d>
              <a:camera prst="perspectiveContrastingRightFacing"/>
              <a:lightRig rig="threePt" dir="t"/>
            </a:scene3d>
          </p:spPr>
        </p:pic>
        <p:pic>
          <p:nvPicPr>
            <p:cNvPr id="5" name="Picture 4">
              <a:extLst>
                <a:ext uri="{FF2B5EF4-FFF2-40B4-BE49-F238E27FC236}">
                  <a16:creationId xmlns:a16="http://schemas.microsoft.com/office/drawing/2014/main" id="{7F3DBD6B-3E6C-4D26-B0F2-FD8338391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6401" y="2857275"/>
              <a:ext cx="1913929" cy="301443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5">
              <a:extLst>
                <a:ext uri="{FF2B5EF4-FFF2-40B4-BE49-F238E27FC236}">
                  <a16:creationId xmlns:a16="http://schemas.microsoft.com/office/drawing/2014/main" id="{E52F7FEE-3B6C-4383-84BC-63452942FA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941" y="2826278"/>
              <a:ext cx="1982101" cy="300443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sp>
        <p:nvSpPr>
          <p:cNvPr id="11" name="Frame 10">
            <a:extLst>
              <a:ext uri="{FF2B5EF4-FFF2-40B4-BE49-F238E27FC236}">
                <a16:creationId xmlns:a16="http://schemas.microsoft.com/office/drawing/2014/main" id="{AB4E478F-7F2F-49AE-9B0E-B20044F53D49}"/>
              </a:ext>
            </a:extLst>
          </p:cNvPr>
          <p:cNvSpPr/>
          <p:nvPr/>
        </p:nvSpPr>
        <p:spPr>
          <a:xfrm>
            <a:off x="0" y="0"/>
            <a:ext cx="12192000" cy="6858000"/>
          </a:xfrm>
          <a:prstGeom prst="frame">
            <a:avLst>
              <a:gd name="adj1" fmla="val 2197"/>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87269CD9-A670-4B80-A44D-23E67A976541}"/>
              </a:ext>
            </a:extLst>
          </p:cNvPr>
          <p:cNvSpPr txBox="1"/>
          <p:nvPr/>
        </p:nvSpPr>
        <p:spPr>
          <a:xfrm>
            <a:off x="2059469" y="906616"/>
            <a:ext cx="1452357"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প্রবন্ধ</a:t>
            </a:r>
            <a:r>
              <a:rPr lang="en-US" sz="4400" dirty="0">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a16="http://schemas.microsoft.com/office/drawing/2014/main" id="{D1606011-8FE0-4542-85D5-12A660D24886}"/>
              </a:ext>
            </a:extLst>
          </p:cNvPr>
          <p:cNvSpPr txBox="1"/>
          <p:nvPr/>
        </p:nvSpPr>
        <p:spPr>
          <a:xfrm>
            <a:off x="7723872" y="906261"/>
            <a:ext cx="2672406"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নাটক</a:t>
            </a:r>
            <a:r>
              <a:rPr lang="en-US" sz="4400" dirty="0">
                <a:latin typeface="NikoshBAN" panose="02000000000000000000" pitchFamily="2" charset="0"/>
                <a:cs typeface="NikoshBAN" panose="02000000000000000000" pitchFamily="2" charset="0"/>
              </a:rPr>
              <a:t> </a:t>
            </a:r>
          </a:p>
        </p:txBody>
      </p:sp>
      <p:sp>
        <p:nvSpPr>
          <p:cNvPr id="16" name="Flowchart: Process 15">
            <a:extLst>
              <a:ext uri="{FF2B5EF4-FFF2-40B4-BE49-F238E27FC236}">
                <a16:creationId xmlns:a16="http://schemas.microsoft.com/office/drawing/2014/main" id="{3FABC5E6-A229-451B-BFA5-E5E21ECBA2C1}"/>
              </a:ext>
            </a:extLst>
          </p:cNvPr>
          <p:cNvSpPr/>
          <p:nvPr/>
        </p:nvSpPr>
        <p:spPr>
          <a:xfrm>
            <a:off x="410817" y="808386"/>
            <a:ext cx="5078006" cy="528761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20DB8E78-FEBA-4C1E-8011-4C43A92E798A}"/>
              </a:ext>
            </a:extLst>
          </p:cNvPr>
          <p:cNvSpPr/>
          <p:nvPr/>
        </p:nvSpPr>
        <p:spPr>
          <a:xfrm>
            <a:off x="5645426" y="808386"/>
            <a:ext cx="6200426" cy="528761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9BFF776-8022-44EC-AC98-528B0B4659C0}"/>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8D91E0B-C1D7-4891-B51B-48BD648C126D}"/>
              </a:ext>
            </a:extLst>
          </p:cNvPr>
          <p:cNvSpPr txBox="1"/>
          <p:nvPr/>
        </p:nvSpPr>
        <p:spPr>
          <a:xfrm>
            <a:off x="675860" y="435592"/>
            <a:ext cx="2186608" cy="523220"/>
          </a:xfrm>
          <a:prstGeom prst="rect">
            <a:avLst/>
          </a:prstGeom>
          <a:noFill/>
          <a:ln w="12700">
            <a:solidFill>
              <a:schemeClr val="tx1"/>
            </a:solidFill>
          </a:ln>
        </p:spPr>
        <p:txBody>
          <a:bodyPr wrap="square" rtlCol="0">
            <a:spAutoFit/>
          </a:bodyPr>
          <a:lstStyle/>
          <a:p>
            <a:pPr algn="ctr"/>
            <a:r>
              <a:rPr lang="en-US" sz="2800" dirty="0" err="1">
                <a:latin typeface="NikoshBAN" panose="02000000000000000000" pitchFamily="2" charset="0"/>
                <a:cs typeface="NikoshBAN" panose="02000000000000000000" pitchFamily="2" charset="0"/>
              </a:rPr>
              <a:t>একক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কাজ</a:t>
            </a:r>
            <a:r>
              <a:rPr lang="en-US" sz="2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D3822843-BDEE-4787-ABBE-F6EA444598C3}"/>
              </a:ext>
            </a:extLst>
          </p:cNvPr>
          <p:cNvSpPr txBox="1"/>
          <p:nvPr/>
        </p:nvSpPr>
        <p:spPr>
          <a:xfrm>
            <a:off x="9004854" y="435592"/>
            <a:ext cx="2511286" cy="523220"/>
          </a:xfrm>
          <a:prstGeom prst="rect">
            <a:avLst/>
          </a:prstGeom>
          <a:noFill/>
          <a:ln w="12700">
            <a:solidFill>
              <a:schemeClr val="tx1"/>
            </a:solidFill>
          </a:ln>
        </p:spPr>
        <p:txBody>
          <a:bodyPr wrap="square" rtlCol="0">
            <a:spAutoFit/>
          </a:bodyPr>
          <a:lstStyle/>
          <a:p>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 ৫ </a:t>
            </a:r>
            <a:r>
              <a:rPr lang="en-US" sz="2800" dirty="0" err="1">
                <a:latin typeface="NikoshBAN" panose="02000000000000000000" pitchFamily="2" charset="0"/>
                <a:cs typeface="NikoshBAN" panose="02000000000000000000" pitchFamily="2" charset="0"/>
              </a:rPr>
              <a:t>মিনিট</a:t>
            </a:r>
            <a:r>
              <a:rPr lang="en-US" sz="2800" dirty="0">
                <a:latin typeface="NikoshBAN" panose="02000000000000000000" pitchFamily="2" charset="0"/>
                <a:cs typeface="NikoshBAN" panose="02000000000000000000" pitchFamily="2" charset="0"/>
              </a:rPr>
              <a:t>  </a:t>
            </a:r>
          </a:p>
        </p:txBody>
      </p:sp>
      <p:pic>
        <p:nvPicPr>
          <p:cNvPr id="5" name="Picture 2" descr="আপনার সন্তান পড়া মনে রাখতে পারছে না? একটু খেয়াল করুন! - Biggan Baksho">
            <a:extLst>
              <a:ext uri="{FF2B5EF4-FFF2-40B4-BE49-F238E27FC236}">
                <a16:creationId xmlns:a16="http://schemas.microsoft.com/office/drawing/2014/main" id="{5931419F-B943-46BF-AE01-2512B4FEE6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554" y="1341857"/>
            <a:ext cx="5323106" cy="310514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1E430C-29AC-4DF3-9B6A-B401A575A1E1}"/>
              </a:ext>
            </a:extLst>
          </p:cNvPr>
          <p:cNvSpPr txBox="1"/>
          <p:nvPr/>
        </p:nvSpPr>
        <p:spPr>
          <a:xfrm>
            <a:off x="1484244" y="5006169"/>
            <a:ext cx="9136864" cy="646331"/>
          </a:xfrm>
          <a:prstGeom prst="rect">
            <a:avLst/>
          </a:prstGeom>
          <a:noFill/>
          <a:ln w="12700">
            <a:solidFill>
              <a:schemeClr val="tx1"/>
            </a:solidFill>
          </a:ln>
        </p:spPr>
        <p:txBody>
          <a:bodyPr wrap="square" rtlCol="0">
            <a:spAutoFit/>
          </a:bodyPr>
          <a:lstStyle/>
          <a:p>
            <a:r>
              <a:rPr lang="en-US" sz="3600" dirty="0" err="1">
                <a:latin typeface="NikoshBAN" panose="02000000000000000000" pitchFamily="2" charset="0"/>
                <a:cs typeface="NikoshBAN" panose="02000000000000000000" pitchFamily="2" charset="0"/>
              </a:rPr>
              <a:t>কবি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নজরুল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ইসলামের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205482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78A8B7-9547-4773-8347-A6BAB6671F7E}"/>
              </a:ext>
            </a:extLst>
          </p:cNvPr>
          <p:cNvSpPr txBox="1"/>
          <p:nvPr/>
        </p:nvSpPr>
        <p:spPr>
          <a:xfrm>
            <a:off x="342624" y="1666491"/>
            <a:ext cx="4629225" cy="707886"/>
          </a:xfrm>
          <a:prstGeom prst="rect">
            <a:avLst/>
          </a:prstGeom>
          <a:noFill/>
          <a:ln w="12700">
            <a:noFill/>
          </a:ln>
        </p:spPr>
        <p:txBody>
          <a:bodyPr wrap="square">
            <a:spAutoFit/>
          </a:bodyPr>
          <a:lstStyle/>
          <a:p>
            <a:r>
              <a:rPr lang="bn-BD" sz="2000" b="1" i="0" dirty="0">
                <a:solidFill>
                  <a:srgbClr val="2491D0"/>
                </a:solidFill>
                <a:effectLst/>
                <a:latin typeface="NikoshBAN" panose="02000000000000000000" pitchFamily="2" charset="0"/>
                <a:cs typeface="NikoshBAN" panose="02000000000000000000" pitchFamily="2" charset="0"/>
              </a:rPr>
              <a:t>নারী</a:t>
            </a:r>
            <a:endParaRPr lang="en-US" sz="2000" b="1" i="0" dirty="0">
              <a:solidFill>
                <a:srgbClr val="2491D0"/>
              </a:solidFill>
              <a:effectLst/>
              <a:latin typeface="NikoshBAN" panose="02000000000000000000" pitchFamily="2" charset="0"/>
              <a:cs typeface="NikoshBAN" panose="02000000000000000000" pitchFamily="2" charset="0"/>
            </a:endParaRPr>
          </a:p>
          <a:p>
            <a:r>
              <a:rPr lang="bn-BD" sz="2000" b="1" i="0" dirty="0">
                <a:solidFill>
                  <a:srgbClr val="2491D0"/>
                </a:solidFill>
                <a:effectLst/>
                <a:latin typeface="NikoshBAN" panose="02000000000000000000" pitchFamily="2" charset="0"/>
                <a:cs typeface="NikoshBAN" panose="02000000000000000000" pitchFamily="2" charset="0"/>
              </a:rPr>
              <a:t>কাজী নজরুল ইসলাম</a:t>
            </a:r>
            <a:endParaRPr lang="en-US" sz="2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1635B3B-029F-4F03-A5BB-170253863479}"/>
              </a:ext>
            </a:extLst>
          </p:cNvPr>
          <p:cNvSpPr txBox="1"/>
          <p:nvPr/>
        </p:nvSpPr>
        <p:spPr>
          <a:xfrm>
            <a:off x="282970" y="2586098"/>
            <a:ext cx="4980419" cy="1569660"/>
          </a:xfrm>
          <a:prstGeom prst="rect">
            <a:avLst/>
          </a:prstGeom>
          <a:noFill/>
          <a:ln w="12700">
            <a:noFill/>
          </a:ln>
        </p:spPr>
        <p:txBody>
          <a:bodyPr wrap="square">
            <a:spAutoFit/>
          </a:bodyPr>
          <a:lstStyle/>
          <a:p>
            <a:r>
              <a:rPr lang="bn-BD" sz="1600" b="1" i="0" dirty="0">
                <a:solidFill>
                  <a:srgbClr val="000000"/>
                </a:solidFill>
                <a:effectLst/>
                <a:latin typeface="NikoshBAN" panose="02000000000000000000" pitchFamily="2" charset="0"/>
                <a:cs typeface="NikoshBAN" panose="02000000000000000000" pitchFamily="2" charset="0"/>
              </a:rPr>
              <a:t>সাম্যের গান গাই-</a:t>
            </a:r>
            <a:br>
              <a:rPr lang="bn-BD" sz="1600" b="1" dirty="0">
                <a:latin typeface="NikoshBAN" panose="02000000000000000000" pitchFamily="2" charset="0"/>
                <a:cs typeface="NikoshBAN" panose="02000000000000000000" pitchFamily="2" charset="0"/>
              </a:rPr>
            </a:br>
            <a:r>
              <a:rPr lang="bn-BD" sz="1600" b="1" i="0" dirty="0">
                <a:solidFill>
                  <a:srgbClr val="000000"/>
                </a:solidFill>
                <a:effectLst/>
                <a:latin typeface="NikoshBAN" panose="02000000000000000000" pitchFamily="2" charset="0"/>
                <a:cs typeface="NikoshBAN" panose="02000000000000000000" pitchFamily="2" charset="0"/>
              </a:rPr>
              <a:t>আমার চক্ষে পুরুষ-রমণী কোনো ভেদাভেদ নাই!</a:t>
            </a:r>
            <a:br>
              <a:rPr lang="bn-BD" sz="1600" b="1" dirty="0">
                <a:latin typeface="NikoshBAN" panose="02000000000000000000" pitchFamily="2" charset="0"/>
                <a:cs typeface="NikoshBAN" panose="02000000000000000000" pitchFamily="2" charset="0"/>
              </a:rPr>
            </a:br>
            <a:r>
              <a:rPr lang="bn-BD" sz="1600" b="1" i="0" dirty="0">
                <a:solidFill>
                  <a:srgbClr val="000000"/>
                </a:solidFill>
                <a:effectLst/>
                <a:latin typeface="NikoshBAN" panose="02000000000000000000" pitchFamily="2" charset="0"/>
                <a:cs typeface="NikoshBAN" panose="02000000000000000000" pitchFamily="2" charset="0"/>
              </a:rPr>
              <a:t>বিশ্বের যা কিছু মহান সৃষ্টি চির কল্যাণকর</a:t>
            </a:r>
            <a:br>
              <a:rPr lang="bn-BD" sz="1600" b="1" dirty="0">
                <a:latin typeface="NikoshBAN" panose="02000000000000000000" pitchFamily="2" charset="0"/>
                <a:cs typeface="NikoshBAN" panose="02000000000000000000" pitchFamily="2" charset="0"/>
              </a:rPr>
            </a:br>
            <a:r>
              <a:rPr lang="bn-BD" sz="1600" b="1" i="0" dirty="0">
                <a:solidFill>
                  <a:srgbClr val="000000"/>
                </a:solidFill>
                <a:effectLst/>
                <a:latin typeface="NikoshBAN" panose="02000000000000000000" pitchFamily="2" charset="0"/>
                <a:cs typeface="NikoshBAN" panose="02000000000000000000" pitchFamily="2" charset="0"/>
              </a:rPr>
              <a:t>অর্ধেক তার করিয়াছে নারী, অর্ধেক তার নর।</a:t>
            </a:r>
            <a:br>
              <a:rPr lang="bn-BD" sz="1600" b="1" dirty="0">
                <a:latin typeface="NikoshBAN" panose="02000000000000000000" pitchFamily="2" charset="0"/>
                <a:cs typeface="NikoshBAN" panose="02000000000000000000" pitchFamily="2" charset="0"/>
              </a:rPr>
            </a:br>
            <a:r>
              <a:rPr lang="bn-BD" sz="1600" b="1" i="0" dirty="0">
                <a:solidFill>
                  <a:srgbClr val="000000"/>
                </a:solidFill>
                <a:effectLst/>
                <a:latin typeface="NikoshBAN" panose="02000000000000000000" pitchFamily="2" charset="0"/>
                <a:cs typeface="NikoshBAN" panose="02000000000000000000" pitchFamily="2" charset="0"/>
              </a:rPr>
              <a:t>বিশ্বে যা কিছু এল পাপ তাপ বেদনা অশ্রুবারি,</a:t>
            </a:r>
            <a:br>
              <a:rPr lang="bn-BD" sz="1600" b="1" dirty="0">
                <a:latin typeface="NikoshBAN" panose="02000000000000000000" pitchFamily="2" charset="0"/>
                <a:cs typeface="NikoshBAN" panose="02000000000000000000" pitchFamily="2" charset="0"/>
              </a:rPr>
            </a:br>
            <a:r>
              <a:rPr lang="bn-BD" sz="1600" b="1" i="0" dirty="0">
                <a:solidFill>
                  <a:srgbClr val="000000"/>
                </a:solidFill>
                <a:effectLst/>
                <a:latin typeface="NikoshBAN" panose="02000000000000000000" pitchFamily="2" charset="0"/>
                <a:cs typeface="NikoshBAN" panose="02000000000000000000" pitchFamily="2" charset="0"/>
              </a:rPr>
              <a:t>অর্ধেক তার আনিয়াছে নর অর্ধেক তার নারী।</a:t>
            </a:r>
            <a:endParaRPr lang="en-US" sz="1600" b="1" dirty="0">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E5091C67-C582-4615-A213-03382C7FD569}"/>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C212B7E-6BDF-472B-B331-F2F8E637B652}"/>
              </a:ext>
            </a:extLst>
          </p:cNvPr>
          <p:cNvSpPr txBox="1"/>
          <p:nvPr/>
        </p:nvSpPr>
        <p:spPr>
          <a:xfrm>
            <a:off x="1378226" y="784265"/>
            <a:ext cx="1394954" cy="369332"/>
          </a:xfrm>
          <a:prstGeom prst="rect">
            <a:avLst/>
          </a:prstGeom>
          <a:noFill/>
        </p:spPr>
        <p:txBody>
          <a:bodyPr wrap="square" rtlCol="0">
            <a:spAutoFit/>
          </a:bodyPr>
          <a:lstStyle/>
          <a:p>
            <a:r>
              <a:rPr lang="en-US" b="1" dirty="0" err="1">
                <a:latin typeface="NikoshBAN" panose="02000000000000000000" pitchFamily="2" charset="0"/>
                <a:cs typeface="NikoshBAN" panose="02000000000000000000" pitchFamily="2" charset="0"/>
              </a:rPr>
              <a:t>আদর্শ</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পাঠ</a:t>
            </a:r>
            <a:endParaRPr lang="en-US" b="1" dirty="0">
              <a:latin typeface="NikoshBAN" panose="02000000000000000000" pitchFamily="2" charset="0"/>
              <a:cs typeface="NikoshBAN" panose="02000000000000000000" pitchFamily="2" charset="0"/>
            </a:endParaRPr>
          </a:p>
        </p:txBody>
      </p:sp>
      <p:sp>
        <p:nvSpPr>
          <p:cNvPr id="12" name="Oval 11">
            <a:extLst>
              <a:ext uri="{FF2B5EF4-FFF2-40B4-BE49-F238E27FC236}">
                <a16:creationId xmlns:a16="http://schemas.microsoft.com/office/drawing/2014/main" id="{D7C9C4E6-EC9A-43A8-B437-E3DAC4501FAC}"/>
              </a:ext>
            </a:extLst>
          </p:cNvPr>
          <p:cNvSpPr/>
          <p:nvPr/>
        </p:nvSpPr>
        <p:spPr>
          <a:xfrm>
            <a:off x="1155328" y="483393"/>
            <a:ext cx="1716266" cy="9575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1471B35-C7E2-4486-96CC-A1FE9F2DF8C2}"/>
              </a:ext>
            </a:extLst>
          </p:cNvPr>
          <p:cNvCxnSpPr/>
          <p:nvPr/>
        </p:nvCxnSpPr>
        <p:spPr>
          <a:xfrm>
            <a:off x="401051" y="2423336"/>
            <a:ext cx="4074742" cy="0"/>
          </a:xfrm>
          <a:prstGeom prst="line">
            <a:avLst/>
          </a:prstGeom>
        </p:spPr>
        <p:style>
          <a:lnRef idx="3">
            <a:schemeClr val="dk1"/>
          </a:lnRef>
          <a:fillRef idx="0">
            <a:schemeClr val="dk1"/>
          </a:fillRef>
          <a:effectRef idx="2">
            <a:schemeClr val="dk1"/>
          </a:effectRef>
          <a:fontRef idx="minor">
            <a:schemeClr val="tx1"/>
          </a:fontRef>
        </p:style>
      </p:cxnSp>
      <p:pic>
        <p:nvPicPr>
          <p:cNvPr id="3074" name="Picture 2" descr="No description available.">
            <a:extLst>
              <a:ext uri="{FF2B5EF4-FFF2-40B4-BE49-F238E27FC236}">
                <a16:creationId xmlns:a16="http://schemas.microsoft.com/office/drawing/2014/main" id="{8CA19A14-EAD2-452A-963B-64E6057D6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013" y="446866"/>
            <a:ext cx="4629225" cy="3472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7E9C2A-4B27-4357-9616-E901967DAFD7}"/>
              </a:ext>
            </a:extLst>
          </p:cNvPr>
          <p:cNvSpPr txBox="1"/>
          <p:nvPr/>
        </p:nvSpPr>
        <p:spPr>
          <a:xfrm>
            <a:off x="282970" y="4155758"/>
            <a:ext cx="5323351" cy="2308324"/>
          </a:xfrm>
          <a:prstGeom prst="rect">
            <a:avLst/>
          </a:prstGeom>
          <a:noFill/>
          <a:ln w="12700">
            <a:noFill/>
          </a:ln>
        </p:spPr>
        <p:txBody>
          <a:bodyPr wrap="square">
            <a:spAutoFit/>
          </a:bodyPr>
          <a:lstStyle/>
          <a:p>
            <a:r>
              <a:rPr lang="bn-BD" b="1" i="0" dirty="0">
                <a:solidFill>
                  <a:srgbClr val="000000"/>
                </a:solidFill>
                <a:effectLst/>
                <a:latin typeface="NikoshBAN" panose="02000000000000000000" pitchFamily="2" charset="0"/>
                <a:cs typeface="NikoshBAN" panose="02000000000000000000" pitchFamily="2" charset="0"/>
              </a:rPr>
              <a:t>জগতের যত বড় বড় জয়, বড় বড় অভিযান</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মাতা ভগ্নি বধুদের ত্যাগে হইয়াছে মহান।</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কোন রণে কত খুন দিল নর, লেখা আছে ইতিহাসে</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কত নারী দিল সিঁথির সিদুর, লেখা নাই তার পাশে।</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কত মাতা দিল হৃদয় উপড়ি, কত বোন দিল সেবা</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বীর স্মৃতি স্তম্ভের গায়ে লিখিয়া রেখেছে কেবা?</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কোন কালে একা হয়নি ক জয়ী পুরুষের তরবারী</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প্রেরণা দিয়েছে, শক্তি দিয়েছে বিজয় লক্ষী নারী।</a:t>
            </a:r>
            <a:endParaRPr lang="en-US"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DD45F687-BA13-455C-889C-B3A7C57B6C90}"/>
              </a:ext>
            </a:extLst>
          </p:cNvPr>
          <p:cNvSpPr txBox="1"/>
          <p:nvPr/>
        </p:nvSpPr>
        <p:spPr>
          <a:xfrm>
            <a:off x="6027968" y="4122030"/>
            <a:ext cx="5742385" cy="2308324"/>
          </a:xfrm>
          <a:prstGeom prst="rect">
            <a:avLst/>
          </a:prstGeom>
          <a:noFill/>
          <a:ln w="12700">
            <a:noFill/>
          </a:ln>
        </p:spPr>
        <p:txBody>
          <a:bodyPr wrap="square">
            <a:spAutoFit/>
          </a:bodyPr>
          <a:lstStyle/>
          <a:p>
            <a:r>
              <a:rPr lang="bn-BD" b="1" i="0" dirty="0">
                <a:solidFill>
                  <a:srgbClr val="000000"/>
                </a:solidFill>
                <a:effectLst/>
                <a:latin typeface="NikoshBAN" panose="02000000000000000000" pitchFamily="2" charset="0"/>
                <a:cs typeface="NikoshBAN" panose="02000000000000000000" pitchFamily="2" charset="0"/>
              </a:rPr>
              <a:t>সে-যুগ হয়েছে বাসি,</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যে যুগে পুরুষ দাস ছিল না ক, নারীরা আছিল দাসী!</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বেদনার যুগ,মানুষের যুগ, সাম্যর যুগ আজি,</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কেহ রহিবেনা বন্দী কাহারও, উঠিছে ডঙ্কা বাজি!</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নর যদি রাখে নারীরে বন্দী, তবে এর পর যুগে</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আপনারি রচা অই কারাগারে পুরুষ মরিবে ভুগে।</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যুগের ধর্ম এই-</a:t>
            </a:r>
            <a:br>
              <a:rPr lang="bn-BD" b="1" dirty="0">
                <a:latin typeface="NikoshBAN" panose="02000000000000000000" pitchFamily="2" charset="0"/>
                <a:cs typeface="NikoshBAN" panose="02000000000000000000" pitchFamily="2" charset="0"/>
              </a:rPr>
            </a:br>
            <a:r>
              <a:rPr lang="bn-BD" b="1" i="0" dirty="0">
                <a:solidFill>
                  <a:srgbClr val="000000"/>
                </a:solidFill>
                <a:effectLst/>
                <a:latin typeface="NikoshBAN" panose="02000000000000000000" pitchFamily="2" charset="0"/>
                <a:cs typeface="NikoshBAN" panose="02000000000000000000" pitchFamily="2" charset="0"/>
              </a:rPr>
              <a:t>পীড়ন করিলে সে পীড়ন এসে পীড়া দেবে তোমাকেই!</a:t>
            </a:r>
            <a:endParaRPr lang="en-US"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27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72F257-3996-4620-AC66-91DC7F8F4BE7}"/>
              </a:ext>
            </a:extLst>
          </p:cNvPr>
          <p:cNvSpPr txBox="1"/>
          <p:nvPr/>
        </p:nvSpPr>
        <p:spPr>
          <a:xfrm>
            <a:off x="4419998" y="304800"/>
            <a:ext cx="2712242" cy="830997"/>
          </a:xfrm>
          <a:prstGeom prst="rect">
            <a:avLst/>
          </a:prstGeom>
          <a:noFill/>
        </p:spPr>
        <p:txBody>
          <a:bodyPr wrap="square" rtlCol="0">
            <a:spAutoFit/>
          </a:bodyPr>
          <a:lstStyle/>
          <a:p>
            <a:r>
              <a:rPr lang="en-US" sz="4800" dirty="0" err="1">
                <a:latin typeface="NikoshBAN" panose="02000000000000000000" pitchFamily="2" charset="0"/>
                <a:cs typeface="NikoshBAN" panose="02000000000000000000" pitchFamily="2" charset="0"/>
              </a:rPr>
              <a:t>সরব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পাঠ</a:t>
            </a:r>
            <a:r>
              <a:rPr lang="en-US" sz="48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9E269447-A604-456B-8586-7E4D51C32B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2643" y="1717596"/>
            <a:ext cx="8466713" cy="4253282"/>
          </a:xfrm>
          <a:prstGeom prst="round2DiagRect">
            <a:avLst>
              <a:gd name="adj1" fmla="val 50000"/>
              <a:gd name="adj2" fmla="val 0"/>
            </a:avLst>
          </a:prstGeom>
          <a:ln w="444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sp>
        <p:nvSpPr>
          <p:cNvPr id="6" name="Frame 5">
            <a:extLst>
              <a:ext uri="{FF2B5EF4-FFF2-40B4-BE49-F238E27FC236}">
                <a16:creationId xmlns:a16="http://schemas.microsoft.com/office/drawing/2014/main" id="{40A86D74-D253-4580-A2B5-7BA14DABC86B}"/>
              </a:ext>
            </a:extLst>
          </p:cNvPr>
          <p:cNvSpPr/>
          <p:nvPr/>
        </p:nvSpPr>
        <p:spPr>
          <a:xfrm>
            <a:off x="0" y="0"/>
            <a:ext cx="12192000" cy="6858000"/>
          </a:xfrm>
          <a:prstGeom prst="frame">
            <a:avLst>
              <a:gd name="adj1" fmla="val 219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820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D24C967-0195-4148-A4FF-97A0F47A4A3D}"/>
              </a:ext>
            </a:extLst>
          </p:cNvPr>
          <p:cNvGraphicFramePr>
            <a:graphicFrameLocks noGrp="1"/>
          </p:cNvGraphicFramePr>
          <p:nvPr>
            <p:extLst>
              <p:ext uri="{D42A27DB-BD31-4B8C-83A1-F6EECF244321}">
                <p14:modId xmlns:p14="http://schemas.microsoft.com/office/powerpoint/2010/main" val="2959390204"/>
              </p:ext>
            </p:extLst>
          </p:nvPr>
        </p:nvGraphicFramePr>
        <p:xfrm>
          <a:off x="463829" y="331305"/>
          <a:ext cx="11264349" cy="596347"/>
        </p:xfrm>
        <a:graphic>
          <a:graphicData uri="http://schemas.openxmlformats.org/drawingml/2006/table">
            <a:tbl>
              <a:tblPr firstRow="1" bandRow="1">
                <a:tableStyleId>{5C22544A-7EE6-4342-B048-85BDC9FD1C3A}</a:tableStyleId>
              </a:tblPr>
              <a:tblGrid>
                <a:gridCol w="2451652">
                  <a:extLst>
                    <a:ext uri="{9D8B030D-6E8A-4147-A177-3AD203B41FA5}">
                      <a16:colId xmlns:a16="http://schemas.microsoft.com/office/drawing/2014/main" val="2203637959"/>
                    </a:ext>
                  </a:extLst>
                </a:gridCol>
                <a:gridCol w="3564835">
                  <a:extLst>
                    <a:ext uri="{9D8B030D-6E8A-4147-A177-3AD203B41FA5}">
                      <a16:colId xmlns:a16="http://schemas.microsoft.com/office/drawing/2014/main" val="1939143767"/>
                    </a:ext>
                  </a:extLst>
                </a:gridCol>
                <a:gridCol w="5247862">
                  <a:extLst>
                    <a:ext uri="{9D8B030D-6E8A-4147-A177-3AD203B41FA5}">
                      <a16:colId xmlns:a16="http://schemas.microsoft.com/office/drawing/2014/main" val="2535100473"/>
                    </a:ext>
                  </a:extLst>
                </a:gridCol>
              </a:tblGrid>
              <a:tr h="596347">
                <a:tc>
                  <a:txBody>
                    <a:bodyPr/>
                    <a:lstStyle/>
                    <a:p>
                      <a:pPr algn="ctr"/>
                      <a:r>
                        <a:rPr lang="en-US" sz="3200" dirty="0" err="1">
                          <a:solidFill>
                            <a:schemeClr val="bg1"/>
                          </a:solidFill>
                          <a:latin typeface="NikoshBAN" panose="02000000000000000000" pitchFamily="2" charset="0"/>
                          <a:cs typeface="NikoshBAN" panose="02000000000000000000" pitchFamily="2" charset="0"/>
                        </a:rPr>
                        <a:t>শব্দ</a:t>
                      </a:r>
                      <a:r>
                        <a:rPr lang="en-US" sz="3200" dirty="0">
                          <a:solidFill>
                            <a:schemeClr val="bg1"/>
                          </a:solidFill>
                          <a:latin typeface="NikoshBAN" panose="02000000000000000000" pitchFamily="2" charset="0"/>
                          <a:cs typeface="NikoshBAN" panose="02000000000000000000" pitchFamily="2" charset="0"/>
                        </a:rPr>
                        <a:t> </a:t>
                      </a:r>
                    </a:p>
                  </a:txBody>
                  <a:tcPr/>
                </a:tc>
                <a:tc>
                  <a:txBody>
                    <a:bodyPr/>
                    <a:lstStyle/>
                    <a:p>
                      <a:pPr algn="ctr"/>
                      <a:r>
                        <a:rPr lang="en-US" sz="3200" dirty="0" err="1">
                          <a:solidFill>
                            <a:schemeClr val="bg1"/>
                          </a:solidFill>
                          <a:latin typeface="NikoshBAN" panose="02000000000000000000" pitchFamily="2" charset="0"/>
                          <a:cs typeface="NikoshBAN" panose="02000000000000000000" pitchFamily="2" charset="0"/>
                        </a:rPr>
                        <a:t>অর্থ</a:t>
                      </a:r>
                      <a:r>
                        <a:rPr lang="en-US" sz="3200" dirty="0">
                          <a:solidFill>
                            <a:schemeClr val="bg1"/>
                          </a:solidFill>
                          <a:latin typeface="NikoshBAN" panose="02000000000000000000" pitchFamily="2" charset="0"/>
                          <a:cs typeface="NikoshBAN" panose="02000000000000000000" pitchFamily="2" charset="0"/>
                        </a:rPr>
                        <a:t> </a:t>
                      </a:r>
                    </a:p>
                  </a:txBody>
                  <a:tcPr/>
                </a:tc>
                <a:tc>
                  <a:txBody>
                    <a:bodyPr/>
                    <a:lstStyle/>
                    <a:p>
                      <a:pPr algn="ctr"/>
                      <a:r>
                        <a:rPr lang="en-US" sz="3200" dirty="0" err="1">
                          <a:solidFill>
                            <a:schemeClr val="bg1"/>
                          </a:solidFill>
                          <a:latin typeface="NikoshBAN" panose="02000000000000000000" pitchFamily="2" charset="0"/>
                          <a:cs typeface="NikoshBAN" panose="02000000000000000000" pitchFamily="2" charset="0"/>
                        </a:rPr>
                        <a:t>বাক্য</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রচনা</a:t>
                      </a:r>
                      <a:endParaRPr lang="en-US" sz="3200" dirty="0">
                        <a:solidFill>
                          <a:schemeClr val="bg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85570191"/>
                  </a:ext>
                </a:extLst>
              </a:tr>
            </a:tbl>
          </a:graphicData>
        </a:graphic>
      </p:graphicFrame>
      <p:sp>
        <p:nvSpPr>
          <p:cNvPr id="4" name="Frame 3">
            <a:extLst>
              <a:ext uri="{FF2B5EF4-FFF2-40B4-BE49-F238E27FC236}">
                <a16:creationId xmlns:a16="http://schemas.microsoft.com/office/drawing/2014/main" id="{99217245-2091-481A-A31A-5AF2C506C8F1}"/>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3">
            <a:extLst>
              <a:ext uri="{FF2B5EF4-FFF2-40B4-BE49-F238E27FC236}">
                <a16:creationId xmlns:a16="http://schemas.microsoft.com/office/drawing/2014/main" id="{9F10DB5A-8DED-4AAF-83E2-B6B53CCF92E2}"/>
              </a:ext>
            </a:extLst>
          </p:cNvPr>
          <p:cNvGraphicFramePr>
            <a:graphicFrameLocks noGrp="1"/>
          </p:cNvGraphicFramePr>
          <p:nvPr>
            <p:extLst>
              <p:ext uri="{D42A27DB-BD31-4B8C-83A1-F6EECF244321}">
                <p14:modId xmlns:p14="http://schemas.microsoft.com/office/powerpoint/2010/main" val="1536549246"/>
              </p:ext>
            </p:extLst>
          </p:nvPr>
        </p:nvGraphicFramePr>
        <p:xfrm>
          <a:off x="463826" y="1228147"/>
          <a:ext cx="11264349" cy="1371600"/>
        </p:xfrm>
        <a:graphic>
          <a:graphicData uri="http://schemas.openxmlformats.org/drawingml/2006/table">
            <a:tbl>
              <a:tblPr firstRow="1" bandRow="1">
                <a:tableStyleId>{5C22544A-7EE6-4342-B048-85BDC9FD1C3A}</a:tableStyleId>
              </a:tblPr>
              <a:tblGrid>
                <a:gridCol w="2478159">
                  <a:extLst>
                    <a:ext uri="{9D8B030D-6E8A-4147-A177-3AD203B41FA5}">
                      <a16:colId xmlns:a16="http://schemas.microsoft.com/office/drawing/2014/main" val="2203637959"/>
                    </a:ext>
                  </a:extLst>
                </a:gridCol>
                <a:gridCol w="3538328">
                  <a:extLst>
                    <a:ext uri="{9D8B030D-6E8A-4147-A177-3AD203B41FA5}">
                      <a16:colId xmlns:a16="http://schemas.microsoft.com/office/drawing/2014/main" val="1939143767"/>
                    </a:ext>
                  </a:extLst>
                </a:gridCol>
                <a:gridCol w="5247862">
                  <a:extLst>
                    <a:ext uri="{9D8B030D-6E8A-4147-A177-3AD203B41FA5}">
                      <a16:colId xmlns:a16="http://schemas.microsoft.com/office/drawing/2014/main" val="2535100473"/>
                    </a:ext>
                  </a:extLst>
                </a:gridCol>
              </a:tblGrid>
              <a:tr h="668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4000" b="0" dirty="0">
                          <a:ln>
                            <a:solidFill>
                              <a:srgbClr val="7030A0"/>
                            </a:solidFill>
                          </a:ln>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মহীয়ান</a:t>
                      </a:r>
                      <a:r>
                        <a:rPr lang="en-US" sz="2800" b="0" dirty="0">
                          <a:solidFill>
                            <a:schemeClr val="bg1"/>
                          </a:solidFill>
                          <a:latin typeface="NikoshBAN" panose="02000000000000000000" pitchFamily="2" charset="0"/>
                          <a:cs typeface="NikoshBAN" panose="02000000000000000000" pitchFamily="2" charset="0"/>
                        </a:rPr>
                        <a:t> </a:t>
                      </a:r>
                    </a:p>
                    <a:p>
                      <a:pPr algn="ctr"/>
                      <a:endParaRPr lang="en-US" sz="2800" b="0" dirty="0">
                        <a:solidFill>
                          <a:schemeClr val="bg1"/>
                        </a:solidFill>
                        <a:latin typeface="NikoshBAN" panose="02000000000000000000" pitchFamily="2" charset="0"/>
                        <a:cs typeface="NikoshBAN" panose="02000000000000000000" pitchFamily="2" charset="0"/>
                      </a:endParaRPr>
                    </a:p>
                  </a:txBody>
                  <a:tcPr/>
                </a:tc>
                <a:tc>
                  <a:txBody>
                    <a:bodyPr/>
                    <a:lstStyle/>
                    <a:p>
                      <a:pPr algn="ctr"/>
                      <a:r>
                        <a:rPr lang="bn-BD" sz="2800" b="0" u="none" dirty="0">
                          <a:ln>
                            <a:solidFill>
                              <a:srgbClr val="0A081A"/>
                            </a:solidFill>
                          </a:ln>
                          <a:solidFill>
                            <a:schemeClr val="tx1"/>
                          </a:solidFill>
                          <a:effectLst/>
                          <a:latin typeface="NikoshBAN" panose="02000000000000000000" pitchFamily="2" charset="0"/>
                          <a:cs typeface="NikoshBAN" panose="02000000000000000000" pitchFamily="2" charset="0"/>
                        </a:rPr>
                        <a:t>সুমহান, এখানে মহিমান্বিত অর্থে ব্যবহৃত হয়েছে</a:t>
                      </a:r>
                    </a:p>
                  </a:txBody>
                  <a:tcPr/>
                </a:tc>
                <a:tc>
                  <a:txBody>
                    <a:bodyPr/>
                    <a:lstStyle/>
                    <a:p>
                      <a:pPr algn="ctr"/>
                      <a:r>
                        <a:rPr lang="en-US" sz="2800" b="0" dirty="0" err="1">
                          <a:solidFill>
                            <a:schemeClr val="bg1"/>
                          </a:solidFill>
                          <a:latin typeface="NikoshBAN" panose="02000000000000000000" pitchFamily="2" charset="0"/>
                          <a:cs typeface="NikoshBAN" panose="02000000000000000000" pitchFamily="2" charset="0"/>
                        </a:rPr>
                        <a:t>কাজে</a:t>
                      </a:r>
                      <a:r>
                        <a:rPr lang="en-US" sz="2800" b="0" dirty="0">
                          <a:solidFill>
                            <a:schemeClr val="bg1"/>
                          </a:solidFill>
                          <a:latin typeface="NikoshBAN" panose="02000000000000000000" pitchFamily="2" charset="0"/>
                          <a:cs typeface="NikoshBAN" panose="02000000000000000000" pitchFamily="2" charset="0"/>
                        </a:rPr>
                        <a:t> </a:t>
                      </a:r>
                      <a:r>
                        <a:rPr lang="en-US" sz="2800" b="0" dirty="0" err="1">
                          <a:solidFill>
                            <a:schemeClr val="bg1"/>
                          </a:solidFill>
                          <a:latin typeface="NikoshBAN" panose="02000000000000000000" pitchFamily="2" charset="0"/>
                          <a:cs typeface="NikoshBAN" panose="02000000000000000000" pitchFamily="2" charset="0"/>
                        </a:rPr>
                        <a:t>মহীয়ান</a:t>
                      </a:r>
                      <a:r>
                        <a:rPr lang="en-US" sz="2800" b="0" dirty="0">
                          <a:solidFill>
                            <a:schemeClr val="bg1"/>
                          </a:solidFill>
                          <a:latin typeface="NikoshBAN" panose="02000000000000000000" pitchFamily="2" charset="0"/>
                          <a:cs typeface="NikoshBAN" panose="02000000000000000000" pitchFamily="2" charset="0"/>
                        </a:rPr>
                        <a:t> </a:t>
                      </a:r>
                      <a:r>
                        <a:rPr lang="en-US" sz="2800" b="0" dirty="0" err="1">
                          <a:solidFill>
                            <a:schemeClr val="bg1"/>
                          </a:solidFill>
                          <a:latin typeface="NikoshBAN" panose="02000000000000000000" pitchFamily="2" charset="0"/>
                          <a:cs typeface="NikoshBAN" panose="02000000000000000000" pitchFamily="2" charset="0"/>
                        </a:rPr>
                        <a:t>হও</a:t>
                      </a:r>
                      <a:r>
                        <a:rPr lang="en-US" sz="2800" b="0" dirty="0">
                          <a:solidFill>
                            <a:schemeClr val="bg1"/>
                          </a:solidFill>
                          <a:latin typeface="NikoshBAN" panose="02000000000000000000" pitchFamily="2" charset="0"/>
                          <a:cs typeface="NikoshBAN" panose="02000000000000000000" pitchFamily="2" charset="0"/>
                        </a:rPr>
                        <a:t>।</a:t>
                      </a:r>
                    </a:p>
                  </a:txBody>
                  <a:tcPr/>
                </a:tc>
                <a:extLst>
                  <a:ext uri="{0D108BD9-81ED-4DB2-BD59-A6C34878D82A}">
                    <a16:rowId xmlns:a16="http://schemas.microsoft.com/office/drawing/2014/main" val="1985570191"/>
                  </a:ext>
                </a:extLst>
              </a:tr>
            </a:tbl>
          </a:graphicData>
        </a:graphic>
      </p:graphicFrame>
      <p:graphicFrame>
        <p:nvGraphicFramePr>
          <p:cNvPr id="9" name="Table 3">
            <a:extLst>
              <a:ext uri="{FF2B5EF4-FFF2-40B4-BE49-F238E27FC236}">
                <a16:creationId xmlns:a16="http://schemas.microsoft.com/office/drawing/2014/main" id="{D0AEF5B1-D745-49C2-95DA-8DDF6E33ED4F}"/>
              </a:ext>
            </a:extLst>
          </p:cNvPr>
          <p:cNvGraphicFramePr>
            <a:graphicFrameLocks noGrp="1"/>
          </p:cNvGraphicFramePr>
          <p:nvPr>
            <p:extLst>
              <p:ext uri="{D42A27DB-BD31-4B8C-83A1-F6EECF244321}">
                <p14:modId xmlns:p14="http://schemas.microsoft.com/office/powerpoint/2010/main" val="2194843750"/>
              </p:ext>
            </p:extLst>
          </p:nvPr>
        </p:nvGraphicFramePr>
        <p:xfrm>
          <a:off x="463825" y="2862761"/>
          <a:ext cx="11264349" cy="944880"/>
        </p:xfrm>
        <a:graphic>
          <a:graphicData uri="http://schemas.openxmlformats.org/drawingml/2006/table">
            <a:tbl>
              <a:tblPr firstRow="1" bandRow="1">
                <a:tableStyleId>{5C22544A-7EE6-4342-B048-85BDC9FD1C3A}</a:tableStyleId>
              </a:tblPr>
              <a:tblGrid>
                <a:gridCol w="2451655">
                  <a:extLst>
                    <a:ext uri="{9D8B030D-6E8A-4147-A177-3AD203B41FA5}">
                      <a16:colId xmlns:a16="http://schemas.microsoft.com/office/drawing/2014/main" val="2203637959"/>
                    </a:ext>
                  </a:extLst>
                </a:gridCol>
                <a:gridCol w="3564832">
                  <a:extLst>
                    <a:ext uri="{9D8B030D-6E8A-4147-A177-3AD203B41FA5}">
                      <a16:colId xmlns:a16="http://schemas.microsoft.com/office/drawing/2014/main" val="1939143767"/>
                    </a:ext>
                  </a:extLst>
                </a:gridCol>
                <a:gridCol w="5247862">
                  <a:extLst>
                    <a:ext uri="{9D8B030D-6E8A-4147-A177-3AD203B41FA5}">
                      <a16:colId xmlns:a16="http://schemas.microsoft.com/office/drawing/2014/main" val="2535100473"/>
                    </a:ext>
                  </a:extLst>
                </a:gridCol>
              </a:tblGrid>
              <a:tr h="668304">
                <a:tc>
                  <a:txBody>
                    <a:bodyPr/>
                    <a:lstStyle/>
                    <a:p>
                      <a:pPr algn="ctr"/>
                      <a:r>
                        <a:rPr lang="en-US" sz="2800" b="1" dirty="0" err="1">
                          <a:solidFill>
                            <a:schemeClr val="bg1"/>
                          </a:solidFill>
                          <a:latin typeface="NikoshBAN" panose="02000000000000000000" pitchFamily="2" charset="0"/>
                          <a:cs typeface="NikoshBAN" panose="02000000000000000000" pitchFamily="2" charset="0"/>
                        </a:rPr>
                        <a:t>পীড়ন</a:t>
                      </a:r>
                      <a:endParaRPr lang="en-US" sz="2800" b="1" dirty="0">
                        <a:solidFill>
                          <a:schemeClr val="bg1"/>
                        </a:solidFill>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2800" b="0" dirty="0">
                          <a:ln>
                            <a:solidFill>
                              <a:srgbClr val="0A081A"/>
                            </a:solidFill>
                          </a:ln>
                          <a:solidFill>
                            <a:schemeClr val="tx1"/>
                          </a:solidFill>
                          <a:latin typeface="NikoshBAN" panose="02000000000000000000" pitchFamily="2" charset="0"/>
                          <a:cs typeface="NikoshBAN" panose="02000000000000000000" pitchFamily="2" charset="0"/>
                        </a:rPr>
                        <a:t>অত্যাচার, নির্যাতন, শারীরিক কষ্ট প্রদান</a:t>
                      </a:r>
                    </a:p>
                  </a:txBody>
                  <a:tcPr/>
                </a:tc>
                <a:tc>
                  <a:txBody>
                    <a:bodyPr/>
                    <a:lstStyle/>
                    <a:p>
                      <a:pPr algn="ctr"/>
                      <a:r>
                        <a:rPr lang="en-US" sz="2800" b="1" i="0" dirty="0" err="1">
                          <a:solidFill>
                            <a:schemeClr val="bg1"/>
                          </a:solidFill>
                          <a:effectLst/>
                          <a:latin typeface="NikoshBAN" panose="02000000000000000000" pitchFamily="2" charset="0"/>
                          <a:cs typeface="NikoshBAN" panose="02000000000000000000" pitchFamily="2" charset="0"/>
                        </a:rPr>
                        <a:t>কাউকে</a:t>
                      </a:r>
                      <a:r>
                        <a:rPr lang="en-US" sz="2800" b="1" i="0" dirty="0">
                          <a:solidFill>
                            <a:schemeClr val="bg1"/>
                          </a:solidFill>
                          <a:effectLst/>
                          <a:latin typeface="NikoshBAN" panose="02000000000000000000" pitchFamily="2" charset="0"/>
                          <a:cs typeface="NikoshBAN" panose="02000000000000000000" pitchFamily="2" charset="0"/>
                        </a:rPr>
                        <a:t> </a:t>
                      </a:r>
                      <a:r>
                        <a:rPr lang="en-US" sz="2800" b="1" i="0" dirty="0" err="1">
                          <a:solidFill>
                            <a:schemeClr val="bg1"/>
                          </a:solidFill>
                          <a:effectLst/>
                          <a:latin typeface="NikoshBAN" panose="02000000000000000000" pitchFamily="2" charset="0"/>
                          <a:cs typeface="NikoshBAN" panose="02000000000000000000" pitchFamily="2" charset="0"/>
                        </a:rPr>
                        <a:t>পীড়ন</a:t>
                      </a:r>
                      <a:r>
                        <a:rPr lang="en-US" sz="2800" b="1" i="0" dirty="0">
                          <a:solidFill>
                            <a:schemeClr val="bg1"/>
                          </a:solidFill>
                          <a:effectLst/>
                          <a:latin typeface="NikoshBAN" panose="02000000000000000000" pitchFamily="2" charset="0"/>
                          <a:cs typeface="NikoshBAN" panose="02000000000000000000" pitchFamily="2" charset="0"/>
                        </a:rPr>
                        <a:t> </a:t>
                      </a:r>
                      <a:r>
                        <a:rPr lang="en-US" sz="2800" b="1" i="0" dirty="0" err="1">
                          <a:solidFill>
                            <a:schemeClr val="bg1"/>
                          </a:solidFill>
                          <a:effectLst/>
                          <a:latin typeface="NikoshBAN" panose="02000000000000000000" pitchFamily="2" charset="0"/>
                          <a:cs typeface="NikoshBAN" panose="02000000000000000000" pitchFamily="2" charset="0"/>
                        </a:rPr>
                        <a:t>করনা</a:t>
                      </a:r>
                      <a:r>
                        <a:rPr lang="en-US" sz="2800" b="1" i="0" dirty="0">
                          <a:solidFill>
                            <a:schemeClr val="bg1"/>
                          </a:solidFill>
                          <a:effectLst/>
                          <a:latin typeface="NikoshBAN" panose="02000000000000000000" pitchFamily="2" charset="0"/>
                          <a:cs typeface="NikoshBAN" panose="02000000000000000000" pitchFamily="2" charset="0"/>
                        </a:rPr>
                        <a:t>।</a:t>
                      </a:r>
                      <a:endParaRPr lang="en-US" sz="2800" b="1" dirty="0">
                        <a:solidFill>
                          <a:schemeClr val="bg1"/>
                        </a:solidFill>
                      </a:endParaRPr>
                    </a:p>
                  </a:txBody>
                  <a:tcPr/>
                </a:tc>
                <a:extLst>
                  <a:ext uri="{0D108BD9-81ED-4DB2-BD59-A6C34878D82A}">
                    <a16:rowId xmlns:a16="http://schemas.microsoft.com/office/drawing/2014/main" val="1985570191"/>
                  </a:ext>
                </a:extLst>
              </a:tr>
            </a:tbl>
          </a:graphicData>
        </a:graphic>
      </p:graphicFrame>
      <p:graphicFrame>
        <p:nvGraphicFramePr>
          <p:cNvPr id="10" name="Table 3">
            <a:extLst>
              <a:ext uri="{FF2B5EF4-FFF2-40B4-BE49-F238E27FC236}">
                <a16:creationId xmlns:a16="http://schemas.microsoft.com/office/drawing/2014/main" id="{2EB7E113-375A-4AAD-8630-D8A03D3A6298}"/>
              </a:ext>
            </a:extLst>
          </p:cNvPr>
          <p:cNvGraphicFramePr>
            <a:graphicFrameLocks noGrp="1"/>
          </p:cNvGraphicFramePr>
          <p:nvPr>
            <p:extLst>
              <p:ext uri="{D42A27DB-BD31-4B8C-83A1-F6EECF244321}">
                <p14:modId xmlns:p14="http://schemas.microsoft.com/office/powerpoint/2010/main" val="858531277"/>
              </p:ext>
            </p:extLst>
          </p:nvPr>
        </p:nvGraphicFramePr>
        <p:xfrm>
          <a:off x="463826" y="3995239"/>
          <a:ext cx="11264349" cy="944880"/>
        </p:xfrm>
        <a:graphic>
          <a:graphicData uri="http://schemas.openxmlformats.org/drawingml/2006/table">
            <a:tbl>
              <a:tblPr firstRow="1" bandRow="1">
                <a:tableStyleId>{5C22544A-7EE6-4342-B048-85BDC9FD1C3A}</a:tableStyleId>
              </a:tblPr>
              <a:tblGrid>
                <a:gridCol w="2451655">
                  <a:extLst>
                    <a:ext uri="{9D8B030D-6E8A-4147-A177-3AD203B41FA5}">
                      <a16:colId xmlns:a16="http://schemas.microsoft.com/office/drawing/2014/main" val="2203637959"/>
                    </a:ext>
                  </a:extLst>
                </a:gridCol>
                <a:gridCol w="3564832">
                  <a:extLst>
                    <a:ext uri="{9D8B030D-6E8A-4147-A177-3AD203B41FA5}">
                      <a16:colId xmlns:a16="http://schemas.microsoft.com/office/drawing/2014/main" val="1939143767"/>
                    </a:ext>
                  </a:extLst>
                </a:gridCol>
                <a:gridCol w="5247862">
                  <a:extLst>
                    <a:ext uri="{9D8B030D-6E8A-4147-A177-3AD203B41FA5}">
                      <a16:colId xmlns:a16="http://schemas.microsoft.com/office/drawing/2014/main" val="2535100473"/>
                    </a:ext>
                  </a:extLst>
                </a:gridCol>
              </a:tblGrid>
              <a:tr h="668304">
                <a:tc>
                  <a:txBody>
                    <a:bodyPr/>
                    <a:lstStyle/>
                    <a:p>
                      <a:pPr algn="ctr"/>
                      <a:r>
                        <a:rPr lang="en-US" sz="2800" b="1" dirty="0" err="1">
                          <a:solidFill>
                            <a:schemeClr val="bg1"/>
                          </a:solidFill>
                          <a:latin typeface="NikoshBAN" panose="02000000000000000000" pitchFamily="2" charset="0"/>
                          <a:cs typeface="NikoshBAN" panose="02000000000000000000" pitchFamily="2" charset="0"/>
                        </a:rPr>
                        <a:t>পীড়া</a:t>
                      </a:r>
                      <a:endParaRPr lang="en-US" sz="2800" b="1" dirty="0">
                        <a:solidFill>
                          <a:schemeClr val="bg1"/>
                        </a:solidFill>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2800" b="0" dirty="0">
                          <a:ln>
                            <a:solidFill>
                              <a:srgbClr val="0A081A"/>
                            </a:solidFill>
                          </a:ln>
                          <a:solidFill>
                            <a:schemeClr val="tx1"/>
                          </a:solidFill>
                          <a:latin typeface="NikoshBAN" panose="02000000000000000000" pitchFamily="2" charset="0"/>
                          <a:cs typeface="NikoshBAN" panose="02000000000000000000" pitchFamily="2" charset="0"/>
                        </a:rPr>
                        <a:t>যন্ত্রণা, কষ্ট, বেদনা</a:t>
                      </a:r>
                    </a:p>
                    <a:p>
                      <a:pPr algn="ctr"/>
                      <a:endParaRPr lang="en-US" sz="2800" b="0" dirty="0">
                        <a:solidFill>
                          <a:schemeClr val="tx1"/>
                        </a:solidFill>
                      </a:endParaRPr>
                    </a:p>
                  </a:txBody>
                  <a:tcPr/>
                </a:tc>
                <a:tc>
                  <a:txBody>
                    <a:bodyPr/>
                    <a:lstStyle/>
                    <a:p>
                      <a:pPr algn="ctr"/>
                      <a:r>
                        <a:rPr lang="bn-BD" sz="2800" b="1" i="0" dirty="0">
                          <a:solidFill>
                            <a:schemeClr val="bg1"/>
                          </a:solidFill>
                          <a:effectLst/>
                          <a:latin typeface="NikoshBAN" panose="02000000000000000000" pitchFamily="2" charset="0"/>
                          <a:cs typeface="NikoshBAN" panose="02000000000000000000" pitchFamily="2" charset="0"/>
                        </a:rPr>
                        <a:t>পীড়ন করিলে সে পীড়ন এসে পীড়া দেবে তোমাকেই!</a:t>
                      </a:r>
                      <a:endParaRPr lang="en-US" sz="2800" b="1" dirty="0">
                        <a:solidFill>
                          <a:schemeClr val="bg1"/>
                        </a:solidFill>
                      </a:endParaRPr>
                    </a:p>
                  </a:txBody>
                  <a:tcPr/>
                </a:tc>
                <a:extLst>
                  <a:ext uri="{0D108BD9-81ED-4DB2-BD59-A6C34878D82A}">
                    <a16:rowId xmlns:a16="http://schemas.microsoft.com/office/drawing/2014/main" val="1985570191"/>
                  </a:ext>
                </a:extLst>
              </a:tr>
            </a:tbl>
          </a:graphicData>
        </a:graphic>
      </p:graphicFrame>
      <p:graphicFrame>
        <p:nvGraphicFramePr>
          <p:cNvPr id="11" name="Table 3">
            <a:extLst>
              <a:ext uri="{FF2B5EF4-FFF2-40B4-BE49-F238E27FC236}">
                <a16:creationId xmlns:a16="http://schemas.microsoft.com/office/drawing/2014/main" id="{A3B9C58C-45F1-4CA8-B675-BCE6AC252A92}"/>
              </a:ext>
            </a:extLst>
          </p:cNvPr>
          <p:cNvGraphicFramePr>
            <a:graphicFrameLocks noGrp="1"/>
          </p:cNvGraphicFramePr>
          <p:nvPr>
            <p:extLst>
              <p:ext uri="{D42A27DB-BD31-4B8C-83A1-F6EECF244321}">
                <p14:modId xmlns:p14="http://schemas.microsoft.com/office/powerpoint/2010/main" val="126648415"/>
              </p:ext>
            </p:extLst>
          </p:nvPr>
        </p:nvGraphicFramePr>
        <p:xfrm>
          <a:off x="463826" y="5313791"/>
          <a:ext cx="11264349" cy="944880"/>
        </p:xfrm>
        <a:graphic>
          <a:graphicData uri="http://schemas.openxmlformats.org/drawingml/2006/table">
            <a:tbl>
              <a:tblPr firstRow="1" bandRow="1">
                <a:tableStyleId>{5C22544A-7EE6-4342-B048-85BDC9FD1C3A}</a:tableStyleId>
              </a:tblPr>
              <a:tblGrid>
                <a:gridCol w="2491412">
                  <a:extLst>
                    <a:ext uri="{9D8B030D-6E8A-4147-A177-3AD203B41FA5}">
                      <a16:colId xmlns:a16="http://schemas.microsoft.com/office/drawing/2014/main" val="2203637959"/>
                    </a:ext>
                  </a:extLst>
                </a:gridCol>
                <a:gridCol w="3525075">
                  <a:extLst>
                    <a:ext uri="{9D8B030D-6E8A-4147-A177-3AD203B41FA5}">
                      <a16:colId xmlns:a16="http://schemas.microsoft.com/office/drawing/2014/main" val="1939143767"/>
                    </a:ext>
                  </a:extLst>
                </a:gridCol>
                <a:gridCol w="5247862">
                  <a:extLst>
                    <a:ext uri="{9D8B030D-6E8A-4147-A177-3AD203B41FA5}">
                      <a16:colId xmlns:a16="http://schemas.microsoft.com/office/drawing/2014/main" val="2535100473"/>
                    </a:ext>
                  </a:extLst>
                </a:gridCol>
              </a:tblGrid>
              <a:tr h="668304">
                <a:tc>
                  <a:txBody>
                    <a:bodyPr/>
                    <a:lstStyle/>
                    <a:p>
                      <a:pPr algn="ctr"/>
                      <a:r>
                        <a:rPr lang="en-US" sz="2800" b="1" dirty="0" err="1">
                          <a:solidFill>
                            <a:schemeClr val="bg1"/>
                          </a:solidFill>
                          <a:latin typeface="NikoshBAN" panose="02000000000000000000" pitchFamily="2" charset="0"/>
                          <a:cs typeface="NikoshBAN" panose="02000000000000000000" pitchFamily="2" charset="0"/>
                        </a:rPr>
                        <a:t>সাম্য</a:t>
                      </a:r>
                      <a:endParaRPr lang="en-US" sz="2800" b="1" dirty="0">
                        <a:solidFill>
                          <a:schemeClr val="bg1"/>
                        </a:solidFill>
                        <a:latin typeface="NikoshBAN" panose="02000000000000000000" pitchFamily="2" charset="0"/>
                        <a:cs typeface="NikoshBAN"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2800" b="0" dirty="0">
                          <a:ln>
                            <a:solidFill>
                              <a:srgbClr val="0A081A"/>
                            </a:solidFill>
                          </a:ln>
                          <a:solidFill>
                            <a:schemeClr val="tx1"/>
                          </a:solidFill>
                          <a:latin typeface="NikoshBAN" panose="02000000000000000000" pitchFamily="2" charset="0"/>
                          <a:cs typeface="NikoshBAN" panose="02000000000000000000" pitchFamily="2" charset="0"/>
                        </a:rPr>
                        <a:t>সমতা, সকলের জন্যে সম অধিকার</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2800" b="1" i="0" dirty="0">
                          <a:solidFill>
                            <a:schemeClr val="bg1"/>
                          </a:solidFill>
                          <a:effectLst/>
                          <a:latin typeface="NikoshBAN" panose="02000000000000000000" pitchFamily="2" charset="0"/>
                          <a:cs typeface="NikoshBAN" panose="02000000000000000000" pitchFamily="2" charset="0"/>
                        </a:rPr>
                        <a:t>সাম্যের গান গাই</a:t>
                      </a:r>
                      <a:endParaRPr lang="en-US" sz="2800" b="1" dirty="0">
                        <a:solidFill>
                          <a:schemeClr val="bg1"/>
                        </a:solidFill>
                        <a:latin typeface="NikoshBAN" panose="02000000000000000000" pitchFamily="2" charset="0"/>
                        <a:cs typeface="NikoshBAN" panose="02000000000000000000" pitchFamily="2" charset="0"/>
                      </a:endParaRPr>
                    </a:p>
                    <a:p>
                      <a:pPr algn="ctr"/>
                      <a:endParaRPr lang="en-US" sz="2800" b="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85570191"/>
                  </a:ext>
                </a:extLst>
              </a:tr>
            </a:tbl>
          </a:graphicData>
        </a:graphic>
      </p:graphicFrame>
    </p:spTree>
    <p:extLst>
      <p:ext uri="{BB962C8B-B14F-4D97-AF65-F5344CB8AC3E}">
        <p14:creationId xmlns:p14="http://schemas.microsoft.com/office/powerpoint/2010/main" val="141336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RIS | Page 5: Pair Students">
            <a:extLst>
              <a:ext uri="{FF2B5EF4-FFF2-40B4-BE49-F238E27FC236}">
                <a16:creationId xmlns:a16="http://schemas.microsoft.com/office/drawing/2014/main" id="{2A95C8C8-D334-43B8-BD80-E51255F16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416"/>
          <a:stretch/>
        </p:blipFill>
        <p:spPr bwMode="auto">
          <a:xfrm>
            <a:off x="3559690" y="1141154"/>
            <a:ext cx="2771443" cy="34542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RIS | Page 5: Pair Students">
            <a:extLst>
              <a:ext uri="{FF2B5EF4-FFF2-40B4-BE49-F238E27FC236}">
                <a16:creationId xmlns:a16="http://schemas.microsoft.com/office/drawing/2014/main" id="{DCD64281-550A-43A3-959C-4B28FDE7A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33"/>
          <a:stretch/>
        </p:blipFill>
        <p:spPr bwMode="auto">
          <a:xfrm>
            <a:off x="6337283" y="1152040"/>
            <a:ext cx="2382644" cy="3454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DE8205-65B7-457D-841D-07F3B1BE3293}"/>
              </a:ext>
            </a:extLst>
          </p:cNvPr>
          <p:cNvSpPr txBox="1"/>
          <p:nvPr/>
        </p:nvSpPr>
        <p:spPr>
          <a:xfrm>
            <a:off x="664438" y="394982"/>
            <a:ext cx="2743200"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জোড়ায়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3A1FAA1-653D-4E71-968B-F148CCCEE8F5}"/>
              </a:ext>
            </a:extLst>
          </p:cNvPr>
          <p:cNvSpPr txBox="1"/>
          <p:nvPr/>
        </p:nvSpPr>
        <p:spPr>
          <a:xfrm>
            <a:off x="9261441" y="456537"/>
            <a:ext cx="2450282" cy="523220"/>
          </a:xfrm>
          <a:prstGeom prst="rect">
            <a:avLst/>
          </a:prstGeom>
          <a:noFill/>
        </p:spPr>
        <p:txBody>
          <a:bodyPr wrap="square">
            <a:spAutoFit/>
          </a:bodyPr>
          <a:lstStyle/>
          <a:p>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 ৫ </a:t>
            </a:r>
            <a:r>
              <a:rPr lang="en-US" sz="2800" dirty="0" err="1">
                <a:latin typeface="NikoshBAN" panose="02000000000000000000" pitchFamily="2" charset="0"/>
                <a:cs typeface="NikoshBAN" panose="02000000000000000000" pitchFamily="2" charset="0"/>
              </a:rPr>
              <a:t>মিনিট</a:t>
            </a:r>
            <a:endParaRPr lang="en-US" sz="2800" dirty="0"/>
          </a:p>
        </p:txBody>
      </p:sp>
      <p:sp>
        <p:nvSpPr>
          <p:cNvPr id="6" name="Frame 5">
            <a:extLst>
              <a:ext uri="{FF2B5EF4-FFF2-40B4-BE49-F238E27FC236}">
                <a16:creationId xmlns:a16="http://schemas.microsoft.com/office/drawing/2014/main" id="{A6665675-8F5C-4CDF-A560-EA5469946582}"/>
              </a:ext>
            </a:extLst>
          </p:cNvPr>
          <p:cNvSpPr/>
          <p:nvPr/>
        </p:nvSpPr>
        <p:spPr>
          <a:xfrm>
            <a:off x="0" y="0"/>
            <a:ext cx="12192000" cy="6858000"/>
          </a:xfrm>
          <a:prstGeom prst="frame">
            <a:avLst>
              <a:gd name="adj1" fmla="val 219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E08301A-E085-4E27-845A-9C71450468F8}"/>
              </a:ext>
            </a:extLst>
          </p:cNvPr>
          <p:cNvSpPr txBox="1"/>
          <p:nvPr/>
        </p:nvSpPr>
        <p:spPr>
          <a:xfrm>
            <a:off x="664438" y="5059629"/>
            <a:ext cx="11366695" cy="646331"/>
          </a:xfrm>
          <a:prstGeom prst="rect">
            <a:avLst/>
          </a:prstGeom>
          <a:noFill/>
        </p:spPr>
        <p:txBody>
          <a:bodyPr wrap="square">
            <a:spAutoFit/>
          </a:bodyPr>
          <a:lstStyle/>
          <a:p>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সাম্য</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মহীয়ান</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পীড়ন</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শব্দ</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দিয়ে</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২টি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বাক্যলিখ</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a:p>
        </p:txBody>
      </p:sp>
    </p:spTree>
    <p:extLst>
      <p:ext uri="{BB962C8B-B14F-4D97-AF65-F5344CB8AC3E}">
        <p14:creationId xmlns:p14="http://schemas.microsoft.com/office/powerpoint/2010/main" val="306065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250" fill="hold"/>
                                        <p:tgtEl>
                                          <p:spTgt spid="2"/>
                                        </p:tgtEl>
                                        <p:attrNameLst>
                                          <p:attrName>ppt_x</p:attrName>
                                        </p:attrNameLst>
                                      </p:cBhvr>
                                      <p:tavLst>
                                        <p:tav tm="0">
                                          <p:val>
                                            <p:strVal val="0-#ppt_w/2"/>
                                          </p:val>
                                        </p:tav>
                                        <p:tav tm="100000">
                                          <p:val>
                                            <p:strVal val="#ppt_x"/>
                                          </p:val>
                                        </p:tav>
                                      </p:tavLst>
                                    </p:anim>
                                    <p:anim calcmode="lin" valueType="num">
                                      <p:cBhvr additive="base">
                                        <p:cTn id="8" dur="3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250" fill="hold"/>
                                        <p:tgtEl>
                                          <p:spTgt spid="3"/>
                                        </p:tgtEl>
                                        <p:attrNameLst>
                                          <p:attrName>ppt_x</p:attrName>
                                        </p:attrNameLst>
                                      </p:cBhvr>
                                      <p:tavLst>
                                        <p:tav tm="0">
                                          <p:val>
                                            <p:strVal val="1+#ppt_w/2"/>
                                          </p:val>
                                        </p:tav>
                                        <p:tav tm="100000">
                                          <p:val>
                                            <p:strVal val="#ppt_x"/>
                                          </p:val>
                                        </p:tav>
                                      </p:tavLst>
                                    </p:anim>
                                    <p:anim calcmode="lin" valueType="num">
                                      <p:cBhvr additive="base">
                                        <p:cTn id="12" dur="3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AEB30138-C452-4B77-BDE5-605F7154FCAE}"/>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45471032-0972-4492-8EDC-C6696A44C158}"/>
              </a:ext>
            </a:extLst>
          </p:cNvPr>
          <p:cNvSpPr txBox="1"/>
          <p:nvPr/>
        </p:nvSpPr>
        <p:spPr>
          <a:xfrm>
            <a:off x="664440" y="3760813"/>
            <a:ext cx="8149484" cy="2677656"/>
          </a:xfrm>
          <a:prstGeom prst="rect">
            <a:avLst/>
          </a:prstGeom>
          <a:noFill/>
          <a:ln w="12700">
            <a:noFill/>
          </a:ln>
        </p:spPr>
        <p:txBody>
          <a:bodyPr wrap="square">
            <a:spAutoFit/>
          </a:bodyPr>
          <a:lstStyle/>
          <a:p>
            <a:r>
              <a:rPr lang="bn-BD" sz="2800" b="1" i="0" dirty="0">
                <a:solidFill>
                  <a:srgbClr val="000000"/>
                </a:solidFill>
                <a:effectLst/>
                <a:latin typeface="NikoshBAN" panose="02000000000000000000" pitchFamily="2" charset="0"/>
                <a:cs typeface="NikoshBAN" panose="02000000000000000000" pitchFamily="2" charset="0"/>
              </a:rPr>
              <a:t>সাম্যের গান গাই-</a:t>
            </a:r>
            <a:br>
              <a:rPr lang="bn-BD" sz="2800" b="1" dirty="0">
                <a:latin typeface="NikoshBAN" panose="02000000000000000000" pitchFamily="2" charset="0"/>
                <a:cs typeface="NikoshBAN" panose="02000000000000000000" pitchFamily="2" charset="0"/>
              </a:rPr>
            </a:br>
            <a:r>
              <a:rPr lang="bn-BD" sz="2800" b="1" i="0" dirty="0">
                <a:solidFill>
                  <a:srgbClr val="000000"/>
                </a:solidFill>
                <a:effectLst/>
                <a:latin typeface="NikoshBAN" panose="02000000000000000000" pitchFamily="2" charset="0"/>
                <a:cs typeface="NikoshBAN" panose="02000000000000000000" pitchFamily="2" charset="0"/>
              </a:rPr>
              <a:t>আমার চক্ষে পুরুষ-রমণী কোনো ভেদাভেদ নাই!</a:t>
            </a:r>
            <a:br>
              <a:rPr lang="bn-BD" sz="2800" b="1" dirty="0">
                <a:latin typeface="NikoshBAN" panose="02000000000000000000" pitchFamily="2" charset="0"/>
                <a:cs typeface="NikoshBAN" panose="02000000000000000000" pitchFamily="2" charset="0"/>
              </a:rPr>
            </a:br>
            <a:r>
              <a:rPr lang="bn-BD" sz="2800" b="1" i="0" dirty="0">
                <a:solidFill>
                  <a:srgbClr val="000000"/>
                </a:solidFill>
                <a:effectLst/>
                <a:latin typeface="NikoshBAN" panose="02000000000000000000" pitchFamily="2" charset="0"/>
                <a:cs typeface="NikoshBAN" panose="02000000000000000000" pitchFamily="2" charset="0"/>
              </a:rPr>
              <a:t>বিশ্বের যা কিছু মহান সৃষ্টি চির কল্যাণকর</a:t>
            </a:r>
            <a:br>
              <a:rPr lang="bn-BD" sz="2800" b="1" dirty="0">
                <a:latin typeface="NikoshBAN" panose="02000000000000000000" pitchFamily="2" charset="0"/>
                <a:cs typeface="NikoshBAN" panose="02000000000000000000" pitchFamily="2" charset="0"/>
              </a:rPr>
            </a:br>
            <a:r>
              <a:rPr lang="bn-BD" sz="2800" b="1" i="0" dirty="0">
                <a:solidFill>
                  <a:srgbClr val="000000"/>
                </a:solidFill>
                <a:effectLst/>
                <a:latin typeface="NikoshBAN" panose="02000000000000000000" pitchFamily="2" charset="0"/>
                <a:cs typeface="NikoshBAN" panose="02000000000000000000" pitchFamily="2" charset="0"/>
              </a:rPr>
              <a:t>অর্ধেক তার করিয়াছে নারী, অর্ধেক তার নর।</a:t>
            </a:r>
            <a:br>
              <a:rPr lang="bn-BD" sz="2800" b="1" dirty="0">
                <a:latin typeface="NikoshBAN" panose="02000000000000000000" pitchFamily="2" charset="0"/>
                <a:cs typeface="NikoshBAN" panose="02000000000000000000" pitchFamily="2" charset="0"/>
              </a:rPr>
            </a:br>
            <a:r>
              <a:rPr lang="bn-BD" sz="2800" b="1" i="0" dirty="0">
                <a:solidFill>
                  <a:srgbClr val="000000"/>
                </a:solidFill>
                <a:effectLst/>
                <a:latin typeface="NikoshBAN" panose="02000000000000000000" pitchFamily="2" charset="0"/>
                <a:cs typeface="NikoshBAN" panose="02000000000000000000" pitchFamily="2" charset="0"/>
              </a:rPr>
              <a:t>বিশ্বে যা কিছু এল পাপ তাপ বেদনা অশ্রুবারি,</a:t>
            </a:r>
            <a:br>
              <a:rPr lang="bn-BD" sz="2800" b="1" dirty="0">
                <a:latin typeface="NikoshBAN" panose="02000000000000000000" pitchFamily="2" charset="0"/>
                <a:cs typeface="NikoshBAN" panose="02000000000000000000" pitchFamily="2" charset="0"/>
              </a:rPr>
            </a:br>
            <a:r>
              <a:rPr lang="bn-BD" sz="2800" b="1" i="0" dirty="0">
                <a:solidFill>
                  <a:srgbClr val="000000"/>
                </a:solidFill>
                <a:effectLst/>
                <a:latin typeface="NikoshBAN" panose="02000000000000000000" pitchFamily="2" charset="0"/>
                <a:cs typeface="NikoshBAN" panose="02000000000000000000" pitchFamily="2" charset="0"/>
              </a:rPr>
              <a:t>অর্ধেক তার আনিয়াছে নর অর্ধেক তার নারী।</a:t>
            </a:r>
            <a:endParaRPr lang="en-US" sz="28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7F1434B-8364-4DFD-89BB-53F5CBCAF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204" y="364586"/>
            <a:ext cx="4186529" cy="2697269"/>
          </a:xfrm>
          <a:prstGeom prst="rect">
            <a:avLst/>
          </a:prstGeom>
          <a:ln w="12700">
            <a:solidFill>
              <a:schemeClr val="tx1"/>
            </a:solidFill>
          </a:ln>
        </p:spPr>
      </p:pic>
      <p:pic>
        <p:nvPicPr>
          <p:cNvPr id="7" name="Picture 6">
            <a:extLst>
              <a:ext uri="{FF2B5EF4-FFF2-40B4-BE49-F238E27FC236}">
                <a16:creationId xmlns:a16="http://schemas.microsoft.com/office/drawing/2014/main" id="{53DE1B38-4DF2-40EC-872C-B0732DF05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071" y="360218"/>
            <a:ext cx="3549123" cy="2701637"/>
          </a:xfrm>
          <a:prstGeom prst="rect">
            <a:avLst/>
          </a:prstGeom>
          <a:ln w="12700">
            <a:solidFill>
              <a:schemeClr val="tx1"/>
            </a:solidFill>
          </a:ln>
        </p:spPr>
      </p:pic>
      <p:pic>
        <p:nvPicPr>
          <p:cNvPr id="8" name="Picture 7">
            <a:extLst>
              <a:ext uri="{FF2B5EF4-FFF2-40B4-BE49-F238E27FC236}">
                <a16:creationId xmlns:a16="http://schemas.microsoft.com/office/drawing/2014/main" id="{F8CDFBAF-37DF-4957-AF6E-AB570B380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940629" y="3948539"/>
            <a:ext cx="1059875" cy="1981200"/>
          </a:xfrm>
          <a:prstGeom prst="rect">
            <a:avLst/>
          </a:prstGeom>
        </p:spPr>
      </p:pic>
      <p:pic>
        <p:nvPicPr>
          <p:cNvPr id="11" name="Picture 10">
            <a:extLst>
              <a:ext uri="{FF2B5EF4-FFF2-40B4-BE49-F238E27FC236}">
                <a16:creationId xmlns:a16="http://schemas.microsoft.com/office/drawing/2014/main" id="{101A1698-EA1C-40A0-8BE4-AFBE4F5D9B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714" y="4002073"/>
            <a:ext cx="1135703" cy="1899045"/>
          </a:xfrm>
          <a:prstGeom prst="rect">
            <a:avLst/>
          </a:prstGeom>
        </p:spPr>
      </p:pic>
      <p:grpSp>
        <p:nvGrpSpPr>
          <p:cNvPr id="6" name="Group 5">
            <a:extLst>
              <a:ext uri="{FF2B5EF4-FFF2-40B4-BE49-F238E27FC236}">
                <a16:creationId xmlns:a16="http://schemas.microsoft.com/office/drawing/2014/main" id="{B8B5A8DF-CC48-4679-9E33-738447EAA55E}"/>
              </a:ext>
            </a:extLst>
          </p:cNvPr>
          <p:cNvGrpSpPr/>
          <p:nvPr/>
        </p:nvGrpSpPr>
        <p:grpSpPr>
          <a:xfrm>
            <a:off x="8510954" y="3721649"/>
            <a:ext cx="3372716" cy="2677656"/>
            <a:chOff x="8852170" y="3948540"/>
            <a:chExt cx="2211680" cy="1959691"/>
          </a:xfrm>
        </p:grpSpPr>
        <p:pic>
          <p:nvPicPr>
            <p:cNvPr id="12" name="Picture 11">
              <a:extLst>
                <a:ext uri="{FF2B5EF4-FFF2-40B4-BE49-F238E27FC236}">
                  <a16:creationId xmlns:a16="http://schemas.microsoft.com/office/drawing/2014/main" id="{6D44B3E0-D272-482A-913B-CBBA05200F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2170" y="4865410"/>
              <a:ext cx="570517" cy="1042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EC785A1-25FB-4F2A-BC7E-BE0E1A4248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8737" y="4888552"/>
              <a:ext cx="576587" cy="1018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7BF6E0BF-66BB-464A-A1C5-5F74A91459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0645" y="4900449"/>
              <a:ext cx="388806" cy="1007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41EC020F-36FD-4930-81FC-DACFE9900C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2170" y="3948540"/>
              <a:ext cx="2211680" cy="916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4F8EF8A6-D1C4-425B-B21E-DB9C9EC11D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45589" y="4900449"/>
              <a:ext cx="518261" cy="1007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4" name="Group 3">
            <a:extLst>
              <a:ext uri="{FF2B5EF4-FFF2-40B4-BE49-F238E27FC236}">
                <a16:creationId xmlns:a16="http://schemas.microsoft.com/office/drawing/2014/main" id="{3377ABC1-F40B-47B2-B990-2DDC54CEF7E0}"/>
              </a:ext>
            </a:extLst>
          </p:cNvPr>
          <p:cNvGrpSpPr/>
          <p:nvPr/>
        </p:nvGrpSpPr>
        <p:grpSpPr>
          <a:xfrm>
            <a:off x="270939" y="400915"/>
            <a:ext cx="3400140" cy="2697268"/>
            <a:chOff x="436401" y="330713"/>
            <a:chExt cx="2843864" cy="1960053"/>
          </a:xfrm>
        </p:grpSpPr>
        <p:pic>
          <p:nvPicPr>
            <p:cNvPr id="17" name="Picture 16">
              <a:extLst>
                <a:ext uri="{FF2B5EF4-FFF2-40B4-BE49-F238E27FC236}">
                  <a16:creationId xmlns:a16="http://schemas.microsoft.com/office/drawing/2014/main" id="{BDD97119-AF8D-438F-AAF1-303A043C26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362" y="1305871"/>
              <a:ext cx="559283" cy="971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7AF24CC9-45AE-41F2-9A8E-8EAE91A021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6401" y="1308702"/>
              <a:ext cx="456078" cy="982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7F2C199E-9025-4164-BADB-BCBF151C1C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9926" y="1341831"/>
              <a:ext cx="602037" cy="929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EE9CF57B-0058-4E00-8951-FAD25A87E9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69213" y="1334504"/>
              <a:ext cx="460943" cy="92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0FCE83AB-CDE8-4253-8DC9-C43A97B9FA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15819" y="1341832"/>
              <a:ext cx="543010" cy="93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0E3037D7-5AEC-4D9B-B379-2F83544894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63900" y="334506"/>
              <a:ext cx="822126" cy="93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99950CD3-8B8E-4DF9-87B3-6A36F855D2A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5112" y="330713"/>
              <a:ext cx="1020917" cy="93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037A2154-9ACA-4F3F-992D-01C4C42A2F0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61542" y="340772"/>
              <a:ext cx="810725" cy="965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318282CB-A65D-4A2C-9678-53B1F88D0BE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37255" y="1318647"/>
              <a:ext cx="543010" cy="93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832083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716AE5F-C45A-432F-BCDC-B1CF25657307}"/>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DC6BECE-4F32-44E7-8F07-38B7459706A2}"/>
              </a:ext>
            </a:extLst>
          </p:cNvPr>
          <p:cNvSpPr txBox="1"/>
          <p:nvPr/>
        </p:nvSpPr>
        <p:spPr>
          <a:xfrm>
            <a:off x="1900824" y="3973627"/>
            <a:ext cx="9597736" cy="2062103"/>
          </a:xfrm>
          <a:prstGeom prst="rect">
            <a:avLst/>
          </a:prstGeom>
          <a:noFill/>
        </p:spPr>
        <p:txBody>
          <a:bodyPr wrap="square">
            <a:spAutoFit/>
          </a:bodyPr>
          <a:lstStyle/>
          <a:p>
            <a:r>
              <a:rPr lang="bn-BD" sz="3200" b="1" i="0" dirty="0">
                <a:solidFill>
                  <a:srgbClr val="000000"/>
                </a:solidFill>
                <a:effectLst/>
                <a:latin typeface="NikoshBAN" panose="02000000000000000000" pitchFamily="2" charset="0"/>
                <a:cs typeface="NikoshBAN" panose="02000000000000000000" pitchFamily="2" charset="0"/>
              </a:rPr>
              <a:t>জগতের যত বড় বড় জয়, বড় বড় অভিযান</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মাতা ভগ্নি বধুদের ত্যাগে হইয়াছে মহান।</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কোন রণে কত খুন দিল নর, লেখা আছে ইতিহাসে</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কত নারী দিল সিঁথির সিদুর, লেখা নাই তার পাশে।</a:t>
            </a:r>
            <a:endParaRPr lang="en-US" sz="3200" dirty="0"/>
          </a:p>
        </p:txBody>
      </p:sp>
      <p:pic>
        <p:nvPicPr>
          <p:cNvPr id="5" name="Picture 4">
            <a:extLst>
              <a:ext uri="{FF2B5EF4-FFF2-40B4-BE49-F238E27FC236}">
                <a16:creationId xmlns:a16="http://schemas.microsoft.com/office/drawing/2014/main" id="{80431AA4-2AE4-49BA-ABFC-6F77130D8093}"/>
              </a:ext>
            </a:extLst>
          </p:cNvPr>
          <p:cNvPicPr>
            <a:picLocks noChangeAspect="1"/>
          </p:cNvPicPr>
          <p:nvPr/>
        </p:nvPicPr>
        <p:blipFill rotWithShape="1">
          <a:blip r:embed="rId3">
            <a:extLst>
              <a:ext uri="{28A0092B-C50C-407E-A947-70E740481C1C}">
                <a14:useLocalDpi xmlns:a14="http://schemas.microsoft.com/office/drawing/2010/main" val="0"/>
              </a:ext>
            </a:extLst>
          </a:blip>
          <a:srcRect l="3514" t="28279" b="5426"/>
          <a:stretch/>
        </p:blipFill>
        <p:spPr>
          <a:xfrm>
            <a:off x="7532906" y="251277"/>
            <a:ext cx="3530895" cy="3471073"/>
          </a:xfrm>
          <a:prstGeom prst="rect">
            <a:avLst/>
          </a:prstGeom>
        </p:spPr>
      </p:pic>
      <p:pic>
        <p:nvPicPr>
          <p:cNvPr id="9" name="Picture 8">
            <a:extLst>
              <a:ext uri="{FF2B5EF4-FFF2-40B4-BE49-F238E27FC236}">
                <a16:creationId xmlns:a16="http://schemas.microsoft.com/office/drawing/2014/main" id="{3B4B9E64-B7B2-4D3E-85B1-8C5F8BC8D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05" y="251277"/>
            <a:ext cx="6245753" cy="3454682"/>
          </a:xfrm>
          <a:prstGeom prst="rect">
            <a:avLst/>
          </a:prstGeom>
        </p:spPr>
      </p:pic>
    </p:spTree>
    <p:extLst>
      <p:ext uri="{BB962C8B-B14F-4D97-AF65-F5344CB8AC3E}">
        <p14:creationId xmlns:p14="http://schemas.microsoft.com/office/powerpoint/2010/main" val="111638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919AA49-FB8A-4CA5-8D1F-30670F08C6C6}"/>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E7695907-5393-4BCD-A25A-5E675CF2F305}"/>
              </a:ext>
            </a:extLst>
          </p:cNvPr>
          <p:cNvSpPr txBox="1"/>
          <p:nvPr/>
        </p:nvSpPr>
        <p:spPr>
          <a:xfrm>
            <a:off x="1593273" y="4230809"/>
            <a:ext cx="9005454" cy="2062103"/>
          </a:xfrm>
          <a:prstGeom prst="rect">
            <a:avLst/>
          </a:prstGeom>
          <a:noFill/>
        </p:spPr>
        <p:txBody>
          <a:bodyPr wrap="square">
            <a:spAutoFit/>
          </a:bodyPr>
          <a:lstStyle/>
          <a:p>
            <a:r>
              <a:rPr lang="bn-BD" sz="3200" b="1" i="0" dirty="0">
                <a:solidFill>
                  <a:srgbClr val="000000"/>
                </a:solidFill>
                <a:effectLst/>
                <a:latin typeface="NikoshBAN" panose="02000000000000000000" pitchFamily="2" charset="0"/>
                <a:cs typeface="NikoshBAN" panose="02000000000000000000" pitchFamily="2" charset="0"/>
              </a:rPr>
              <a:t>কত মাতা দিল হৃদয় উপড়ি, কত বোন দিল সেবা</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বীর স্মৃতি স্তম্ভের গায়ে লিখিয়া রেখেছে কেবা?</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কোন কালে একা হয়নি ক জয়ী পুরুষের তরবারী</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প্রেরণা দিয়েছে, শক্তি দিয়েছে বিজয় লক্ষী নারী।</a:t>
            </a:r>
            <a:endParaRPr lang="en-US" sz="3200" dirty="0"/>
          </a:p>
        </p:txBody>
      </p:sp>
      <p:pic>
        <p:nvPicPr>
          <p:cNvPr id="1026" name="Picture 2" descr="মাদার টেরেসার জীবনী (Mother Teresa Paragraph)">
            <a:extLst>
              <a:ext uri="{FF2B5EF4-FFF2-40B4-BE49-F238E27FC236}">
                <a16:creationId xmlns:a16="http://schemas.microsoft.com/office/drawing/2014/main" id="{AD2C9890-B315-435B-8613-DBDAC9D9C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371" y="565088"/>
            <a:ext cx="6551442" cy="349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74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C9CCB6A-CD88-4E9B-92FE-F235718B49F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AF9394D-554B-45D5-942F-DC348FBE6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989" y="1717587"/>
            <a:ext cx="1314836" cy="4285883"/>
          </a:xfrm>
          <a:prstGeom prst="rect">
            <a:avLst/>
          </a:prstGeom>
        </p:spPr>
      </p:pic>
      <p:pic>
        <p:nvPicPr>
          <p:cNvPr id="6" name="Picture 5">
            <a:extLst>
              <a:ext uri="{FF2B5EF4-FFF2-40B4-BE49-F238E27FC236}">
                <a16:creationId xmlns:a16="http://schemas.microsoft.com/office/drawing/2014/main" id="{FE7F2163-1411-418E-9B76-452FA9F4D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27" y="193970"/>
            <a:ext cx="5567949" cy="5403218"/>
          </a:xfrm>
          <a:prstGeom prst="rect">
            <a:avLst/>
          </a:prstGeom>
        </p:spPr>
      </p:pic>
      <p:sp>
        <p:nvSpPr>
          <p:cNvPr id="7" name="TextBox 6">
            <a:extLst>
              <a:ext uri="{FF2B5EF4-FFF2-40B4-BE49-F238E27FC236}">
                <a16:creationId xmlns:a16="http://schemas.microsoft.com/office/drawing/2014/main" id="{D0D18D0C-72BA-4EEC-8572-E83DAC36149A}"/>
              </a:ext>
            </a:extLst>
          </p:cNvPr>
          <p:cNvSpPr txBox="1"/>
          <p:nvPr/>
        </p:nvSpPr>
        <p:spPr>
          <a:xfrm>
            <a:off x="5156352" y="620267"/>
            <a:ext cx="2466109" cy="769441"/>
          </a:xfrm>
          <a:prstGeom prst="rect">
            <a:avLst/>
          </a:prstGeom>
          <a:noFill/>
        </p:spPr>
        <p:txBody>
          <a:bodyPr wrap="square" rtlCol="0">
            <a:spAutoFit/>
          </a:bodyPr>
          <a:lstStyle/>
          <a:p>
            <a:r>
              <a:rPr lang="en-US" sz="4400" b="1" dirty="0" err="1"/>
              <a:t>পরিচিতি</a:t>
            </a:r>
            <a:r>
              <a:rPr lang="en-US" sz="4400" b="1" dirty="0"/>
              <a:t> </a:t>
            </a:r>
          </a:p>
        </p:txBody>
      </p:sp>
      <p:sp>
        <p:nvSpPr>
          <p:cNvPr id="8" name="TextBox 7">
            <a:extLst>
              <a:ext uri="{FF2B5EF4-FFF2-40B4-BE49-F238E27FC236}">
                <a16:creationId xmlns:a16="http://schemas.microsoft.com/office/drawing/2014/main" id="{E90E8F4C-FA52-4123-A14A-F9965DCF6062}"/>
              </a:ext>
            </a:extLst>
          </p:cNvPr>
          <p:cNvSpPr txBox="1"/>
          <p:nvPr/>
        </p:nvSpPr>
        <p:spPr>
          <a:xfrm>
            <a:off x="6866483" y="4318979"/>
            <a:ext cx="4433455" cy="1138773"/>
          </a:xfrm>
          <a:prstGeom prst="rect">
            <a:avLst/>
          </a:prstGeom>
          <a:noFill/>
        </p:spPr>
        <p:txBody>
          <a:bodyPr wrap="square" rtlCol="0">
            <a:spAutoFit/>
          </a:bodyPr>
          <a:lstStyle/>
          <a:p>
            <a:r>
              <a:rPr lang="en-US" sz="4400" b="1" dirty="0" err="1">
                <a:solidFill>
                  <a:srgbClr val="002060"/>
                </a:solidFill>
                <a:latin typeface="NikoshBAN" panose="02000000000000000000" pitchFamily="2" charset="0"/>
                <a:cs typeface="NikoshBAN" panose="02000000000000000000" pitchFamily="2" charset="0"/>
              </a:rPr>
              <a:t>মজিবর</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রহমান</a:t>
            </a:r>
            <a:r>
              <a:rPr lang="en-US" sz="4400" b="1" dirty="0">
                <a:solidFill>
                  <a:srgbClr val="002060"/>
                </a:solidFill>
                <a:latin typeface="NikoshBAN" panose="02000000000000000000" pitchFamily="2" charset="0"/>
                <a:cs typeface="NikoshBAN" panose="02000000000000000000" pitchFamily="2" charset="0"/>
              </a:rPr>
              <a:t> </a:t>
            </a:r>
          </a:p>
          <a:p>
            <a:r>
              <a:rPr lang="en-US" sz="2400" b="1" dirty="0" err="1">
                <a:solidFill>
                  <a:srgbClr val="002060"/>
                </a:solidFill>
                <a:latin typeface="NikoshBAN" panose="02000000000000000000" pitchFamily="2" charset="0"/>
                <a:cs typeface="NikoshBAN" panose="02000000000000000000" pitchFamily="2" charset="0"/>
              </a:rPr>
              <a:t>সহকারি</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শিক্ষক</a:t>
            </a:r>
            <a:r>
              <a:rPr lang="en-US" sz="2400" b="1" dirty="0">
                <a:solidFill>
                  <a:srgbClr val="002060"/>
                </a:solidFill>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FA5DAC5E-C3F8-4A07-B219-1A634D1FB386}"/>
              </a:ext>
            </a:extLst>
          </p:cNvPr>
          <p:cNvSpPr txBox="1"/>
          <p:nvPr/>
        </p:nvSpPr>
        <p:spPr>
          <a:xfrm>
            <a:off x="502802" y="5925067"/>
            <a:ext cx="11773207" cy="584775"/>
          </a:xfrm>
          <a:prstGeom prst="rect">
            <a:avLst/>
          </a:prstGeom>
          <a:noFill/>
        </p:spPr>
        <p:txBody>
          <a:bodyPr wrap="square">
            <a:spAutoFit/>
          </a:bodyPr>
          <a:lstStyle/>
          <a:p>
            <a:r>
              <a:rPr lang="en-US" sz="3200" b="1" dirty="0" err="1">
                <a:latin typeface="NikoshBAN" panose="02000000000000000000" pitchFamily="2" charset="0"/>
                <a:cs typeface="NikoshBAN" panose="02000000000000000000" pitchFamily="2" charset="0"/>
              </a:rPr>
              <a:t>বাট্টা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মিলন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বহুমুখী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উচ্চ</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বিদ্যালয়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তারাকান্দা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ময়মনসিংহ</a:t>
            </a:r>
            <a:r>
              <a:rPr lang="en-US" sz="3200" b="1"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3C5BFB32-7722-4E8A-99C5-AF529D7D3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426628">
            <a:off x="10665824" y="234238"/>
            <a:ext cx="1156772" cy="1156772"/>
          </a:xfrm>
          <a:prstGeom prst="rect">
            <a:avLst/>
          </a:prstGeom>
        </p:spPr>
      </p:pic>
      <p:pic>
        <p:nvPicPr>
          <p:cNvPr id="11" name="Picture 10">
            <a:extLst>
              <a:ext uri="{FF2B5EF4-FFF2-40B4-BE49-F238E27FC236}">
                <a16:creationId xmlns:a16="http://schemas.microsoft.com/office/drawing/2014/main" id="{42AC5983-4166-4B9A-BF6B-6BC7BBF9C1A2}"/>
              </a:ext>
            </a:extLst>
          </p:cNvPr>
          <p:cNvPicPr>
            <a:picLocks noChangeAspect="1"/>
          </p:cNvPicPr>
          <p:nvPr/>
        </p:nvPicPr>
        <p:blipFill rotWithShape="1">
          <a:blip r:embed="rId6">
            <a:extLst>
              <a:ext uri="{28A0092B-C50C-407E-A947-70E740481C1C}">
                <a14:useLocalDpi xmlns:a14="http://schemas.microsoft.com/office/drawing/2010/main" val="0"/>
              </a:ext>
            </a:extLst>
          </a:blip>
          <a:srcRect l="9793" r="9305"/>
          <a:stretch/>
        </p:blipFill>
        <p:spPr>
          <a:xfrm>
            <a:off x="8190803" y="578983"/>
            <a:ext cx="2082202" cy="3431655"/>
          </a:xfrm>
          <a:prstGeom prst="rect">
            <a:avLst/>
          </a:prstGeom>
        </p:spPr>
      </p:pic>
      <p:pic>
        <p:nvPicPr>
          <p:cNvPr id="17" name="Picture 16">
            <a:extLst>
              <a:ext uri="{FF2B5EF4-FFF2-40B4-BE49-F238E27FC236}">
                <a16:creationId xmlns:a16="http://schemas.microsoft.com/office/drawing/2014/main" id="{DA3727B6-9A78-4633-8D52-E64F80FBD07A}"/>
              </a:ext>
            </a:extLst>
          </p:cNvPr>
          <p:cNvPicPr>
            <a:picLocks noChangeAspect="1"/>
          </p:cNvPicPr>
          <p:nvPr/>
        </p:nvPicPr>
        <p:blipFill rotWithShape="1">
          <a:blip r:embed="rId7">
            <a:extLst>
              <a:ext uri="{28A0092B-C50C-407E-A947-70E740481C1C}">
                <a14:useLocalDpi xmlns:a14="http://schemas.microsoft.com/office/drawing/2010/main" val="0"/>
              </a:ext>
            </a:extLst>
          </a:blip>
          <a:srcRect l="24255" t="9827" r="29077"/>
          <a:stretch/>
        </p:blipFill>
        <p:spPr>
          <a:xfrm rot="21444770">
            <a:off x="10878357" y="1433499"/>
            <a:ext cx="1008225" cy="4440259"/>
          </a:xfrm>
          <a:prstGeom prst="rect">
            <a:avLst/>
          </a:prstGeom>
        </p:spPr>
      </p:pic>
      <p:pic>
        <p:nvPicPr>
          <p:cNvPr id="18" name="Picture 17">
            <a:extLst>
              <a:ext uri="{FF2B5EF4-FFF2-40B4-BE49-F238E27FC236}">
                <a16:creationId xmlns:a16="http://schemas.microsoft.com/office/drawing/2014/main" id="{1FF3A042-20EF-4E1D-96B7-03D69B8CE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92724">
            <a:off x="293126" y="223049"/>
            <a:ext cx="1156772" cy="1156772"/>
          </a:xfrm>
          <a:prstGeom prst="rect">
            <a:avLst/>
          </a:prstGeom>
        </p:spPr>
      </p:pic>
      <p:sp>
        <p:nvSpPr>
          <p:cNvPr id="3" name="TextBox 2">
            <a:extLst>
              <a:ext uri="{FF2B5EF4-FFF2-40B4-BE49-F238E27FC236}">
                <a16:creationId xmlns:a16="http://schemas.microsoft.com/office/drawing/2014/main" id="{EADEF7C2-93E3-4BAD-B67F-298C2A0EA720}"/>
              </a:ext>
            </a:extLst>
          </p:cNvPr>
          <p:cNvSpPr txBox="1"/>
          <p:nvPr/>
        </p:nvSpPr>
        <p:spPr>
          <a:xfrm>
            <a:off x="6908487" y="5431827"/>
            <a:ext cx="4433455" cy="523220"/>
          </a:xfrm>
          <a:prstGeom prst="rect">
            <a:avLst/>
          </a:prstGeom>
          <a:noFill/>
        </p:spPr>
        <p:txBody>
          <a:bodyPr wrap="square" rtlCol="0">
            <a:spAutoFit/>
          </a:bodyPr>
          <a:lstStyle/>
          <a:p>
            <a:r>
              <a:rPr lang="en-US" sz="2800" dirty="0">
                <a:solidFill>
                  <a:srgbClr val="00B050"/>
                </a:solidFill>
              </a:rPr>
              <a:t>mozib27101978@gmail.com</a:t>
            </a:r>
          </a:p>
        </p:txBody>
      </p:sp>
    </p:spTree>
    <p:extLst>
      <p:ext uri="{BB962C8B-B14F-4D97-AF65-F5344CB8AC3E}">
        <p14:creationId xmlns:p14="http://schemas.microsoft.com/office/powerpoint/2010/main" val="332595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FC48D51-0C88-4431-9396-7E5D3E46C0BC}"/>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17FA981-170D-4592-983E-7A5C9E4E63F9}"/>
              </a:ext>
            </a:extLst>
          </p:cNvPr>
          <p:cNvSpPr txBox="1"/>
          <p:nvPr/>
        </p:nvSpPr>
        <p:spPr>
          <a:xfrm>
            <a:off x="1498458" y="3908565"/>
            <a:ext cx="9421091" cy="2062103"/>
          </a:xfrm>
          <a:prstGeom prst="rect">
            <a:avLst/>
          </a:prstGeom>
          <a:noFill/>
        </p:spPr>
        <p:txBody>
          <a:bodyPr wrap="square">
            <a:spAutoFit/>
          </a:bodyPr>
          <a:lstStyle/>
          <a:p>
            <a:r>
              <a:rPr lang="bn-BD" sz="3200" b="1" i="0" dirty="0">
                <a:solidFill>
                  <a:srgbClr val="000000"/>
                </a:solidFill>
                <a:effectLst/>
                <a:latin typeface="NikoshBAN" panose="02000000000000000000" pitchFamily="2" charset="0"/>
                <a:cs typeface="NikoshBAN" panose="02000000000000000000" pitchFamily="2" charset="0"/>
              </a:rPr>
              <a:t>সে-যুগ হয়েছে বাসি,</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যে যুগে পুরুষ দাস ছিল না ক, নারীরা আছিল দাসী!</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বেদনার যুগ,মানুষের যুগ, সাম্যর যুগ আজি,</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কেহ রহিবেনা বন্দী কাহারও, উঠিছে ডঙ্কা বাজি!</a:t>
            </a:r>
            <a:endParaRPr lang="en-US" sz="3200" dirty="0"/>
          </a:p>
        </p:txBody>
      </p:sp>
      <p:pic>
        <p:nvPicPr>
          <p:cNvPr id="7" name="Picture 6">
            <a:extLst>
              <a:ext uri="{FF2B5EF4-FFF2-40B4-BE49-F238E27FC236}">
                <a16:creationId xmlns:a16="http://schemas.microsoft.com/office/drawing/2014/main" id="{6B680C36-0B90-4E84-974C-858470F87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458" y="329559"/>
            <a:ext cx="4744101" cy="3226686"/>
          </a:xfrm>
          <a:prstGeom prst="rect">
            <a:avLst/>
          </a:prstGeom>
          <a:ln w="19050">
            <a:solidFill>
              <a:schemeClr val="tx1"/>
            </a:solidFill>
          </a:ln>
        </p:spPr>
      </p:pic>
      <p:pic>
        <p:nvPicPr>
          <p:cNvPr id="8" name="Picture 7">
            <a:extLst>
              <a:ext uri="{FF2B5EF4-FFF2-40B4-BE49-F238E27FC236}">
                <a16:creationId xmlns:a16="http://schemas.microsoft.com/office/drawing/2014/main" id="{4B4B9725-34DC-41CA-AE46-C8D773105B66}"/>
              </a:ext>
            </a:extLst>
          </p:cNvPr>
          <p:cNvPicPr>
            <a:picLocks noChangeAspect="1"/>
          </p:cNvPicPr>
          <p:nvPr/>
        </p:nvPicPr>
        <p:blipFill rotWithShape="1">
          <a:blip r:embed="rId4">
            <a:extLst>
              <a:ext uri="{28A0092B-C50C-407E-A947-70E740481C1C}">
                <a14:useLocalDpi xmlns:a14="http://schemas.microsoft.com/office/drawing/2010/main" val="0"/>
              </a:ext>
            </a:extLst>
          </a:blip>
          <a:srcRect r="20871"/>
          <a:stretch/>
        </p:blipFill>
        <p:spPr>
          <a:xfrm>
            <a:off x="6360970" y="352320"/>
            <a:ext cx="4500995" cy="3181163"/>
          </a:xfrm>
          <a:prstGeom prst="rect">
            <a:avLst/>
          </a:prstGeom>
          <a:ln w="19050">
            <a:solidFill>
              <a:schemeClr val="tx1"/>
            </a:solidFill>
          </a:ln>
        </p:spPr>
      </p:pic>
    </p:spTree>
    <p:extLst>
      <p:ext uri="{BB962C8B-B14F-4D97-AF65-F5344CB8AC3E}">
        <p14:creationId xmlns:p14="http://schemas.microsoft.com/office/powerpoint/2010/main" val="37711584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B1253-234A-49D6-8003-275BF3582896}"/>
              </a:ext>
            </a:extLst>
          </p:cNvPr>
          <p:cNvSpPr txBox="1"/>
          <p:nvPr/>
        </p:nvSpPr>
        <p:spPr>
          <a:xfrm>
            <a:off x="1760913" y="3811012"/>
            <a:ext cx="9767454" cy="2062103"/>
          </a:xfrm>
          <a:prstGeom prst="rect">
            <a:avLst/>
          </a:prstGeom>
          <a:noFill/>
        </p:spPr>
        <p:txBody>
          <a:bodyPr wrap="square">
            <a:spAutoFit/>
          </a:bodyPr>
          <a:lstStyle/>
          <a:p>
            <a:r>
              <a:rPr lang="bn-BD" sz="3200" b="1" i="0" dirty="0">
                <a:solidFill>
                  <a:srgbClr val="000000"/>
                </a:solidFill>
                <a:effectLst/>
                <a:latin typeface="NikoshBAN" panose="02000000000000000000" pitchFamily="2" charset="0"/>
                <a:cs typeface="NikoshBAN" panose="02000000000000000000" pitchFamily="2" charset="0"/>
              </a:rPr>
              <a:t>নর যদি রাখে নারীরে বন্দী, তবে এর পর যুগে</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আপনারি রচা অই কারাগারে পুরুষ মরিবে ভুগে।</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যুগের ধর্ম এই-</a:t>
            </a:r>
            <a:br>
              <a:rPr lang="bn-BD" sz="3200" b="1" dirty="0">
                <a:latin typeface="NikoshBAN" panose="02000000000000000000" pitchFamily="2" charset="0"/>
                <a:cs typeface="NikoshBAN" panose="02000000000000000000" pitchFamily="2" charset="0"/>
              </a:rPr>
            </a:br>
            <a:r>
              <a:rPr lang="bn-BD" sz="3200" b="1" i="0" dirty="0">
                <a:solidFill>
                  <a:srgbClr val="000000"/>
                </a:solidFill>
                <a:effectLst/>
                <a:latin typeface="NikoshBAN" panose="02000000000000000000" pitchFamily="2" charset="0"/>
                <a:cs typeface="NikoshBAN" panose="02000000000000000000" pitchFamily="2" charset="0"/>
              </a:rPr>
              <a:t>পীড়ন করিলে সে পীড়ন এসে পীড়া দেবে তোমাকেই!</a:t>
            </a:r>
            <a:endParaRPr lang="en-US" sz="3200" dirty="0"/>
          </a:p>
        </p:txBody>
      </p:sp>
      <p:sp>
        <p:nvSpPr>
          <p:cNvPr id="4" name="Frame 3">
            <a:extLst>
              <a:ext uri="{FF2B5EF4-FFF2-40B4-BE49-F238E27FC236}">
                <a16:creationId xmlns:a16="http://schemas.microsoft.com/office/drawing/2014/main" id="{C6922ABA-F253-438E-B53F-C3DE646BD5DF}"/>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311FA756-4EB5-4FD6-8DB7-6DAD6877736A}"/>
              </a:ext>
            </a:extLst>
          </p:cNvPr>
          <p:cNvPicPr>
            <a:picLocks noChangeAspect="1"/>
          </p:cNvPicPr>
          <p:nvPr/>
        </p:nvPicPr>
        <p:blipFill rotWithShape="1">
          <a:blip r:embed="rId3">
            <a:extLst>
              <a:ext uri="{28A0092B-C50C-407E-A947-70E740481C1C}">
                <a14:useLocalDpi xmlns:a14="http://schemas.microsoft.com/office/drawing/2010/main" val="0"/>
              </a:ext>
            </a:extLst>
          </a:blip>
          <a:srcRect t="37479"/>
          <a:stretch/>
        </p:blipFill>
        <p:spPr>
          <a:xfrm>
            <a:off x="1380177" y="382012"/>
            <a:ext cx="8664108" cy="3046988"/>
          </a:xfrm>
          <a:prstGeom prst="rect">
            <a:avLst/>
          </a:prstGeom>
        </p:spPr>
      </p:pic>
    </p:spTree>
    <p:extLst>
      <p:ext uri="{BB962C8B-B14F-4D97-AF65-F5344CB8AC3E}">
        <p14:creationId xmlns:p14="http://schemas.microsoft.com/office/powerpoint/2010/main" val="1804721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EBA9CB2-9334-4680-997C-B4DAE87F103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716E19F-5F8A-4B03-899B-BCD56C57B48C}"/>
              </a:ext>
            </a:extLst>
          </p:cNvPr>
          <p:cNvSpPr txBox="1"/>
          <p:nvPr/>
        </p:nvSpPr>
        <p:spPr>
          <a:xfrm>
            <a:off x="3348110" y="601534"/>
            <a:ext cx="3390315" cy="646331"/>
          </a:xfrm>
          <a:prstGeom prst="rect">
            <a:avLst/>
          </a:prstGeom>
          <a:noFill/>
        </p:spPr>
        <p:txBody>
          <a:bodyPr wrap="square">
            <a:spAutoFit/>
          </a:bodyPr>
          <a:lstStyle/>
          <a:p>
            <a:r>
              <a:rPr lang="en-US" sz="3600" dirty="0" err="1">
                <a:latin typeface="NikoshBAN" panose="02000000000000000000"/>
              </a:rPr>
              <a:t>কবিতার</a:t>
            </a:r>
            <a:r>
              <a:rPr lang="en-US" sz="3600" dirty="0">
                <a:latin typeface="NikoshBAN" panose="02000000000000000000"/>
              </a:rPr>
              <a:t> </a:t>
            </a:r>
            <a:r>
              <a:rPr lang="en-US" sz="3600" dirty="0" err="1">
                <a:latin typeface="NikoshBAN" panose="02000000000000000000"/>
              </a:rPr>
              <a:t>মূলভাব</a:t>
            </a:r>
            <a:endParaRPr lang="en-US" sz="3600" dirty="0">
              <a:latin typeface="NikoshBAN" panose="02000000000000000000"/>
            </a:endParaRPr>
          </a:p>
        </p:txBody>
      </p:sp>
      <p:sp>
        <p:nvSpPr>
          <p:cNvPr id="8" name="TextBox 7">
            <a:extLst>
              <a:ext uri="{FF2B5EF4-FFF2-40B4-BE49-F238E27FC236}">
                <a16:creationId xmlns:a16="http://schemas.microsoft.com/office/drawing/2014/main" id="{5F3D29C5-02E9-4CE4-8697-2E80FA783A37}"/>
              </a:ext>
            </a:extLst>
          </p:cNvPr>
          <p:cNvSpPr txBox="1"/>
          <p:nvPr/>
        </p:nvSpPr>
        <p:spPr>
          <a:xfrm>
            <a:off x="468923" y="1347315"/>
            <a:ext cx="11254154" cy="13388280"/>
          </a:xfrm>
          <a:prstGeom prst="rect">
            <a:avLst/>
          </a:prstGeom>
          <a:noFill/>
        </p:spPr>
        <p:txBody>
          <a:bodyPr wrap="square">
            <a:spAutoFit/>
          </a:bodyPr>
          <a:lstStyle/>
          <a:p>
            <a:endParaRPr lang="en-US" sz="3200" dirty="0">
              <a:latin typeface="NikoshBAN" panose="02000000000000000000"/>
            </a:endParaRPr>
          </a:p>
          <a:p>
            <a:r>
              <a:rPr lang="as-IN" sz="3200" b="1" i="0" dirty="0">
                <a:solidFill>
                  <a:srgbClr val="333333"/>
                </a:solidFill>
                <a:effectLst/>
                <a:latin typeface="NikoshBAN" panose="02000000000000000000"/>
              </a:rPr>
              <a:t>নারী’ কবিতাটি কাজী নজরুল ইসলামের ‘সাম্যবাদী’ কাব্যগ্রন্থ থেকে সংকলিত। সাম্যবাদী কবি ‘নর-নারী’ উভয়কেই মানুষ হিসেবে দেখেন। তিনি জগতে নর ও নারীর সাম্য বা সমান অধিকারে আস্থাবান। তাঁর মতে, পৃথিবীতে মানবসভ্যতা নির্মাণে নারী ও পুরুষের অবদান সমান। কিন্তু ইতিহাসে পুরুষের অবদান যতটা লেখা হয়েছে নারীর অবদান ততটা লেখা হয় নি। কিন্তু এখন দিন এসেছে সম অধিকারের। তাই নারীর ওপর নির্যাতন চলবে না, তাঁর অধিকারকে ক্ষুন্ন করা চলবে না। নারী-পুরুষ সবাইকে সুন্দর ও উজ্জ্বল ভবিষ্যৎ রচনা করতে হবে সম্মিলিতভাবে।</a:t>
            </a:r>
            <a:endParaRPr lang="en-US" sz="3200" b="1"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a:p>
            <a:endParaRPr lang="en-US" sz="3200" dirty="0">
              <a:latin typeface="NikoshBAN" panose="02000000000000000000"/>
            </a:endParaRPr>
          </a:p>
        </p:txBody>
      </p:sp>
    </p:spTree>
    <p:extLst>
      <p:ext uri="{BB962C8B-B14F-4D97-AF65-F5344CB8AC3E}">
        <p14:creationId xmlns:p14="http://schemas.microsoft.com/office/powerpoint/2010/main" val="127718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B01C28B-F255-4A7B-B751-DF1C8435EEB0}"/>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0378DADC-ECD8-4766-9FBA-85F6B6A79E86}"/>
              </a:ext>
            </a:extLst>
          </p:cNvPr>
          <p:cNvSpPr txBox="1"/>
          <p:nvPr/>
        </p:nvSpPr>
        <p:spPr>
          <a:xfrm>
            <a:off x="1181687" y="4560501"/>
            <a:ext cx="11296356" cy="1938992"/>
          </a:xfrm>
          <a:prstGeom prst="rect">
            <a:avLst/>
          </a:prstGeom>
          <a:noFill/>
        </p:spPr>
        <p:txBody>
          <a:bodyPr wrap="square">
            <a:spAutoFit/>
          </a:bodyPr>
          <a:lstStyle/>
          <a:p>
            <a:r>
              <a:rPr lang="en-US" sz="4000" b="1" dirty="0">
                <a:solidFill>
                  <a:srgbClr val="000000"/>
                </a:solidFill>
                <a:latin typeface="NikoshBAN" panose="02000000000000000000" pitchFamily="2" charset="0"/>
                <a:cs typeface="NikoshBAN" panose="02000000000000000000" pitchFamily="2" charset="0"/>
              </a:rPr>
              <a:t>“</a:t>
            </a:r>
            <a:r>
              <a:rPr lang="bn-BD" sz="4000" b="1" i="0" dirty="0">
                <a:solidFill>
                  <a:srgbClr val="000000"/>
                </a:solidFill>
                <a:effectLst/>
                <a:latin typeface="NikoshBAN" panose="02000000000000000000" pitchFamily="2" charset="0"/>
                <a:cs typeface="NikoshBAN" panose="02000000000000000000" pitchFamily="2" charset="0"/>
              </a:rPr>
              <a:t>বিশ্বের যা কিছু মহান সৃষ্টি চির কল্যাণকর</a:t>
            </a:r>
            <a:br>
              <a:rPr lang="bn-BD" sz="4000" b="1" dirty="0">
                <a:latin typeface="NikoshBAN" panose="02000000000000000000" pitchFamily="2" charset="0"/>
                <a:cs typeface="NikoshBAN" panose="02000000000000000000" pitchFamily="2" charset="0"/>
              </a:rPr>
            </a:br>
            <a:r>
              <a:rPr lang="bn-BD" sz="4000" b="1" i="0" dirty="0">
                <a:solidFill>
                  <a:srgbClr val="000000"/>
                </a:solidFill>
                <a:effectLst/>
                <a:latin typeface="NikoshBAN" panose="02000000000000000000" pitchFamily="2" charset="0"/>
                <a:cs typeface="NikoshBAN" panose="02000000000000000000" pitchFamily="2" charset="0"/>
              </a:rPr>
              <a:t>অর্ধেক তার করিয়াছে নারী, অর্ধেক তার নর।</a:t>
            </a:r>
            <a:r>
              <a:rPr lang="en-US" sz="4000" b="1" i="0" dirty="0">
                <a:solidFill>
                  <a:srgbClr val="000000"/>
                </a:solidFill>
                <a:effectLst/>
                <a:latin typeface="NikoshBAN" panose="02000000000000000000" pitchFamily="2" charset="0"/>
                <a:cs typeface="NikoshBAN" panose="02000000000000000000" pitchFamily="2" charset="0"/>
              </a:rPr>
              <a:t>’’ </a:t>
            </a:r>
            <a:br>
              <a:rPr lang="bn-BD" sz="4000" b="1" dirty="0">
                <a:latin typeface="NikoshBAN" panose="02000000000000000000" pitchFamily="2" charset="0"/>
                <a:cs typeface="NikoshBAN" panose="02000000000000000000" pitchFamily="2" charset="0"/>
              </a:rPr>
            </a:br>
            <a:r>
              <a:rPr lang="en-US" sz="4000" b="1" dirty="0" err="1">
                <a:latin typeface="NikoshBAN" panose="02000000000000000000" pitchFamily="2" charset="0"/>
                <a:cs typeface="NikoshBAN" panose="02000000000000000000" pitchFamily="2" charset="0"/>
              </a:rPr>
              <a:t>উক্তিটির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তাৎপর্য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ব্যাখ্যা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 </a:t>
            </a:r>
            <a:endParaRPr lang="en-US" sz="4000" dirty="0"/>
          </a:p>
        </p:txBody>
      </p:sp>
      <p:sp>
        <p:nvSpPr>
          <p:cNvPr id="5" name="TextBox 4">
            <a:extLst>
              <a:ext uri="{FF2B5EF4-FFF2-40B4-BE49-F238E27FC236}">
                <a16:creationId xmlns:a16="http://schemas.microsoft.com/office/drawing/2014/main" id="{04B86B56-2ACC-4994-8379-2C38B69389B5}"/>
              </a:ext>
            </a:extLst>
          </p:cNvPr>
          <p:cNvSpPr txBox="1"/>
          <p:nvPr/>
        </p:nvSpPr>
        <p:spPr>
          <a:xfrm>
            <a:off x="4107766" y="358507"/>
            <a:ext cx="3066757" cy="769441"/>
          </a:xfrm>
          <a:prstGeom prst="rect">
            <a:avLst/>
          </a:prstGeom>
          <a:noFill/>
        </p:spPr>
        <p:txBody>
          <a:bodyPr wrap="square" rtlCol="0">
            <a:spAutoFit/>
          </a:bodyPr>
          <a:lstStyle/>
          <a:p>
            <a:r>
              <a:rPr lang="en-US" sz="4400" b="1" dirty="0" err="1">
                <a:latin typeface="NikoshBAN" panose="02000000000000000000"/>
              </a:rPr>
              <a:t>দলীয়</a:t>
            </a:r>
            <a:r>
              <a:rPr lang="en-US" sz="4400" b="1" dirty="0">
                <a:latin typeface="NikoshBAN" panose="02000000000000000000"/>
              </a:rPr>
              <a:t> </a:t>
            </a:r>
            <a:r>
              <a:rPr lang="en-US" sz="4400" b="1" dirty="0" err="1">
                <a:latin typeface="NikoshBAN" panose="02000000000000000000"/>
              </a:rPr>
              <a:t>কাজ</a:t>
            </a:r>
            <a:r>
              <a:rPr lang="en-US" sz="4400" b="1" dirty="0">
                <a:latin typeface="NikoshBAN" panose="02000000000000000000"/>
              </a:rPr>
              <a:t> </a:t>
            </a:r>
          </a:p>
        </p:txBody>
      </p:sp>
      <p:pic>
        <p:nvPicPr>
          <p:cNvPr id="2050" name="Picture 2" descr="চিত্র | শিক্ষক বাতায়ন">
            <a:extLst>
              <a:ext uri="{FF2B5EF4-FFF2-40B4-BE49-F238E27FC236}">
                <a16:creationId xmlns:a16="http://schemas.microsoft.com/office/drawing/2014/main" id="{5F40E0E2-B9D9-4CDD-8F3C-3D54446BC29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27211"/>
          <a:stretch/>
        </p:blipFill>
        <p:spPr bwMode="auto">
          <a:xfrm>
            <a:off x="3709474" y="1410354"/>
            <a:ext cx="4084028" cy="297272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BDFD943-703D-43B1-9F2A-2F1B6653386A}"/>
              </a:ext>
            </a:extLst>
          </p:cNvPr>
          <p:cNvSpPr/>
          <p:nvPr/>
        </p:nvSpPr>
        <p:spPr>
          <a:xfrm>
            <a:off x="0" y="29028"/>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5" name="TextBox 4">
            <a:extLst>
              <a:ext uri="{FF2B5EF4-FFF2-40B4-BE49-F238E27FC236}">
                <a16:creationId xmlns:a16="http://schemas.microsoft.com/office/drawing/2014/main" id="{F2497BDF-AB46-4B82-A015-5FEAC0E2ED63}"/>
              </a:ext>
            </a:extLst>
          </p:cNvPr>
          <p:cNvSpPr txBox="1"/>
          <p:nvPr/>
        </p:nvSpPr>
        <p:spPr>
          <a:xfrm>
            <a:off x="595085" y="1166463"/>
            <a:ext cx="10885715" cy="1077218"/>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নারী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কবিতা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অবলম্বনে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সমাজ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নারীকে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মুক্তি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কারণে</a:t>
            </a:r>
            <a:r>
              <a:rPr lang="en-US" sz="3200" b="1" dirty="0">
                <a:latin typeface="NikoshBAN" panose="02000000000000000000" pitchFamily="2" charset="0"/>
                <a:cs typeface="NikoshBAN" panose="02000000000000000000" pitchFamily="2" charset="0"/>
              </a:rPr>
              <a:t> - </a:t>
            </a:r>
          </a:p>
        </p:txBody>
      </p:sp>
      <p:sp>
        <p:nvSpPr>
          <p:cNvPr id="7" name="TextBox 6">
            <a:extLst>
              <a:ext uri="{FF2B5EF4-FFF2-40B4-BE49-F238E27FC236}">
                <a16:creationId xmlns:a16="http://schemas.microsoft.com/office/drawing/2014/main" id="{802427C0-5CCF-4BDE-B80A-DE472C24AF32}"/>
              </a:ext>
            </a:extLst>
          </p:cNvPr>
          <p:cNvSpPr txBox="1"/>
          <p:nvPr/>
        </p:nvSpPr>
        <p:spPr>
          <a:xfrm>
            <a:off x="1151195" y="2736123"/>
            <a:ext cx="3203091"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১। </a:t>
            </a:r>
            <a:r>
              <a:rPr lang="en-US" sz="3200" b="1" dirty="0" err="1">
                <a:latin typeface="NikoshBAN" panose="02000000000000000000" pitchFamily="2" charset="0"/>
                <a:cs typeface="NikoshBAN" panose="02000000000000000000" pitchFamily="2" charset="0"/>
              </a:rPr>
              <a:t>সচেতনতায়</a:t>
            </a:r>
            <a:r>
              <a:rPr lang="en-US" sz="3200" b="1"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AEDD8C23-1941-4FBD-BA3A-2830E167C299}"/>
              </a:ext>
            </a:extLst>
          </p:cNvPr>
          <p:cNvSpPr txBox="1"/>
          <p:nvPr/>
        </p:nvSpPr>
        <p:spPr>
          <a:xfrm>
            <a:off x="1151195" y="3507102"/>
            <a:ext cx="3025073"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২। </a:t>
            </a:r>
            <a:r>
              <a:rPr lang="en-US" sz="3200" b="1" dirty="0" err="1">
                <a:latin typeface="NikoshBAN" panose="02000000000000000000" pitchFamily="2" charset="0"/>
                <a:cs typeface="NikoshBAN" panose="02000000000000000000" pitchFamily="2" charset="0"/>
              </a:rPr>
              <a:t>শিক্ষায়</a:t>
            </a:r>
            <a:r>
              <a:rPr lang="en-US" sz="3200" b="1"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D03C486A-ADF8-4D26-B2DE-C5BCFD115E39}"/>
              </a:ext>
            </a:extLst>
          </p:cNvPr>
          <p:cNvSpPr txBox="1"/>
          <p:nvPr/>
        </p:nvSpPr>
        <p:spPr>
          <a:xfrm>
            <a:off x="1151195" y="4286458"/>
            <a:ext cx="3500427"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৩। </a:t>
            </a:r>
            <a:r>
              <a:rPr lang="en-US" sz="3200" b="1" dirty="0" err="1">
                <a:latin typeface="NikoshBAN" panose="02000000000000000000" pitchFamily="2" charset="0"/>
                <a:cs typeface="NikoshBAN" panose="02000000000000000000" pitchFamily="2" charset="0"/>
              </a:rPr>
              <a:t>অধিকারবোধ</a:t>
            </a:r>
            <a:r>
              <a:rPr lang="en-US" sz="3200" b="1"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F76120D6-508F-4DCF-B2BE-19ACA5554319}"/>
              </a:ext>
            </a:extLst>
          </p:cNvPr>
          <p:cNvSpPr txBox="1"/>
          <p:nvPr/>
        </p:nvSpPr>
        <p:spPr>
          <a:xfrm>
            <a:off x="6044694" y="3531378"/>
            <a:ext cx="4184604"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নিচের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কোনটি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সঠিক</a:t>
            </a:r>
            <a:r>
              <a:rPr lang="en-US" sz="3200" b="1"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E497C3AA-BDA4-4B6F-B02A-5FDA1AEA70CA}"/>
              </a:ext>
            </a:extLst>
          </p:cNvPr>
          <p:cNvSpPr txBox="1"/>
          <p:nvPr/>
        </p:nvSpPr>
        <p:spPr>
          <a:xfrm>
            <a:off x="5050971" y="4700784"/>
            <a:ext cx="2411806"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(ক) ১ ও ২  </a:t>
            </a:r>
            <a:r>
              <a:rPr lang="en-US" sz="3200" b="1" dirty="0">
                <a:ln>
                  <a:solidFill>
                    <a:schemeClr val="tx1"/>
                  </a:solidFill>
                </a:ln>
                <a:solidFill>
                  <a:srgbClr val="002060"/>
                </a:solidFill>
                <a:latin typeface="NikoshBAN" pitchFamily="2" charset="0"/>
                <a:cs typeface="NikoshBAN" pitchFamily="2" charset="0"/>
              </a:rPr>
              <a:t> </a:t>
            </a:r>
            <a:endParaRPr lang="en-US" sz="32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2C159BB0-B65A-4926-B242-CD34F4192D46}"/>
              </a:ext>
            </a:extLst>
          </p:cNvPr>
          <p:cNvSpPr txBox="1"/>
          <p:nvPr/>
        </p:nvSpPr>
        <p:spPr>
          <a:xfrm>
            <a:off x="7862126" y="4848936"/>
            <a:ext cx="2367172"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(খ) ১ ও ৩  </a:t>
            </a:r>
          </a:p>
        </p:txBody>
      </p:sp>
      <p:sp>
        <p:nvSpPr>
          <p:cNvPr id="13" name="TextBox 12">
            <a:extLst>
              <a:ext uri="{FF2B5EF4-FFF2-40B4-BE49-F238E27FC236}">
                <a16:creationId xmlns:a16="http://schemas.microsoft.com/office/drawing/2014/main" id="{71CA10BD-1823-4939-8889-11BFC1CC010E}"/>
              </a:ext>
            </a:extLst>
          </p:cNvPr>
          <p:cNvSpPr txBox="1"/>
          <p:nvPr/>
        </p:nvSpPr>
        <p:spPr>
          <a:xfrm>
            <a:off x="4920216" y="5796610"/>
            <a:ext cx="2351567"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(গ) ২ ও ৩ </a:t>
            </a:r>
          </a:p>
        </p:txBody>
      </p:sp>
      <p:sp>
        <p:nvSpPr>
          <p:cNvPr id="14" name="TextBox 13">
            <a:extLst>
              <a:ext uri="{FF2B5EF4-FFF2-40B4-BE49-F238E27FC236}">
                <a16:creationId xmlns:a16="http://schemas.microsoft.com/office/drawing/2014/main" id="{515ED826-CAF3-4AC7-9A6F-0130099E9855}"/>
              </a:ext>
            </a:extLst>
          </p:cNvPr>
          <p:cNvSpPr txBox="1"/>
          <p:nvPr/>
        </p:nvSpPr>
        <p:spPr>
          <a:xfrm>
            <a:off x="7876640" y="5801052"/>
            <a:ext cx="3182154"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(ঘ) ১, ২ ও ৩ </a:t>
            </a:r>
          </a:p>
        </p:txBody>
      </p:sp>
      <p:sp>
        <p:nvSpPr>
          <p:cNvPr id="15" name="TextBox 14">
            <a:extLst>
              <a:ext uri="{FF2B5EF4-FFF2-40B4-BE49-F238E27FC236}">
                <a16:creationId xmlns:a16="http://schemas.microsoft.com/office/drawing/2014/main" id="{EBD64F39-AFA9-4B86-AA59-0E783659F5E9}"/>
              </a:ext>
            </a:extLst>
          </p:cNvPr>
          <p:cNvSpPr txBox="1"/>
          <p:nvPr/>
        </p:nvSpPr>
        <p:spPr>
          <a:xfrm>
            <a:off x="4862032" y="230393"/>
            <a:ext cx="1712685"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মূল্যায়ন</a:t>
            </a:r>
            <a:r>
              <a:rPr lang="en-US" sz="3200" b="1" dirty="0">
                <a:latin typeface="NikoshBAN" panose="02000000000000000000" pitchFamily="2" charset="0"/>
                <a:cs typeface="NikoshBAN" panose="02000000000000000000" pitchFamily="2" charset="0"/>
              </a:rPr>
              <a:t> </a:t>
            </a:r>
          </a:p>
        </p:txBody>
      </p:sp>
      <p:sp>
        <p:nvSpPr>
          <p:cNvPr id="3" name="Rectangle 2">
            <a:extLst>
              <a:ext uri="{FF2B5EF4-FFF2-40B4-BE49-F238E27FC236}">
                <a16:creationId xmlns:a16="http://schemas.microsoft.com/office/drawing/2014/main" id="{669BF545-654F-443A-A89C-7EF83EC1BC83}"/>
              </a:ext>
            </a:extLst>
          </p:cNvPr>
          <p:cNvSpPr/>
          <p:nvPr/>
        </p:nvSpPr>
        <p:spPr>
          <a:xfrm>
            <a:off x="7862126" y="5796610"/>
            <a:ext cx="2533899" cy="5847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10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AEB6CB0-0EC7-4F91-9E7E-6C48A33B4778}"/>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 name="TextBox 2">
            <a:extLst>
              <a:ext uri="{FF2B5EF4-FFF2-40B4-BE49-F238E27FC236}">
                <a16:creationId xmlns:a16="http://schemas.microsoft.com/office/drawing/2014/main" id="{E435E455-292A-4E82-8FD7-0E40C141C917}"/>
              </a:ext>
            </a:extLst>
          </p:cNvPr>
          <p:cNvSpPr txBox="1"/>
          <p:nvPr/>
        </p:nvSpPr>
        <p:spPr>
          <a:xfrm>
            <a:off x="259602" y="206899"/>
            <a:ext cx="10906108" cy="584775"/>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কাদেরকে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বিজয়লক্ষ্মী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বলেছেন</a:t>
            </a:r>
            <a:r>
              <a:rPr lang="en-US" sz="3200" dirty="0">
                <a:latin typeface="NikoshBAN" panose="02000000000000000000" pitchFamily="2" charset="0"/>
                <a:cs typeface="NikoshBAN" panose="02000000000000000000" pitchFamily="2" charset="0"/>
              </a:rPr>
              <a:t>?</a:t>
            </a:r>
          </a:p>
        </p:txBody>
      </p:sp>
      <p:sp>
        <p:nvSpPr>
          <p:cNvPr id="4" name="Rectangle 3">
            <a:extLst>
              <a:ext uri="{FF2B5EF4-FFF2-40B4-BE49-F238E27FC236}">
                <a16:creationId xmlns:a16="http://schemas.microsoft.com/office/drawing/2014/main" id="{624A7F27-77F1-4EC2-A35B-527EB3C21931}"/>
              </a:ext>
            </a:extLst>
          </p:cNvPr>
          <p:cNvSpPr/>
          <p:nvPr/>
        </p:nvSpPr>
        <p:spPr>
          <a:xfrm>
            <a:off x="242446" y="1879694"/>
            <a:ext cx="5503889" cy="592663"/>
          </a:xfrm>
          <a:prstGeom prst="rect">
            <a:avLst/>
          </a:prstGeom>
        </p:spPr>
        <p:txBody>
          <a:bodyPr wrap="square">
            <a:spAutoFit/>
          </a:bodyPr>
          <a:lstStyle/>
          <a:p>
            <a:pPr>
              <a:lnSpc>
                <a:spcPct val="107000"/>
              </a:lnSpc>
              <a:spcAft>
                <a:spcPts val="800"/>
              </a:spcAft>
            </a:pPr>
            <a:r>
              <a:rPr lang="en-US" sz="3200" dirty="0">
                <a:latin typeface="NikoshBAN" panose="02000000000000000000" pitchFamily="2" charset="0"/>
                <a:ea typeface="Times New Roman" panose="02020603050405020304" pitchFamily="18" charset="0"/>
                <a:cs typeface="NikoshBAN" panose="02000000000000000000" pitchFamily="2" charset="0"/>
              </a:rPr>
              <a:t>২। ‘</a:t>
            </a:r>
            <a:r>
              <a:rPr lang="en-US" sz="3200" dirty="0" err="1">
                <a:latin typeface="NikoshBAN" panose="02000000000000000000" pitchFamily="2" charset="0"/>
                <a:ea typeface="Times New Roman" panose="02020603050405020304" pitchFamily="18" charset="0"/>
                <a:cs typeface="NikoshBAN" panose="02000000000000000000" pitchFamily="2" charset="0"/>
              </a:rPr>
              <a:t>পীড়ন</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শব্দটির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অর্থ</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কী</a:t>
            </a:r>
            <a:r>
              <a:rPr lang="en-US" sz="3200" dirty="0">
                <a:latin typeface="NikoshBAN" panose="02000000000000000000" pitchFamily="2" charset="0"/>
                <a:ea typeface="Times New Roman" panose="02020603050405020304" pitchFamily="18" charset="0"/>
                <a:cs typeface="NikoshBAN" panose="02000000000000000000" pitchFamily="2" charset="0"/>
              </a:rPr>
              <a:t>?    </a:t>
            </a:r>
            <a:endParaRPr lang="en-US" sz="3200" dirty="0">
              <a:latin typeface="NikoshBAN" panose="02000000000000000000" pitchFamily="2" charset="0"/>
              <a:ea typeface="Calibri" panose="020F0502020204030204" pitchFamily="34" charset="0"/>
              <a:cs typeface="NikoshBAN" panose="02000000000000000000" pitchFamily="2" charset="0"/>
            </a:endParaRPr>
          </a:p>
        </p:txBody>
      </p:sp>
      <p:sp>
        <p:nvSpPr>
          <p:cNvPr id="5" name="Rectangle 4">
            <a:extLst>
              <a:ext uri="{FF2B5EF4-FFF2-40B4-BE49-F238E27FC236}">
                <a16:creationId xmlns:a16="http://schemas.microsoft.com/office/drawing/2014/main" id="{7F937C78-BACE-4D1E-8727-E612D9A6B066}"/>
              </a:ext>
            </a:extLst>
          </p:cNvPr>
          <p:cNvSpPr/>
          <p:nvPr/>
        </p:nvSpPr>
        <p:spPr>
          <a:xfrm>
            <a:off x="332205" y="4609301"/>
            <a:ext cx="11210909" cy="592663"/>
          </a:xfrm>
          <a:prstGeom prst="rect">
            <a:avLst/>
          </a:prstGeom>
        </p:spPr>
        <p:txBody>
          <a:bodyPr wrap="square">
            <a:spAutoFit/>
          </a:bodyPr>
          <a:lstStyle/>
          <a:p>
            <a:pPr>
              <a:lnSpc>
                <a:spcPct val="107000"/>
              </a:lnSpc>
              <a:spcAft>
                <a:spcPts val="800"/>
              </a:spcAft>
            </a:pPr>
            <a:r>
              <a:rPr lang="en-US" sz="3200" dirty="0">
                <a:latin typeface="NikoshBAN" panose="02000000000000000000" pitchFamily="2" charset="0"/>
                <a:ea typeface="Times New Roman" panose="02020603050405020304" pitchFamily="18" charset="0"/>
                <a:cs typeface="NikoshBAN" panose="02000000000000000000" pitchFamily="2" charset="0"/>
              </a:rPr>
              <a:t>৫। </a:t>
            </a:r>
            <a:r>
              <a:rPr lang="en-US" sz="3200" dirty="0" err="1">
                <a:latin typeface="NikoshBAN" panose="02000000000000000000" pitchFamily="2" charset="0"/>
                <a:ea typeface="Times New Roman" panose="02020603050405020304" pitchFamily="18" charset="0"/>
                <a:cs typeface="NikoshBAN" panose="02000000000000000000" pitchFamily="2" charset="0"/>
              </a:rPr>
              <a:t>পুরুষের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জয়ের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পেছনে</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প্রেরণা</a:t>
            </a:r>
            <a:r>
              <a:rPr lang="en-US" sz="3200" dirty="0">
                <a:latin typeface="NikoshBAN" panose="02000000000000000000" pitchFamily="2" charset="0"/>
                <a:ea typeface="Times New Roman" panose="02020603050405020304" pitchFamily="18" charset="0"/>
                <a:cs typeface="NikoshBAN" panose="02000000000000000000" pitchFamily="2" charset="0"/>
              </a:rPr>
              <a:t> ও </a:t>
            </a:r>
            <a:r>
              <a:rPr lang="en-US" sz="3200" dirty="0" err="1">
                <a:latin typeface="NikoshBAN" panose="02000000000000000000" pitchFamily="2" charset="0"/>
                <a:ea typeface="Times New Roman" panose="02020603050405020304" pitchFamily="18" charset="0"/>
                <a:cs typeface="NikoshBAN" panose="02000000000000000000" pitchFamily="2" charset="0"/>
              </a:rPr>
              <a:t>শক্তি</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দিয়েছে</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কে</a:t>
            </a:r>
            <a:r>
              <a:rPr lang="en-US" sz="3200" dirty="0">
                <a:latin typeface="NikoshBAN" panose="02000000000000000000" pitchFamily="2" charset="0"/>
                <a:ea typeface="Times New Roman" panose="02020603050405020304" pitchFamily="18" charset="0"/>
                <a:cs typeface="NikoshBAN" panose="02000000000000000000" pitchFamily="2" charset="0"/>
              </a:rPr>
              <a:t>?   </a:t>
            </a:r>
          </a:p>
        </p:txBody>
      </p:sp>
      <p:sp>
        <p:nvSpPr>
          <p:cNvPr id="6" name="Rectangle 5">
            <a:extLst>
              <a:ext uri="{FF2B5EF4-FFF2-40B4-BE49-F238E27FC236}">
                <a16:creationId xmlns:a16="http://schemas.microsoft.com/office/drawing/2014/main" id="{1F6B1E3B-60FE-4EA0-934C-2DD828243974}"/>
              </a:ext>
            </a:extLst>
          </p:cNvPr>
          <p:cNvSpPr/>
          <p:nvPr/>
        </p:nvSpPr>
        <p:spPr>
          <a:xfrm>
            <a:off x="332205" y="2849271"/>
            <a:ext cx="11085630" cy="1119602"/>
          </a:xfrm>
          <a:prstGeom prst="rect">
            <a:avLst/>
          </a:prstGeom>
        </p:spPr>
        <p:txBody>
          <a:bodyPr wrap="square">
            <a:spAutoFit/>
          </a:bodyPr>
          <a:lstStyle/>
          <a:p>
            <a:pPr>
              <a:lnSpc>
                <a:spcPct val="107000"/>
              </a:lnSpc>
              <a:spcAft>
                <a:spcPts val="800"/>
              </a:spcAft>
            </a:pPr>
            <a:r>
              <a:rPr lang="en-US" sz="3200" dirty="0">
                <a:latin typeface="NikoshBAN" panose="02000000000000000000" pitchFamily="2" charset="0"/>
                <a:ea typeface="Times New Roman" panose="02020603050405020304" pitchFamily="18" charset="0"/>
                <a:cs typeface="NikoshBAN" panose="02000000000000000000" pitchFamily="2" charset="0"/>
              </a:rPr>
              <a:t>৩।কত </a:t>
            </a:r>
            <a:r>
              <a:rPr lang="en-US" sz="3200" dirty="0" err="1">
                <a:latin typeface="NikoshBAN" panose="02000000000000000000" pitchFamily="2" charset="0"/>
                <a:ea typeface="Times New Roman" panose="02020603050405020304" pitchFamily="18" charset="0"/>
                <a:cs typeface="NikoshBAN" panose="02000000000000000000" pitchFamily="2" charset="0"/>
              </a:rPr>
              <a:t>বছর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বয়সে</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কাজী</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নজরুল</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ইসলাম</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দুরারোগ্য</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ব্যাধিতে</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আক্রান্ত</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হন</a:t>
            </a:r>
            <a:r>
              <a:rPr lang="en-US" sz="3200" dirty="0">
                <a:latin typeface="NikoshBAN" panose="02000000000000000000" pitchFamily="2" charset="0"/>
                <a:ea typeface="Times New Roman" panose="02020603050405020304" pitchFamily="18" charset="0"/>
                <a:cs typeface="NikoshBAN" panose="02000000000000000000" pitchFamily="2" charset="0"/>
              </a:rPr>
              <a:t>? </a:t>
            </a:r>
          </a:p>
        </p:txBody>
      </p:sp>
      <p:sp>
        <p:nvSpPr>
          <p:cNvPr id="10" name="TextBox 9">
            <a:extLst>
              <a:ext uri="{FF2B5EF4-FFF2-40B4-BE49-F238E27FC236}">
                <a16:creationId xmlns:a16="http://schemas.microsoft.com/office/drawing/2014/main" id="{EC543B8C-852F-4CD5-8F7A-6CFBE2182513}"/>
              </a:ext>
            </a:extLst>
          </p:cNvPr>
          <p:cNvSpPr txBox="1"/>
          <p:nvPr/>
        </p:nvSpPr>
        <p:spPr>
          <a:xfrm>
            <a:off x="2697489" y="3352683"/>
            <a:ext cx="3066002" cy="592663"/>
          </a:xfrm>
          <a:prstGeom prst="rect">
            <a:avLst/>
          </a:prstGeom>
          <a:noFill/>
        </p:spPr>
        <p:txBody>
          <a:bodyPr wrap="square">
            <a:spAutoFit/>
          </a:bodyPr>
          <a:lstStyle/>
          <a:p>
            <a:pPr>
              <a:lnSpc>
                <a:spcPct val="107000"/>
              </a:lnSpc>
              <a:spcAft>
                <a:spcPts val="800"/>
              </a:spcAft>
            </a:pPr>
            <a:r>
              <a:rPr lang="en-US" sz="3200" dirty="0">
                <a:latin typeface="NikoshBAN" panose="02000000000000000000" pitchFamily="2" charset="0"/>
                <a:ea typeface="Times New Roman" panose="02020603050405020304" pitchFamily="18" charset="0"/>
                <a:cs typeface="NikoshBAN" panose="02000000000000000000" pitchFamily="2" charset="0"/>
              </a:rPr>
              <a:t>৪৩ </a:t>
            </a:r>
            <a:r>
              <a:rPr lang="en-US" sz="3200" dirty="0" err="1">
                <a:latin typeface="NikoshBAN" panose="02000000000000000000" pitchFamily="2" charset="0"/>
                <a:ea typeface="Times New Roman" panose="02020603050405020304" pitchFamily="18" charset="0"/>
                <a:cs typeface="NikoshBAN" panose="02000000000000000000" pitchFamily="2" charset="0"/>
              </a:rPr>
              <a:t>বছর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বয়সে</a:t>
            </a:r>
            <a:endParaRPr lang="en-US" sz="3200" dirty="0">
              <a:latin typeface="NikoshBAN" panose="02000000000000000000" pitchFamily="2" charset="0"/>
              <a:ea typeface="Calibri" panose="020F0502020204030204" pitchFamily="34" charset="0"/>
              <a:cs typeface="NikoshBAN" panose="02000000000000000000" pitchFamily="2" charset="0"/>
            </a:endParaRPr>
          </a:p>
        </p:txBody>
      </p:sp>
      <p:sp>
        <p:nvSpPr>
          <p:cNvPr id="12" name="TextBox 11">
            <a:extLst>
              <a:ext uri="{FF2B5EF4-FFF2-40B4-BE49-F238E27FC236}">
                <a16:creationId xmlns:a16="http://schemas.microsoft.com/office/drawing/2014/main" id="{9B28A528-64DD-4598-B7A5-C4AB23FA9065}"/>
              </a:ext>
            </a:extLst>
          </p:cNvPr>
          <p:cNvSpPr txBox="1"/>
          <p:nvPr/>
        </p:nvSpPr>
        <p:spPr>
          <a:xfrm>
            <a:off x="5234355" y="1856167"/>
            <a:ext cx="5803413" cy="584775"/>
          </a:xfrm>
          <a:prstGeom prst="rect">
            <a:avLst/>
          </a:prstGeom>
          <a:noFill/>
        </p:spPr>
        <p:txBody>
          <a:bodyPr wrap="square">
            <a:spAutoFit/>
          </a:bodyPr>
          <a:lstStyle/>
          <a:p>
            <a:r>
              <a:rPr lang="en-US" sz="3200" dirty="0">
                <a:latin typeface="NikoshBAN" panose="02000000000000000000" pitchFamily="2" charset="0"/>
                <a:ea typeface="Times New Roman" panose="02020603050405020304" pitchFamily="18" charset="0"/>
                <a:cs typeface="NikoshBAN" panose="02000000000000000000" pitchFamily="2" charset="0"/>
              </a:rPr>
              <a:t>‘</a:t>
            </a:r>
            <a:r>
              <a:rPr lang="en-US" sz="3200" dirty="0" err="1">
                <a:latin typeface="NikoshBAN" panose="02000000000000000000" pitchFamily="2" charset="0"/>
                <a:ea typeface="Times New Roman" panose="02020603050405020304" pitchFamily="18" charset="0"/>
                <a:cs typeface="NikoshBAN" panose="02000000000000000000" pitchFamily="2" charset="0"/>
              </a:rPr>
              <a:t>পীড়ন</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শব্দটির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অর্থ</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অত্যাচার</a:t>
            </a:r>
            <a:r>
              <a:rPr lang="en-US" sz="3200" dirty="0">
                <a:latin typeface="NikoshBAN" panose="02000000000000000000" pitchFamily="2" charset="0"/>
                <a:ea typeface="Times New Roman" panose="02020603050405020304" pitchFamily="18" charset="0"/>
                <a:cs typeface="NikoshBAN" panose="02000000000000000000" pitchFamily="2" charset="0"/>
              </a:rPr>
              <a:t>।</a:t>
            </a:r>
            <a:endParaRPr lang="en-US" sz="3200" dirty="0"/>
          </a:p>
        </p:txBody>
      </p:sp>
      <p:sp>
        <p:nvSpPr>
          <p:cNvPr id="14" name="TextBox 13">
            <a:extLst>
              <a:ext uri="{FF2B5EF4-FFF2-40B4-BE49-F238E27FC236}">
                <a16:creationId xmlns:a16="http://schemas.microsoft.com/office/drawing/2014/main" id="{40CE02D6-8525-4F22-8EE9-E967E1AB52CF}"/>
              </a:ext>
            </a:extLst>
          </p:cNvPr>
          <p:cNvSpPr txBox="1"/>
          <p:nvPr/>
        </p:nvSpPr>
        <p:spPr>
          <a:xfrm>
            <a:off x="606786" y="1091444"/>
            <a:ext cx="11085629" cy="584775"/>
          </a:xfrm>
          <a:prstGeom prst="rect">
            <a:avLst/>
          </a:prstGeom>
          <a:noFill/>
        </p:spPr>
        <p:txBody>
          <a:bodyPr wrap="square">
            <a:spAutoFit/>
          </a:bodyPr>
          <a:lstStyle/>
          <a:p>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বিজয়লক্ষ্মী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বলেছেন</a:t>
            </a:r>
            <a:endParaRPr lang="en-US" sz="3200" dirty="0"/>
          </a:p>
        </p:txBody>
      </p:sp>
      <p:sp>
        <p:nvSpPr>
          <p:cNvPr id="15" name="Rectangle 14">
            <a:extLst>
              <a:ext uri="{FF2B5EF4-FFF2-40B4-BE49-F238E27FC236}">
                <a16:creationId xmlns:a16="http://schemas.microsoft.com/office/drawing/2014/main" id="{1224636D-8DB2-46D4-B610-73A365E70B59}"/>
              </a:ext>
            </a:extLst>
          </p:cNvPr>
          <p:cNvSpPr/>
          <p:nvPr/>
        </p:nvSpPr>
        <p:spPr>
          <a:xfrm>
            <a:off x="259602" y="5483546"/>
            <a:ext cx="11779998" cy="592663"/>
          </a:xfrm>
          <a:prstGeom prst="rect">
            <a:avLst/>
          </a:prstGeom>
        </p:spPr>
        <p:txBody>
          <a:bodyPr wrap="square">
            <a:spAutoFit/>
          </a:bodyPr>
          <a:lstStyle/>
          <a:p>
            <a:pPr>
              <a:lnSpc>
                <a:spcPct val="107000"/>
              </a:lnSpc>
              <a:spcAft>
                <a:spcPts val="800"/>
              </a:spcAft>
            </a:pPr>
            <a:r>
              <a:rPr lang="en-US" sz="3200" dirty="0" err="1">
                <a:latin typeface="NikoshBAN" panose="02000000000000000000" pitchFamily="2" charset="0"/>
                <a:ea typeface="Times New Roman" panose="02020603050405020304" pitchFamily="18" charset="0"/>
                <a:cs typeface="NikoshBAN" panose="02000000000000000000" pitchFamily="2" charset="0"/>
              </a:rPr>
              <a:t>পুরুষের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জয়ের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পেছনে</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প্রেরণা</a:t>
            </a:r>
            <a:r>
              <a:rPr lang="en-US" sz="3200" dirty="0">
                <a:latin typeface="NikoshBAN" panose="02000000000000000000" pitchFamily="2" charset="0"/>
                <a:ea typeface="Times New Roman" panose="02020603050405020304" pitchFamily="18" charset="0"/>
                <a:cs typeface="NikoshBAN" panose="02000000000000000000" pitchFamily="2" charset="0"/>
              </a:rPr>
              <a:t> ও </a:t>
            </a:r>
            <a:r>
              <a:rPr lang="en-US" sz="3200" dirty="0" err="1">
                <a:latin typeface="NikoshBAN" panose="02000000000000000000" pitchFamily="2" charset="0"/>
                <a:ea typeface="Times New Roman" panose="02020603050405020304" pitchFamily="18" charset="0"/>
                <a:cs typeface="NikoshBAN" panose="02000000000000000000" pitchFamily="2" charset="0"/>
              </a:rPr>
              <a:t>শক্তি</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দিয়েছে</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বিজয়লক্ষ্মী</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নারী</a:t>
            </a:r>
            <a:r>
              <a:rPr lang="en-US" sz="3200" dirty="0">
                <a:latin typeface="NikoshBAN" panose="02000000000000000000" pitchFamily="2" charset="0"/>
                <a:ea typeface="Times New Roman" panose="02020603050405020304" pitchFamily="18" charset="0"/>
                <a:cs typeface="NikoshBAN" panose="02000000000000000000" pitchFamily="2" charset="0"/>
              </a:rPr>
              <a:t>।</a:t>
            </a:r>
            <a:endParaRPr lang="en-US" sz="3200" dirty="0">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05037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2"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5639D2E1-4800-40AF-B92B-485F9D311B1D}"/>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 name="TextBox 1">
            <a:extLst>
              <a:ext uri="{FF2B5EF4-FFF2-40B4-BE49-F238E27FC236}">
                <a16:creationId xmlns:a16="http://schemas.microsoft.com/office/drawing/2014/main" id="{86F9024F-714D-477B-97BD-1D762E018C91}"/>
              </a:ext>
            </a:extLst>
          </p:cNvPr>
          <p:cNvSpPr txBox="1"/>
          <p:nvPr/>
        </p:nvSpPr>
        <p:spPr>
          <a:xfrm>
            <a:off x="527154" y="4982475"/>
            <a:ext cx="11137692" cy="1200329"/>
          </a:xfrm>
          <a:prstGeom prst="rect">
            <a:avLst/>
          </a:prstGeom>
          <a:noFill/>
        </p:spPr>
        <p:txBody>
          <a:bodyPr wrap="square" rtlCol="0">
            <a:spAutoFit/>
          </a:bodyPr>
          <a:lstStyle/>
          <a:p>
            <a:r>
              <a:rPr lang="en-US" sz="3600" dirty="0">
                <a:latin typeface="NikoshBAN" panose="02000000000000000000"/>
              </a:rPr>
              <a:t>“</a:t>
            </a:r>
            <a:r>
              <a:rPr lang="en-US" sz="3600" dirty="0" err="1">
                <a:latin typeface="NikoshBAN" panose="02000000000000000000"/>
              </a:rPr>
              <a:t>মানব</a:t>
            </a:r>
            <a:r>
              <a:rPr lang="en-US" sz="3600" dirty="0">
                <a:latin typeface="NikoshBAN" panose="02000000000000000000"/>
              </a:rPr>
              <a:t> </a:t>
            </a:r>
            <a:r>
              <a:rPr lang="en-US" sz="3600" dirty="0" err="1">
                <a:latin typeface="NikoshBAN" panose="02000000000000000000"/>
              </a:rPr>
              <a:t>সভ্যতায়</a:t>
            </a:r>
            <a:r>
              <a:rPr lang="en-US" sz="3600" dirty="0">
                <a:latin typeface="NikoshBAN" panose="02000000000000000000"/>
              </a:rPr>
              <a:t> </a:t>
            </a:r>
            <a:r>
              <a:rPr lang="en-US" sz="3600" dirty="0" err="1">
                <a:latin typeface="NikoshBAN" panose="02000000000000000000"/>
              </a:rPr>
              <a:t>পুরুষ</a:t>
            </a:r>
            <a:r>
              <a:rPr lang="en-US" sz="3600" dirty="0">
                <a:latin typeface="NikoshBAN" panose="02000000000000000000"/>
              </a:rPr>
              <a:t> ও </a:t>
            </a:r>
            <a:r>
              <a:rPr lang="en-US" sz="3600" dirty="0" err="1">
                <a:latin typeface="NikoshBAN" panose="02000000000000000000"/>
              </a:rPr>
              <a:t>নারীর</a:t>
            </a:r>
            <a:r>
              <a:rPr lang="en-US" sz="3600" dirty="0">
                <a:latin typeface="NikoshBAN" panose="02000000000000000000"/>
              </a:rPr>
              <a:t> </a:t>
            </a:r>
            <a:r>
              <a:rPr lang="en-US" sz="3600" dirty="0" err="1">
                <a:latin typeface="NikoshBAN" panose="02000000000000000000"/>
              </a:rPr>
              <a:t>অবদান</a:t>
            </a:r>
            <a:r>
              <a:rPr lang="en-US" sz="3600" dirty="0">
                <a:latin typeface="NikoshBAN" panose="02000000000000000000"/>
              </a:rPr>
              <a:t> </a:t>
            </a:r>
            <a:r>
              <a:rPr lang="en-US" sz="3600" dirty="0" err="1">
                <a:latin typeface="NikoshBAN" panose="02000000000000000000"/>
              </a:rPr>
              <a:t>সমান</a:t>
            </a:r>
            <a:r>
              <a:rPr lang="en-US" sz="3600" dirty="0">
                <a:latin typeface="NikoshBAN" panose="02000000000000000000"/>
              </a:rPr>
              <a:t>” </a:t>
            </a:r>
            <a:r>
              <a:rPr lang="en-US" sz="3600" dirty="0" err="1">
                <a:latin typeface="NikoshBAN" panose="02000000000000000000"/>
              </a:rPr>
              <a:t>কথাটি</a:t>
            </a:r>
            <a:r>
              <a:rPr lang="en-US" sz="3600" dirty="0">
                <a:latin typeface="NikoshBAN" panose="02000000000000000000"/>
              </a:rPr>
              <a:t> </a:t>
            </a:r>
            <a:r>
              <a:rPr lang="en-US" sz="3600" dirty="0" err="1">
                <a:latin typeface="NikoshBAN" panose="02000000000000000000"/>
              </a:rPr>
              <a:t>বিশ্লেষন</a:t>
            </a:r>
            <a:r>
              <a:rPr lang="en-US" sz="3600" dirty="0">
                <a:latin typeface="NikoshBAN" panose="02000000000000000000"/>
              </a:rPr>
              <a:t> </a:t>
            </a:r>
            <a:r>
              <a:rPr lang="en-US" sz="3600" dirty="0" err="1">
                <a:latin typeface="NikoshBAN" panose="02000000000000000000"/>
              </a:rPr>
              <a:t>করে</a:t>
            </a:r>
            <a:r>
              <a:rPr lang="en-US" sz="3600" dirty="0">
                <a:latin typeface="NikoshBAN" panose="02000000000000000000"/>
              </a:rPr>
              <a:t> </a:t>
            </a:r>
            <a:r>
              <a:rPr lang="en-US" sz="3600" dirty="0" err="1">
                <a:latin typeface="NikoshBAN" panose="02000000000000000000"/>
              </a:rPr>
              <a:t>পনের</a:t>
            </a:r>
            <a:r>
              <a:rPr lang="en-US" sz="3600" dirty="0">
                <a:latin typeface="NikoshBAN" panose="02000000000000000000"/>
              </a:rPr>
              <a:t> </a:t>
            </a:r>
            <a:r>
              <a:rPr lang="en-US" sz="3600" dirty="0" err="1">
                <a:latin typeface="NikoshBAN" panose="02000000000000000000"/>
              </a:rPr>
              <a:t>লাইনে</a:t>
            </a:r>
            <a:r>
              <a:rPr lang="en-US" sz="3600" dirty="0">
                <a:latin typeface="NikoshBAN" panose="02000000000000000000"/>
              </a:rPr>
              <a:t> </a:t>
            </a:r>
            <a:r>
              <a:rPr lang="en-US" sz="3600" dirty="0" err="1">
                <a:latin typeface="NikoshBAN" panose="02000000000000000000"/>
              </a:rPr>
              <a:t>একটি</a:t>
            </a:r>
            <a:r>
              <a:rPr lang="en-US" sz="3600" dirty="0">
                <a:latin typeface="NikoshBAN" panose="02000000000000000000"/>
              </a:rPr>
              <a:t> </a:t>
            </a:r>
            <a:r>
              <a:rPr lang="en-US" sz="3600" dirty="0" err="1">
                <a:latin typeface="NikoshBAN" panose="02000000000000000000"/>
              </a:rPr>
              <a:t>অনুচ্ছেদ</a:t>
            </a:r>
            <a:r>
              <a:rPr lang="en-US" sz="3600" dirty="0">
                <a:latin typeface="NikoshBAN" panose="02000000000000000000"/>
              </a:rPr>
              <a:t> </a:t>
            </a:r>
            <a:r>
              <a:rPr lang="en-US" sz="3600" dirty="0" err="1">
                <a:latin typeface="NikoshBAN" panose="02000000000000000000"/>
              </a:rPr>
              <a:t>লিখে</a:t>
            </a:r>
            <a:r>
              <a:rPr lang="en-US" sz="3600" dirty="0">
                <a:latin typeface="NikoshBAN" panose="02000000000000000000"/>
              </a:rPr>
              <a:t> </a:t>
            </a:r>
            <a:r>
              <a:rPr lang="en-US" sz="3600" dirty="0" err="1">
                <a:latin typeface="NikoshBAN" panose="02000000000000000000"/>
              </a:rPr>
              <a:t>আনবে</a:t>
            </a:r>
            <a:r>
              <a:rPr lang="en-US" sz="3600" dirty="0">
                <a:latin typeface="NikoshBAN" panose="02000000000000000000"/>
              </a:rPr>
              <a:t>।</a:t>
            </a:r>
          </a:p>
        </p:txBody>
      </p:sp>
      <p:sp>
        <p:nvSpPr>
          <p:cNvPr id="5" name="TextBox 4">
            <a:extLst>
              <a:ext uri="{FF2B5EF4-FFF2-40B4-BE49-F238E27FC236}">
                <a16:creationId xmlns:a16="http://schemas.microsoft.com/office/drawing/2014/main" id="{2C54306D-A9F7-4FF0-8D60-E97029BB5177}"/>
              </a:ext>
            </a:extLst>
          </p:cNvPr>
          <p:cNvSpPr txBox="1"/>
          <p:nvPr/>
        </p:nvSpPr>
        <p:spPr>
          <a:xfrm>
            <a:off x="1379095" y="2102132"/>
            <a:ext cx="2953063" cy="769441"/>
          </a:xfrm>
          <a:prstGeom prst="rect">
            <a:avLst/>
          </a:prstGeom>
          <a:noFill/>
        </p:spPr>
        <p:txBody>
          <a:bodyPr wrap="square" rtlCol="0">
            <a:spAutoFit/>
          </a:bodyPr>
          <a:lstStyle/>
          <a:p>
            <a:r>
              <a:rPr lang="en-US" sz="4400" dirty="0" err="1">
                <a:solidFill>
                  <a:srgbClr val="00B050"/>
                </a:solidFill>
                <a:latin typeface="NikoshBAN" panose="02000000000000000000"/>
              </a:rPr>
              <a:t>বাড়ির</a:t>
            </a:r>
            <a:r>
              <a:rPr lang="en-US" sz="4400" dirty="0">
                <a:solidFill>
                  <a:srgbClr val="00B050"/>
                </a:solidFill>
                <a:latin typeface="NikoshBAN" panose="02000000000000000000"/>
              </a:rPr>
              <a:t> </a:t>
            </a:r>
            <a:r>
              <a:rPr lang="en-US" sz="4400" dirty="0" err="1">
                <a:solidFill>
                  <a:srgbClr val="00B050"/>
                </a:solidFill>
                <a:latin typeface="NikoshBAN" panose="02000000000000000000"/>
              </a:rPr>
              <a:t>কাজ</a:t>
            </a:r>
            <a:r>
              <a:rPr lang="en-US" sz="4400" dirty="0">
                <a:solidFill>
                  <a:srgbClr val="00B050"/>
                </a:solidFill>
                <a:latin typeface="NikoshBAN" panose="02000000000000000000"/>
              </a:rPr>
              <a:t> </a:t>
            </a:r>
          </a:p>
        </p:txBody>
      </p:sp>
      <p:sp>
        <p:nvSpPr>
          <p:cNvPr id="6" name="Oval 5">
            <a:extLst>
              <a:ext uri="{FF2B5EF4-FFF2-40B4-BE49-F238E27FC236}">
                <a16:creationId xmlns:a16="http://schemas.microsoft.com/office/drawing/2014/main" id="{410EC1CC-ECCC-4EA8-A549-1BAFA3115CDC}"/>
              </a:ext>
            </a:extLst>
          </p:cNvPr>
          <p:cNvSpPr/>
          <p:nvPr/>
        </p:nvSpPr>
        <p:spPr>
          <a:xfrm>
            <a:off x="854439" y="1771710"/>
            <a:ext cx="4182256" cy="143905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illage single floor home front design - গ্রামের জন্য সুন্দর বাড়ির ডিজাইন">
            <a:extLst>
              <a:ext uri="{FF2B5EF4-FFF2-40B4-BE49-F238E27FC236}">
                <a16:creationId xmlns:a16="http://schemas.microsoft.com/office/drawing/2014/main" id="{AE031189-7C6E-4F3B-B0A7-E6CFB7B195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193"/>
          <a:stretch/>
        </p:blipFill>
        <p:spPr bwMode="auto">
          <a:xfrm>
            <a:off x="5601806" y="370381"/>
            <a:ext cx="6195454" cy="44789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1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1039725-1AFD-49FA-8EE6-93D36A5E3F59}"/>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AE340154-160A-4A73-A0C6-E1F76CB5570C}"/>
              </a:ext>
            </a:extLst>
          </p:cNvPr>
          <p:cNvSpPr txBox="1"/>
          <p:nvPr/>
        </p:nvSpPr>
        <p:spPr>
          <a:xfrm>
            <a:off x="817419" y="25717"/>
            <a:ext cx="10557162" cy="3154710"/>
          </a:xfrm>
          <a:prstGeom prst="rect">
            <a:avLst/>
          </a:prstGeom>
          <a:noFill/>
          <a:ln w="76200">
            <a:noFill/>
          </a:ln>
        </p:spPr>
        <p:txBody>
          <a:bodyPr wrap="square" rtlCol="0">
            <a:spAutoFit/>
          </a:bodyPr>
          <a:lstStyle/>
          <a:p>
            <a:pPr algn="ctr"/>
            <a:r>
              <a:rPr lang="en-US" sz="16600" dirty="0" err="1">
                <a:ln w="13462">
                  <a:solidFill>
                    <a:schemeClr val="bg1"/>
                  </a:solidFill>
                  <a:prstDash val="solid"/>
                </a:ln>
                <a:solidFill>
                  <a:srgbClr val="7030A0"/>
                </a:solidFill>
                <a:latin typeface="NikoshBAN" panose="02000000000000000000" pitchFamily="2" charset="0"/>
                <a:cs typeface="NikoshBAN" panose="02000000000000000000" pitchFamily="2" charset="0"/>
              </a:rPr>
              <a:t>ধন্যবাদ</a:t>
            </a:r>
            <a:r>
              <a:rPr lang="en-US" sz="19900" b="1" dirty="0">
                <a:ln w="13462">
                  <a:solidFill>
                    <a:schemeClr val="bg1"/>
                  </a:solidFill>
                  <a:prstDash val="solid"/>
                </a:ln>
                <a:solidFill>
                  <a:srgbClr val="7030A0"/>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p>
        </p:txBody>
      </p:sp>
      <p:sp>
        <p:nvSpPr>
          <p:cNvPr id="6" name="Frame 5">
            <a:extLst>
              <a:ext uri="{FF2B5EF4-FFF2-40B4-BE49-F238E27FC236}">
                <a16:creationId xmlns:a16="http://schemas.microsoft.com/office/drawing/2014/main" id="{EBBC59B7-DC74-4FB3-8D79-AF64F258687A}"/>
              </a:ext>
            </a:extLst>
          </p:cNvPr>
          <p:cNvSpPr/>
          <p:nvPr/>
        </p:nvSpPr>
        <p:spPr>
          <a:xfrm>
            <a:off x="277091" y="249382"/>
            <a:ext cx="11651673" cy="6373091"/>
          </a:xfrm>
          <a:prstGeom prst="frame">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70DF14FE-CF1A-473E-82A9-7B5DEA00FD95}"/>
              </a:ext>
            </a:extLst>
          </p:cNvPr>
          <p:cNvPicPr>
            <a:picLocks noChangeAspect="1"/>
          </p:cNvPicPr>
          <p:nvPr/>
        </p:nvPicPr>
        <p:blipFill rotWithShape="1">
          <a:blip r:embed="rId3">
            <a:extLst>
              <a:ext uri="{28A0092B-C50C-407E-A947-70E740481C1C}">
                <a14:useLocalDpi xmlns:a14="http://schemas.microsoft.com/office/drawing/2010/main" val="0"/>
              </a:ext>
            </a:extLst>
          </a:blip>
          <a:srcRect t="37479"/>
          <a:stretch/>
        </p:blipFill>
        <p:spPr>
          <a:xfrm>
            <a:off x="1227749" y="2773181"/>
            <a:ext cx="9750356" cy="3428999"/>
          </a:xfrm>
          <a:prstGeom prst="rect">
            <a:avLst/>
          </a:prstGeom>
          <a:ln w="28575">
            <a:solidFill>
              <a:schemeClr val="tx1"/>
            </a:solidFill>
          </a:ln>
        </p:spPr>
      </p:pic>
    </p:spTree>
    <p:extLst>
      <p:ext uri="{BB962C8B-B14F-4D97-AF65-F5344CB8AC3E}">
        <p14:creationId xmlns:p14="http://schemas.microsoft.com/office/powerpoint/2010/main" val="259891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364FEE4-6731-4263-B8F6-037E034E3806}"/>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3C196B1-362A-41BC-AD94-0AAEB7D47045}"/>
              </a:ext>
            </a:extLst>
          </p:cNvPr>
          <p:cNvSpPr txBox="1"/>
          <p:nvPr/>
        </p:nvSpPr>
        <p:spPr>
          <a:xfrm>
            <a:off x="5751486" y="335845"/>
            <a:ext cx="872835" cy="6186309"/>
          </a:xfrm>
          <a:prstGeom prst="rect">
            <a:avLst/>
          </a:prstGeom>
          <a:noFill/>
          <a:ln w="12700">
            <a:solidFill>
              <a:schemeClr val="tx1"/>
            </a:solidFill>
          </a:ln>
        </p:spPr>
        <p:txBody>
          <a:bodyPr wrap="square" rtlCol="0">
            <a:spAutoFit/>
          </a:bodyPr>
          <a:lstStyle/>
          <a:p>
            <a:pPr algn="ctr"/>
            <a:r>
              <a:rPr lang="en-US" sz="6600" dirty="0" err="1">
                <a:latin typeface="NikoshBAN" panose="02000000000000000000" pitchFamily="2" charset="0"/>
                <a:cs typeface="NikoshBAN" panose="02000000000000000000" pitchFamily="2" charset="0"/>
              </a:rPr>
              <a:t>পাঠপ</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রি</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চি</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তি</a:t>
            </a:r>
            <a:r>
              <a:rPr lang="en-US" sz="66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975C845D-11E8-46BD-85F4-3C23F4FC4490}"/>
              </a:ext>
            </a:extLst>
          </p:cNvPr>
          <p:cNvPicPr>
            <a:picLocks noChangeAspect="1"/>
          </p:cNvPicPr>
          <p:nvPr/>
        </p:nvPicPr>
        <p:blipFill>
          <a:blip r:embed="rId3"/>
          <a:stretch>
            <a:fillRect/>
          </a:stretch>
        </p:blipFill>
        <p:spPr>
          <a:xfrm>
            <a:off x="377939" y="374073"/>
            <a:ext cx="4907730" cy="6206836"/>
          </a:xfrm>
          <a:prstGeom prst="rect">
            <a:avLst/>
          </a:prstGeom>
          <a:ln w="19050">
            <a:solidFill>
              <a:schemeClr val="tx1"/>
            </a:solidFill>
          </a:ln>
        </p:spPr>
      </p:pic>
      <p:sp>
        <p:nvSpPr>
          <p:cNvPr id="6" name="TextBox 5">
            <a:extLst>
              <a:ext uri="{FF2B5EF4-FFF2-40B4-BE49-F238E27FC236}">
                <a16:creationId xmlns:a16="http://schemas.microsoft.com/office/drawing/2014/main" id="{1D9D1B11-07C3-4FBE-88DB-D582346340F6}"/>
              </a:ext>
            </a:extLst>
          </p:cNvPr>
          <p:cNvSpPr txBox="1"/>
          <p:nvPr/>
        </p:nvSpPr>
        <p:spPr>
          <a:xfrm>
            <a:off x="6932054" y="2397947"/>
            <a:ext cx="4322619" cy="2062103"/>
          </a:xfrm>
          <a:prstGeom prst="rect">
            <a:avLst/>
          </a:prstGeom>
          <a:noFill/>
          <a:ln w="12700">
            <a:solidFill>
              <a:schemeClr val="tx1"/>
            </a:solidFill>
          </a:ln>
        </p:spPr>
        <p:txBody>
          <a:bodyPr wrap="square" rtlCol="0">
            <a:spAutoFit/>
          </a:bodyPr>
          <a:lstStyle/>
          <a:p>
            <a:r>
              <a:rPr lang="en-US" sz="3200" b="1" dirty="0" err="1">
                <a:latin typeface="NikoshBAN" panose="02000000000000000000" pitchFamily="2" charset="0"/>
                <a:cs typeface="NikoshBAN" panose="02000000000000000000" pitchFamily="2" charset="0"/>
              </a:rPr>
              <a:t>শ্রেণি</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অষ্টম</a:t>
            </a:r>
            <a:r>
              <a:rPr lang="en-US" sz="3200" b="1" dirty="0">
                <a:latin typeface="NikoshBAN" panose="02000000000000000000" pitchFamily="2" charset="0"/>
                <a:cs typeface="NikoshBAN" panose="02000000000000000000" pitchFamily="2" charset="0"/>
              </a:rPr>
              <a:t> </a:t>
            </a:r>
          </a:p>
          <a:p>
            <a:r>
              <a:rPr lang="en-US" sz="3200" b="1" dirty="0" err="1">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বাংলা</a:t>
            </a:r>
            <a:r>
              <a:rPr lang="en-US" sz="3200" b="1" dirty="0">
                <a:latin typeface="NikoshBAN" panose="02000000000000000000" pitchFamily="2" charset="0"/>
                <a:cs typeface="NikoshBAN" panose="02000000000000000000" pitchFamily="2" charset="0"/>
              </a:rPr>
              <a:t> ১ম </a:t>
            </a:r>
            <a:r>
              <a:rPr lang="en-US" sz="3200" b="1" dirty="0" err="1">
                <a:latin typeface="NikoshBAN" panose="02000000000000000000" pitchFamily="2" charset="0"/>
                <a:cs typeface="NikoshBAN" panose="02000000000000000000" pitchFamily="2" charset="0"/>
              </a:rPr>
              <a:t>পত্র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সাহিত্য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কণিকা</a:t>
            </a:r>
            <a:r>
              <a:rPr lang="en-US" sz="3200" b="1" dirty="0">
                <a:latin typeface="NikoshBAN" panose="02000000000000000000" pitchFamily="2" charset="0"/>
                <a:cs typeface="NikoshBAN" panose="02000000000000000000" pitchFamily="2" charset="0"/>
              </a:rPr>
              <a:t>)</a:t>
            </a:r>
          </a:p>
          <a:p>
            <a:r>
              <a:rPr lang="en-US" sz="3200" b="1" dirty="0" err="1">
                <a:latin typeface="NikoshBAN" panose="02000000000000000000" pitchFamily="2" charset="0"/>
                <a:cs typeface="NikoshBAN" panose="02000000000000000000" pitchFamily="2" charset="0"/>
              </a:rPr>
              <a:t>বিশেষ</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পাঠ</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পদ্য</a:t>
            </a:r>
            <a:r>
              <a:rPr lang="en-US" sz="32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07966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66C6457-9892-45D0-9BC6-5458284364A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9">
            <a:extLst>
              <a:ext uri="{FF2B5EF4-FFF2-40B4-BE49-F238E27FC236}">
                <a16:creationId xmlns:a16="http://schemas.microsoft.com/office/drawing/2014/main" id="{8B90B6C6-E6CB-49F0-AFDB-2E81B2FA4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94" t="2265" r="16879" b="18463"/>
          <a:stretch/>
        </p:blipFill>
        <p:spPr bwMode="auto">
          <a:xfrm>
            <a:off x="282867" y="257405"/>
            <a:ext cx="7392553" cy="62903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16B2319B-B487-4045-A7F1-167FE4843B91}"/>
              </a:ext>
            </a:extLst>
          </p:cNvPr>
          <p:cNvSpPr txBox="1"/>
          <p:nvPr/>
        </p:nvSpPr>
        <p:spPr>
          <a:xfrm>
            <a:off x="7127011" y="4475175"/>
            <a:ext cx="5613399" cy="1446550"/>
          </a:xfrm>
          <a:prstGeom prst="rect">
            <a:avLst/>
          </a:prstGeom>
          <a:noFill/>
        </p:spPr>
        <p:txBody>
          <a:bodyPr wrap="square" rtlCol="0">
            <a:spAutoFit/>
          </a:bodyPr>
          <a:lstStyle/>
          <a:p>
            <a:pPr algn="ctr"/>
            <a:r>
              <a:rPr lang="en-US" sz="4400" dirty="0" err="1">
                <a:latin typeface="NikoshBAN" panose="02000000000000000000" pitchFamily="2" charset="0"/>
                <a:cs typeface="NikoshBAN" panose="02000000000000000000" pitchFamily="2" charset="0"/>
              </a:rPr>
              <a:t>বেগম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রোকেয়া</a:t>
            </a:r>
            <a:r>
              <a:rPr lang="en-US" sz="4400" dirty="0">
                <a:latin typeface="NikoshBAN" panose="02000000000000000000" pitchFamily="2" charset="0"/>
                <a:cs typeface="NikoshBAN" panose="02000000000000000000" pitchFamily="2" charset="0"/>
              </a:rPr>
              <a:t> : </a:t>
            </a:r>
          </a:p>
          <a:p>
            <a:pPr algn="ctr"/>
            <a:r>
              <a:rPr lang="en-US" sz="4400" dirty="0" err="1">
                <a:latin typeface="NikoshBAN" panose="02000000000000000000" pitchFamily="2" charset="0"/>
                <a:cs typeface="NikoshBAN" panose="02000000000000000000" pitchFamily="2" charset="0"/>
              </a:rPr>
              <a:t>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জাগরনের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পথিকৃত</a:t>
            </a:r>
            <a:r>
              <a:rPr lang="en-US" sz="4400" dirty="0">
                <a:latin typeface="NikoshBAN" panose="02000000000000000000" pitchFamily="2" charset="0"/>
                <a:cs typeface="NikoshBAN" panose="02000000000000000000" pitchFamily="2" charset="0"/>
              </a:rPr>
              <a:t>।</a:t>
            </a:r>
          </a:p>
        </p:txBody>
      </p:sp>
      <p:sp>
        <p:nvSpPr>
          <p:cNvPr id="13" name="TextBox 12">
            <a:extLst>
              <a:ext uri="{FF2B5EF4-FFF2-40B4-BE49-F238E27FC236}">
                <a16:creationId xmlns:a16="http://schemas.microsoft.com/office/drawing/2014/main" id="{753A9B02-2FDD-45F4-945E-7321BBA4F99E}"/>
              </a:ext>
            </a:extLst>
          </p:cNvPr>
          <p:cNvSpPr txBox="1"/>
          <p:nvPr/>
        </p:nvSpPr>
        <p:spPr>
          <a:xfrm>
            <a:off x="8201891" y="1581460"/>
            <a:ext cx="3463637" cy="523220"/>
          </a:xfrm>
          <a:prstGeom prst="rect">
            <a:avLst/>
          </a:prstGeom>
          <a:noFill/>
        </p:spPr>
        <p:txBody>
          <a:bodyPr wrap="square" rtlCol="0">
            <a:spAutoFit/>
          </a:bodyPr>
          <a:lstStyle/>
          <a:p>
            <a:r>
              <a:rPr lang="en-US" sz="2800" dirty="0" err="1"/>
              <a:t>বলত</a:t>
            </a:r>
            <a:r>
              <a:rPr lang="en-US" sz="2800" dirty="0"/>
              <a:t> </a:t>
            </a:r>
            <a:r>
              <a:rPr lang="en-US" sz="2800" dirty="0" err="1"/>
              <a:t>এই</a:t>
            </a:r>
            <a:r>
              <a:rPr lang="en-US" sz="2800" dirty="0"/>
              <a:t> </a:t>
            </a:r>
            <a:r>
              <a:rPr lang="en-US" sz="2800" dirty="0" err="1"/>
              <a:t>ছবিটি</a:t>
            </a:r>
            <a:r>
              <a:rPr lang="en-US" sz="2800" dirty="0"/>
              <a:t> </a:t>
            </a:r>
            <a:r>
              <a:rPr lang="en-US" sz="2800" dirty="0" err="1"/>
              <a:t>কার</a:t>
            </a:r>
            <a:r>
              <a:rPr lang="en-US" sz="2800" dirty="0"/>
              <a:t> </a:t>
            </a:r>
          </a:p>
        </p:txBody>
      </p:sp>
    </p:spTree>
    <p:extLst>
      <p:ext uri="{BB962C8B-B14F-4D97-AF65-F5344CB8AC3E}">
        <p14:creationId xmlns:p14="http://schemas.microsoft.com/office/powerpoint/2010/main" val="169740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0" fill="hold"/>
                                        <p:tgtEl>
                                          <p:spTgt spid="9"/>
                                        </p:tgtEl>
                                        <p:attrNameLst>
                                          <p:attrName>ppt_w</p:attrName>
                                        </p:attrNameLst>
                                      </p:cBhvr>
                                      <p:tavLst>
                                        <p:tav tm="0">
                                          <p:val>
                                            <p:fltVal val="0"/>
                                          </p:val>
                                        </p:tav>
                                        <p:tav tm="100000">
                                          <p:val>
                                            <p:strVal val="#ppt_w"/>
                                          </p:val>
                                        </p:tav>
                                      </p:tavLst>
                                    </p:anim>
                                    <p:anim calcmode="lin" valueType="num">
                                      <p:cBhvr>
                                        <p:cTn id="22" dur="3000" fill="hold"/>
                                        <p:tgtEl>
                                          <p:spTgt spid="9"/>
                                        </p:tgtEl>
                                        <p:attrNameLst>
                                          <p:attrName>ppt_h</p:attrName>
                                        </p:attrNameLst>
                                      </p:cBhvr>
                                      <p:tavLst>
                                        <p:tav tm="0">
                                          <p:val>
                                            <p:fltVal val="0"/>
                                          </p:val>
                                        </p:tav>
                                        <p:tav tm="100000">
                                          <p:val>
                                            <p:strVal val="#ppt_h"/>
                                          </p:val>
                                        </p:tav>
                                      </p:tavLst>
                                    </p:anim>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32A6906-A9B6-4D54-B843-1326006D62E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মাদার তেরেসার বিখ্যাত কিছু উক্তি">
            <a:extLst>
              <a:ext uri="{FF2B5EF4-FFF2-40B4-BE49-F238E27FC236}">
                <a16:creationId xmlns:a16="http://schemas.microsoft.com/office/drawing/2014/main" id="{2A145498-B5B6-491E-8EF9-A719B810B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69" r="18007"/>
          <a:stretch/>
        </p:blipFill>
        <p:spPr bwMode="auto">
          <a:xfrm>
            <a:off x="376403" y="336034"/>
            <a:ext cx="5637614" cy="420386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5AA3C0-E71D-4CBF-BAE6-A41F018C5EEA}"/>
              </a:ext>
            </a:extLst>
          </p:cNvPr>
          <p:cNvSpPr/>
          <p:nvPr/>
        </p:nvSpPr>
        <p:spPr>
          <a:xfrm>
            <a:off x="6177985" y="1746110"/>
            <a:ext cx="5932032" cy="2554545"/>
          </a:xfrm>
          <a:prstGeom prst="rect">
            <a:avLst/>
          </a:prstGeom>
        </p:spPr>
        <p:txBody>
          <a:bodyPr wrap="square">
            <a:spAutoFit/>
          </a:bodyPr>
          <a:lstStyle/>
          <a:p>
            <a:r>
              <a:rPr lang="bn-BD" sz="3200" b="1" dirty="0">
                <a:latin typeface="NikoshBAN" panose="02000000000000000000" pitchFamily="2" charset="0"/>
                <a:cs typeface="NikoshBAN" panose="02000000000000000000" pitchFamily="2" charset="0"/>
              </a:rPr>
              <a:t>মাদার তেরেসা</a:t>
            </a:r>
          </a:p>
          <a:p>
            <a:r>
              <a:rPr lang="bn-BD" sz="3200" b="1" dirty="0">
                <a:latin typeface="NikoshBAN" panose="02000000000000000000" pitchFamily="2" charset="0"/>
                <a:cs typeface="NikoshBAN" panose="02000000000000000000" pitchFamily="2" charset="0"/>
              </a:rPr>
              <a:t>মুক্তিযুদ্ধে শরণার্থী শিবিরে মাদার তেরেসা যে সেবা ও অগ্রণী ভূমিকা রেখেছিলেন, তা ইতিহাসে স্মরণীয় হয়ে </a:t>
            </a:r>
            <a:r>
              <a:rPr lang="en-US" sz="3200" b="1" dirty="0" err="1">
                <a:latin typeface="NikoshBAN" panose="02000000000000000000" pitchFamily="2" charset="0"/>
                <a:cs typeface="NikoshBAN" panose="02000000000000000000" pitchFamily="2" charset="0"/>
              </a:rPr>
              <a:t>আছে</a:t>
            </a:r>
            <a:r>
              <a:rPr lang="bn-BD"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F38ADD9-0D99-42E3-A8BA-F501846A3474}"/>
              </a:ext>
            </a:extLst>
          </p:cNvPr>
          <p:cNvSpPr txBox="1"/>
          <p:nvPr/>
        </p:nvSpPr>
        <p:spPr>
          <a:xfrm>
            <a:off x="6390420" y="412409"/>
            <a:ext cx="4957134" cy="769441"/>
          </a:xfrm>
          <a:prstGeom prst="rect">
            <a:avLst/>
          </a:prstGeom>
          <a:noFill/>
        </p:spPr>
        <p:txBody>
          <a:bodyPr wrap="square" rtlCol="0">
            <a:spAutoFit/>
          </a:bodyPr>
          <a:lstStyle/>
          <a:p>
            <a:r>
              <a:rPr lang="en-US" sz="4400" dirty="0" err="1"/>
              <a:t>বলত</a:t>
            </a:r>
            <a:r>
              <a:rPr lang="en-US" sz="4400" dirty="0"/>
              <a:t> </a:t>
            </a:r>
            <a:r>
              <a:rPr lang="en-US" sz="4400" dirty="0" err="1"/>
              <a:t>এই</a:t>
            </a:r>
            <a:r>
              <a:rPr lang="en-US" sz="4400" dirty="0"/>
              <a:t> </a:t>
            </a:r>
            <a:r>
              <a:rPr lang="en-US" sz="4400" dirty="0" err="1"/>
              <a:t>ছবিটি</a:t>
            </a:r>
            <a:r>
              <a:rPr lang="en-US" sz="4400" dirty="0"/>
              <a:t> </a:t>
            </a:r>
            <a:r>
              <a:rPr lang="en-US" sz="4400" dirty="0" err="1"/>
              <a:t>কার</a:t>
            </a:r>
            <a:r>
              <a:rPr lang="en-US" sz="4400" dirty="0"/>
              <a:t> </a:t>
            </a:r>
          </a:p>
        </p:txBody>
      </p:sp>
      <p:sp>
        <p:nvSpPr>
          <p:cNvPr id="7" name="TextBox 6">
            <a:extLst>
              <a:ext uri="{FF2B5EF4-FFF2-40B4-BE49-F238E27FC236}">
                <a16:creationId xmlns:a16="http://schemas.microsoft.com/office/drawing/2014/main" id="{08C32557-4410-473B-929D-B53DFEEF4A03}"/>
              </a:ext>
            </a:extLst>
          </p:cNvPr>
          <p:cNvSpPr txBox="1"/>
          <p:nvPr/>
        </p:nvSpPr>
        <p:spPr>
          <a:xfrm>
            <a:off x="376403" y="4653107"/>
            <a:ext cx="11492845" cy="523220"/>
          </a:xfrm>
          <a:prstGeom prst="rect">
            <a:avLst/>
          </a:prstGeom>
          <a:noFill/>
        </p:spPr>
        <p:txBody>
          <a:bodyPr wrap="square">
            <a:spAutoFit/>
          </a:bodyPr>
          <a:lstStyle/>
          <a:p>
            <a:r>
              <a:rPr lang="bn-BD" sz="2800" b="1" i="0" dirty="0">
                <a:solidFill>
                  <a:srgbClr val="000000"/>
                </a:solidFill>
                <a:effectLst/>
                <a:latin typeface="NikoshBAN" panose="02000000000000000000" pitchFamily="2" charset="0"/>
                <a:cs typeface="NikoshBAN" panose="02000000000000000000" pitchFamily="2" charset="0"/>
              </a:rPr>
              <a:t>বিশ্বের যা কিছু মহান সৃষ্টি চির কল্যাণকর</a:t>
            </a:r>
            <a:r>
              <a:rPr lang="en-US" sz="2800" b="1" dirty="0">
                <a:latin typeface="NikoshBAN" panose="02000000000000000000" pitchFamily="2" charset="0"/>
                <a:cs typeface="NikoshBAN" panose="02000000000000000000" pitchFamily="2" charset="0"/>
              </a:rPr>
              <a:t>  </a:t>
            </a:r>
            <a:r>
              <a:rPr lang="bn-BD" sz="2800" b="1" i="0" dirty="0">
                <a:solidFill>
                  <a:srgbClr val="000000"/>
                </a:solidFill>
                <a:effectLst/>
                <a:latin typeface="NikoshBAN" panose="02000000000000000000" pitchFamily="2" charset="0"/>
                <a:cs typeface="NikoshBAN" panose="02000000000000000000" pitchFamily="2" charset="0"/>
              </a:rPr>
              <a:t>অর্ধেক তার করিয়াছে </a:t>
            </a:r>
            <a:r>
              <a:rPr lang="en-US" sz="2800" b="1" dirty="0" err="1">
                <a:solidFill>
                  <a:srgbClr val="000000"/>
                </a:solidFill>
                <a:latin typeface="NikoshBAN" panose="02000000000000000000" pitchFamily="2" charset="0"/>
                <a:cs typeface="NikoshBAN" panose="02000000000000000000" pitchFamily="2" charset="0"/>
              </a:rPr>
              <a:t>কে</a:t>
            </a:r>
            <a:r>
              <a:rPr lang="en-US" sz="2800" b="1" dirty="0">
                <a:solidFill>
                  <a:srgbClr val="000000"/>
                </a:solidFill>
                <a:latin typeface="NikoshBAN" panose="02000000000000000000" pitchFamily="2" charset="0"/>
                <a:cs typeface="NikoshBAN" panose="02000000000000000000" pitchFamily="2" charset="0"/>
              </a:rPr>
              <a:t> ?</a:t>
            </a:r>
            <a:endParaRPr lang="en-US" sz="2800" dirty="0"/>
          </a:p>
        </p:txBody>
      </p:sp>
      <p:sp>
        <p:nvSpPr>
          <p:cNvPr id="8" name="TextBox 7">
            <a:extLst>
              <a:ext uri="{FF2B5EF4-FFF2-40B4-BE49-F238E27FC236}">
                <a16:creationId xmlns:a16="http://schemas.microsoft.com/office/drawing/2014/main" id="{C05D1538-236F-4C8C-9342-3DC16DFCC416}"/>
              </a:ext>
            </a:extLst>
          </p:cNvPr>
          <p:cNvSpPr txBox="1"/>
          <p:nvPr/>
        </p:nvSpPr>
        <p:spPr>
          <a:xfrm>
            <a:off x="3842092" y="5301837"/>
            <a:ext cx="3323772" cy="1200329"/>
          </a:xfrm>
          <a:prstGeom prst="rect">
            <a:avLst/>
          </a:prstGeom>
          <a:noFill/>
        </p:spPr>
        <p:txBody>
          <a:bodyPr wrap="square" rtlCol="0">
            <a:spAutoFit/>
          </a:bodyPr>
          <a:lstStyle/>
          <a:p>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নারী</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686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allAtOnce"/>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AEE8FC-DDAA-496E-A63C-7ADCCE0E7995}"/>
              </a:ext>
            </a:extLst>
          </p:cNvPr>
          <p:cNvGrpSpPr/>
          <p:nvPr/>
        </p:nvGrpSpPr>
        <p:grpSpPr>
          <a:xfrm>
            <a:off x="7370616" y="360001"/>
            <a:ext cx="4419603" cy="6137998"/>
            <a:chOff x="4599709" y="1038225"/>
            <a:chExt cx="2986953" cy="4781550"/>
          </a:xfrm>
        </p:grpSpPr>
        <p:pic>
          <p:nvPicPr>
            <p:cNvPr id="3" name="Picture 2">
              <a:extLst>
                <a:ext uri="{FF2B5EF4-FFF2-40B4-BE49-F238E27FC236}">
                  <a16:creationId xmlns:a16="http://schemas.microsoft.com/office/drawing/2014/main" id="{7E4624B5-D548-49EA-9F52-4FC6D90D1ADD}"/>
                </a:ext>
              </a:extLst>
            </p:cNvPr>
            <p:cNvPicPr>
              <a:picLocks noChangeAspect="1"/>
            </p:cNvPicPr>
            <p:nvPr/>
          </p:nvPicPr>
          <p:blipFill>
            <a:blip r:embed="rId2"/>
            <a:stretch>
              <a:fillRect/>
            </a:stretch>
          </p:blipFill>
          <p:spPr>
            <a:xfrm>
              <a:off x="4605337" y="1038225"/>
              <a:ext cx="2981325" cy="4781550"/>
            </a:xfrm>
            <a:prstGeom prst="rect">
              <a:avLst/>
            </a:prstGeom>
          </p:spPr>
        </p:pic>
        <p:sp>
          <p:nvSpPr>
            <p:cNvPr id="4" name="Flowchart: Delay 3">
              <a:extLst>
                <a:ext uri="{FF2B5EF4-FFF2-40B4-BE49-F238E27FC236}">
                  <a16:creationId xmlns:a16="http://schemas.microsoft.com/office/drawing/2014/main" id="{3BF98BD9-E8F7-4500-B7B0-534A0C5E767D}"/>
                </a:ext>
              </a:extLst>
            </p:cNvPr>
            <p:cNvSpPr/>
            <p:nvPr/>
          </p:nvSpPr>
          <p:spPr>
            <a:xfrm>
              <a:off x="4599709" y="2715491"/>
              <a:ext cx="290946" cy="271549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a:extLst>
              <a:ext uri="{FF2B5EF4-FFF2-40B4-BE49-F238E27FC236}">
                <a16:creationId xmlns:a16="http://schemas.microsoft.com/office/drawing/2014/main" id="{79D9BA33-3A0E-4DB1-9CE5-173CDC9A09E5}"/>
              </a:ext>
            </a:extLst>
          </p:cNvPr>
          <p:cNvSpPr/>
          <p:nvPr/>
        </p:nvSpPr>
        <p:spPr>
          <a:xfrm>
            <a:off x="0" y="0"/>
            <a:ext cx="12192000" cy="6858000"/>
          </a:xfrm>
          <a:prstGeom prst="frame">
            <a:avLst>
              <a:gd name="adj1" fmla="val 219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558FE8DF-AC04-4E36-8558-5E79A2308A79}"/>
              </a:ext>
            </a:extLst>
          </p:cNvPr>
          <p:cNvSpPr txBox="1"/>
          <p:nvPr/>
        </p:nvSpPr>
        <p:spPr>
          <a:xfrm>
            <a:off x="1316182" y="407828"/>
            <a:ext cx="3657600" cy="769441"/>
          </a:xfrm>
          <a:prstGeom prst="rect">
            <a:avLst/>
          </a:prstGeom>
          <a:noFill/>
        </p:spPr>
        <p:txBody>
          <a:bodyPr wrap="square" rtlCol="0">
            <a:spAutoFit/>
          </a:bodyPr>
          <a:lstStyle/>
          <a:p>
            <a:r>
              <a:rPr lang="en-US" sz="4400" dirty="0" err="1">
                <a:latin typeface="NikoshBAN" panose="02000000000000000000" pitchFamily="2" charset="0"/>
                <a:cs typeface="NikoshBAN" panose="02000000000000000000" pitchFamily="2" charset="0"/>
              </a:rPr>
              <a:t>আজকের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পাঠ</a:t>
            </a:r>
            <a:r>
              <a:rPr lang="en-US" sz="44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5FC91170-F2F9-42B7-811D-0F19D89C4E62}"/>
              </a:ext>
            </a:extLst>
          </p:cNvPr>
          <p:cNvSpPr txBox="1"/>
          <p:nvPr/>
        </p:nvSpPr>
        <p:spPr>
          <a:xfrm>
            <a:off x="1246909" y="2032476"/>
            <a:ext cx="2216727" cy="1107996"/>
          </a:xfrm>
          <a:prstGeom prst="rect">
            <a:avLst/>
          </a:prstGeom>
          <a:noFill/>
        </p:spPr>
        <p:txBody>
          <a:bodyPr wrap="square" rtlCol="0">
            <a:spAutoFit/>
          </a:bodyPr>
          <a:lstStyle/>
          <a:p>
            <a:r>
              <a:rPr lang="en-US" sz="6600" b="1" dirty="0" err="1">
                <a:latin typeface="NikoshBAN" panose="02000000000000000000" pitchFamily="2" charset="0"/>
                <a:cs typeface="NikoshBAN" panose="02000000000000000000" pitchFamily="2" charset="0"/>
              </a:rPr>
              <a:t>নারী</a:t>
            </a:r>
            <a:r>
              <a:rPr lang="en-US" sz="6600" b="1"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55EED9DE-C503-4DD9-8061-BD9CDD466EB5}"/>
              </a:ext>
            </a:extLst>
          </p:cNvPr>
          <p:cNvSpPr txBox="1"/>
          <p:nvPr/>
        </p:nvSpPr>
        <p:spPr>
          <a:xfrm>
            <a:off x="1251924" y="3535387"/>
            <a:ext cx="7536872" cy="923330"/>
          </a:xfrm>
          <a:prstGeom prst="rect">
            <a:avLst/>
          </a:prstGeom>
          <a:noFill/>
        </p:spPr>
        <p:txBody>
          <a:bodyPr wrap="square" rtlCol="0">
            <a:spAutoFit/>
          </a:bodyPr>
          <a:lstStyle/>
          <a:p>
            <a:r>
              <a:rPr lang="en-US" sz="5400" b="1" dirty="0" err="1">
                <a:latin typeface="NikoshBAN" panose="02000000000000000000" pitchFamily="2" charset="0"/>
                <a:cs typeface="NikoshBAN" panose="02000000000000000000" pitchFamily="2" charset="0"/>
              </a:rPr>
              <a:t>কাজী</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নজরুল</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ইসলাম</a:t>
            </a:r>
            <a:r>
              <a:rPr lang="en-US" sz="5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116235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35B5C6B-F069-4E0E-9462-58D9771EFDF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E7BA6DE5-45DA-4F8D-AD3F-71BC3B14D507}"/>
              </a:ext>
            </a:extLst>
          </p:cNvPr>
          <p:cNvSpPr txBox="1"/>
          <p:nvPr/>
        </p:nvSpPr>
        <p:spPr>
          <a:xfrm>
            <a:off x="4294910" y="571243"/>
            <a:ext cx="2854036" cy="769441"/>
          </a:xfrm>
          <a:prstGeom prst="rect">
            <a:avLst/>
          </a:prstGeom>
          <a:noFill/>
          <a:ln w="12700">
            <a:solidFill>
              <a:schemeClr val="tx1"/>
            </a:solidFill>
          </a:ln>
        </p:spPr>
        <p:txBody>
          <a:bodyPr wrap="square" rtlCol="0">
            <a:spAutoFit/>
          </a:bodyPr>
          <a:lstStyle/>
          <a:p>
            <a:r>
              <a:rPr lang="en-US" sz="4400" b="1" dirty="0" err="1">
                <a:solidFill>
                  <a:srgbClr val="0070C0"/>
                </a:solidFill>
                <a:latin typeface="NikoshBAN" panose="02000000000000000000" pitchFamily="2" charset="0"/>
                <a:cs typeface="NikoshBAN" panose="02000000000000000000" pitchFamily="2" charset="0"/>
              </a:rPr>
              <a:t>শিখনফল</a:t>
            </a:r>
            <a:r>
              <a:rPr lang="en-US" sz="4400" b="1" dirty="0">
                <a:solidFill>
                  <a:srgbClr val="0070C0"/>
                </a:solidFill>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182F2B0D-A10A-4517-8474-8335502A440D}"/>
              </a:ext>
            </a:extLst>
          </p:cNvPr>
          <p:cNvSpPr txBox="1"/>
          <p:nvPr/>
        </p:nvSpPr>
        <p:spPr>
          <a:xfrm>
            <a:off x="803563" y="2841315"/>
            <a:ext cx="10266218"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কবি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পরিচিতি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বলতে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38E7EB26-B832-4EC3-9F74-4E15ACB39B7D}"/>
              </a:ext>
            </a:extLst>
          </p:cNvPr>
          <p:cNvSpPr txBox="1"/>
          <p:nvPr/>
        </p:nvSpPr>
        <p:spPr>
          <a:xfrm>
            <a:off x="803563" y="3554180"/>
            <a:ext cx="10266218"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নতুন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শব্দের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অর্থসহ</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বাক্য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E5A79317-1E6F-459A-8DBC-9402BB8AE706}"/>
              </a:ext>
            </a:extLst>
          </p:cNvPr>
          <p:cNvSpPr txBox="1"/>
          <p:nvPr/>
        </p:nvSpPr>
        <p:spPr>
          <a:xfrm>
            <a:off x="803563" y="4286377"/>
            <a:ext cx="10266218"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কবিতাটি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শুদ্ধ</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উচ্চারণে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আবৃত্তি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ABDD7058-BC3A-463C-9AEC-9B0F86463868}"/>
              </a:ext>
            </a:extLst>
          </p:cNvPr>
          <p:cNvSpPr txBox="1"/>
          <p:nvPr/>
        </p:nvSpPr>
        <p:spPr>
          <a:xfrm>
            <a:off x="803563" y="5085384"/>
            <a:ext cx="10266218"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b="1" dirty="0" err="1">
                <a:latin typeface="NikoshBAN" panose="02000000000000000000" pitchFamily="2" charset="0"/>
                <a:cs typeface="NikoshBAN" panose="02000000000000000000" pitchFamily="2" charset="0"/>
              </a:rPr>
              <a:t>কবিতাটির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মূলভাব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ব্যাখ্যা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2912D0B1-6E01-4EEB-B429-59897079E0D9}"/>
              </a:ext>
            </a:extLst>
          </p:cNvPr>
          <p:cNvSpPr txBox="1"/>
          <p:nvPr/>
        </p:nvSpPr>
        <p:spPr>
          <a:xfrm>
            <a:off x="803563" y="1911927"/>
            <a:ext cx="7064682" cy="584775"/>
          </a:xfrm>
          <a:prstGeom prst="rect">
            <a:avLst/>
          </a:prstGeom>
          <a:noFill/>
        </p:spPr>
        <p:txBody>
          <a:bodyPr wrap="square" rtlCol="0">
            <a:spAutoFit/>
          </a:bodyPr>
          <a:lstStyle/>
          <a:p>
            <a:r>
              <a:rPr lang="en-US" sz="3200" b="1" dirty="0" err="1">
                <a:solidFill>
                  <a:srgbClr val="00B050"/>
                </a:solidFill>
                <a:latin typeface="NikoshBAN" panose="02000000000000000000"/>
              </a:rPr>
              <a:t>এই</a:t>
            </a:r>
            <a:r>
              <a:rPr lang="en-US" sz="3200" b="1" dirty="0">
                <a:solidFill>
                  <a:srgbClr val="00B050"/>
                </a:solidFill>
                <a:latin typeface="NikoshBAN" panose="02000000000000000000"/>
              </a:rPr>
              <a:t> </a:t>
            </a:r>
            <a:r>
              <a:rPr lang="en-US" sz="3200" b="1" dirty="0" err="1">
                <a:solidFill>
                  <a:srgbClr val="00B050"/>
                </a:solidFill>
                <a:latin typeface="NikoshBAN" panose="02000000000000000000"/>
              </a:rPr>
              <a:t>পাঠ</a:t>
            </a:r>
            <a:r>
              <a:rPr lang="en-US" sz="3200" b="1" dirty="0">
                <a:solidFill>
                  <a:srgbClr val="00B050"/>
                </a:solidFill>
                <a:latin typeface="NikoshBAN" panose="02000000000000000000"/>
              </a:rPr>
              <a:t> </a:t>
            </a:r>
            <a:r>
              <a:rPr lang="en-US" sz="3200" b="1" dirty="0" err="1">
                <a:solidFill>
                  <a:srgbClr val="00B050"/>
                </a:solidFill>
                <a:latin typeface="NikoshBAN" panose="02000000000000000000"/>
              </a:rPr>
              <a:t>শেষে</a:t>
            </a:r>
            <a:r>
              <a:rPr lang="en-US" sz="3200" b="1" dirty="0">
                <a:solidFill>
                  <a:srgbClr val="00B050"/>
                </a:solidFill>
                <a:latin typeface="NikoshBAN" panose="02000000000000000000"/>
              </a:rPr>
              <a:t> </a:t>
            </a:r>
            <a:r>
              <a:rPr lang="en-US" sz="3200" b="1" dirty="0" err="1">
                <a:solidFill>
                  <a:srgbClr val="00B050"/>
                </a:solidFill>
                <a:latin typeface="NikoshBAN" panose="02000000000000000000"/>
              </a:rPr>
              <a:t>শিক্ষার্থীরা</a:t>
            </a:r>
            <a:r>
              <a:rPr lang="en-US" sz="3200" b="1" dirty="0">
                <a:solidFill>
                  <a:srgbClr val="00B050"/>
                </a:solidFill>
                <a:latin typeface="NikoshBAN" panose="02000000000000000000"/>
              </a:rPr>
              <a:t> ----------- </a:t>
            </a:r>
          </a:p>
        </p:txBody>
      </p:sp>
    </p:spTree>
    <p:extLst>
      <p:ext uri="{BB962C8B-B14F-4D97-AF65-F5344CB8AC3E}">
        <p14:creationId xmlns:p14="http://schemas.microsoft.com/office/powerpoint/2010/main" val="1802332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65906DF-02C2-47BD-B146-A4D4BA976A3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 name="TextBox 2">
            <a:extLst>
              <a:ext uri="{FF2B5EF4-FFF2-40B4-BE49-F238E27FC236}">
                <a16:creationId xmlns:a16="http://schemas.microsoft.com/office/drawing/2014/main" id="{2DF31FED-F18D-4B9B-8940-9EE9670A6EFE}"/>
              </a:ext>
            </a:extLst>
          </p:cNvPr>
          <p:cNvSpPr txBox="1"/>
          <p:nvPr/>
        </p:nvSpPr>
        <p:spPr>
          <a:xfrm>
            <a:off x="759204" y="1282036"/>
            <a:ext cx="3264156" cy="646331"/>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pPr algn="ctr"/>
            <a:r>
              <a:rPr lang="bn-IN" dirty="0">
                <a:latin typeface="NikoshBAN" pitchFamily="2" charset="0"/>
                <a:cs typeface="NikoshBAN" pitchFamily="2" charset="0"/>
              </a:rPr>
              <a:t>জন্ম – ২</a:t>
            </a:r>
            <a:r>
              <a:rPr lang="en-US" dirty="0">
                <a:latin typeface="NikoshBAN" pitchFamily="2" charset="0"/>
                <a:cs typeface="NikoshBAN" pitchFamily="2" charset="0"/>
              </a:rPr>
              <a:t>৪</a:t>
            </a:r>
            <a:r>
              <a:rPr lang="bn-IN" dirty="0">
                <a:latin typeface="NikoshBAN" pitchFamily="2" charset="0"/>
                <a:cs typeface="NikoshBAN" pitchFamily="2" charset="0"/>
              </a:rPr>
              <a:t> </a:t>
            </a:r>
            <a:r>
              <a:rPr lang="en-US" dirty="0" err="1">
                <a:latin typeface="NikoshBAN" pitchFamily="2" charset="0"/>
                <a:cs typeface="NikoshBAN" pitchFamily="2" charset="0"/>
              </a:rPr>
              <a:t>মে</a:t>
            </a:r>
            <a:r>
              <a:rPr lang="bn-IN" dirty="0">
                <a:latin typeface="NikoshBAN" pitchFamily="2" charset="0"/>
                <a:cs typeface="NikoshBAN" pitchFamily="2" charset="0"/>
              </a:rPr>
              <a:t>, </a:t>
            </a:r>
            <a:r>
              <a:rPr lang="en-US" dirty="0">
                <a:latin typeface="NikoshBAN" pitchFamily="2" charset="0"/>
                <a:cs typeface="NikoshBAN" pitchFamily="2" charset="0"/>
              </a:rPr>
              <a:t>১৮৯৯ </a:t>
            </a:r>
            <a:r>
              <a:rPr lang="en-US" dirty="0" err="1">
                <a:latin typeface="NikoshBAN" pitchFamily="2" charset="0"/>
                <a:cs typeface="NikoshBAN" pitchFamily="2" charset="0"/>
              </a:rPr>
              <a:t>বা</a:t>
            </a:r>
            <a:r>
              <a:rPr lang="en-US" dirty="0">
                <a:latin typeface="NikoshBAN" pitchFamily="2" charset="0"/>
                <a:cs typeface="NikoshBAN" pitchFamily="2" charset="0"/>
              </a:rPr>
              <a:t> ১১ </a:t>
            </a:r>
            <a:r>
              <a:rPr lang="en-US" dirty="0" err="1">
                <a:latin typeface="NikoshBAN" pitchFamily="2" charset="0"/>
                <a:cs typeface="NikoshBAN" pitchFamily="2" charset="0"/>
              </a:rPr>
              <a:t>জ্যৈষ্ঠ</a:t>
            </a:r>
            <a:r>
              <a:rPr lang="en-US" dirty="0">
                <a:latin typeface="NikoshBAN" pitchFamily="2" charset="0"/>
                <a:cs typeface="NikoshBAN" pitchFamily="2" charset="0"/>
              </a:rPr>
              <a:t>, ১৩০৬</a:t>
            </a:r>
          </a:p>
        </p:txBody>
      </p:sp>
      <p:sp>
        <p:nvSpPr>
          <p:cNvPr id="4" name="TextBox 3">
            <a:extLst>
              <a:ext uri="{FF2B5EF4-FFF2-40B4-BE49-F238E27FC236}">
                <a16:creationId xmlns:a16="http://schemas.microsoft.com/office/drawing/2014/main" id="{B1399DA1-C7FD-4F23-AE30-DF8325BBB5DB}"/>
              </a:ext>
            </a:extLst>
          </p:cNvPr>
          <p:cNvSpPr txBox="1"/>
          <p:nvPr/>
        </p:nvSpPr>
        <p:spPr>
          <a:xfrm>
            <a:off x="716914" y="2608031"/>
            <a:ext cx="3320514" cy="646331"/>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err="1">
                <a:latin typeface="NikoshBAN" pitchFamily="2" charset="0"/>
                <a:cs typeface="NikoshBAN" pitchFamily="2" charset="0"/>
              </a:rPr>
              <a:t>বর্ধমান</a:t>
            </a:r>
            <a:r>
              <a:rPr lang="en-US" dirty="0">
                <a:latin typeface="NikoshBAN" pitchFamily="2" charset="0"/>
                <a:cs typeface="NikoshBAN" pitchFamily="2" charset="0"/>
              </a:rPr>
              <a:t> </a:t>
            </a:r>
            <a:r>
              <a:rPr lang="en-US" dirty="0" err="1">
                <a:latin typeface="NikoshBAN" pitchFamily="2" charset="0"/>
                <a:cs typeface="NikoshBAN" pitchFamily="2" charset="0"/>
              </a:rPr>
              <a:t>জেলার</a:t>
            </a:r>
            <a:r>
              <a:rPr lang="en-US" dirty="0">
                <a:latin typeface="NikoshBAN" pitchFamily="2" charset="0"/>
                <a:cs typeface="NikoshBAN" pitchFamily="2" charset="0"/>
              </a:rPr>
              <a:t> </a:t>
            </a:r>
            <a:r>
              <a:rPr lang="en-US" dirty="0" err="1">
                <a:latin typeface="NikoshBAN" pitchFamily="2" charset="0"/>
                <a:cs typeface="NikoshBAN" pitchFamily="2" charset="0"/>
              </a:rPr>
              <a:t>আসানসোল</a:t>
            </a:r>
            <a:r>
              <a:rPr lang="en-US" dirty="0">
                <a:latin typeface="NikoshBAN" pitchFamily="2" charset="0"/>
                <a:cs typeface="NikoshBAN" pitchFamily="2" charset="0"/>
              </a:rPr>
              <a:t> </a:t>
            </a:r>
            <a:r>
              <a:rPr lang="en-US" dirty="0" err="1">
                <a:latin typeface="NikoshBAN" pitchFamily="2" charset="0"/>
                <a:cs typeface="NikoshBAN" pitchFamily="2" charset="0"/>
              </a:rPr>
              <a:t>মহাকুমার</a:t>
            </a:r>
            <a:r>
              <a:rPr lang="en-US" dirty="0">
                <a:latin typeface="NikoshBAN" pitchFamily="2" charset="0"/>
                <a:cs typeface="NikoshBAN" pitchFamily="2" charset="0"/>
              </a:rPr>
              <a:t> </a:t>
            </a:r>
            <a:r>
              <a:rPr lang="en-US" dirty="0" err="1">
                <a:latin typeface="NikoshBAN" pitchFamily="2" charset="0"/>
                <a:cs typeface="NikoshBAN" pitchFamily="2" charset="0"/>
              </a:rPr>
              <a:t>চুরুলিয়া</a:t>
            </a:r>
            <a:r>
              <a:rPr lang="en-US" dirty="0">
                <a:latin typeface="NikoshBAN" pitchFamily="2" charset="0"/>
                <a:cs typeface="NikoshBAN" pitchFamily="2" charset="0"/>
              </a:rPr>
              <a:t> </a:t>
            </a:r>
            <a:r>
              <a:rPr lang="en-US" dirty="0" err="1">
                <a:latin typeface="NikoshBAN" pitchFamily="2" charset="0"/>
                <a:cs typeface="NikoshBAN" pitchFamily="2" charset="0"/>
              </a:rPr>
              <a:t>গ্রামে</a:t>
            </a:r>
            <a:r>
              <a:rPr lang="en-US" dirty="0">
                <a:latin typeface="NikoshBAN" pitchFamily="2" charset="0"/>
                <a:cs typeface="NikoshBAN" pitchFamily="2" charset="0"/>
              </a:rPr>
              <a:t> </a:t>
            </a:r>
          </a:p>
        </p:txBody>
      </p:sp>
      <p:sp>
        <p:nvSpPr>
          <p:cNvPr id="5" name="TextBox 4">
            <a:extLst>
              <a:ext uri="{FF2B5EF4-FFF2-40B4-BE49-F238E27FC236}">
                <a16:creationId xmlns:a16="http://schemas.microsoft.com/office/drawing/2014/main" id="{8AF70E5E-F912-4BA8-BC9F-B3DEF13FCCD3}"/>
              </a:ext>
            </a:extLst>
          </p:cNvPr>
          <p:cNvSpPr txBox="1"/>
          <p:nvPr/>
        </p:nvSpPr>
        <p:spPr>
          <a:xfrm>
            <a:off x="8117060" y="3891082"/>
            <a:ext cx="3460652" cy="1477328"/>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a:latin typeface="NikoshBAN" pitchFamily="2" charset="0"/>
                <a:cs typeface="NikoshBAN" pitchFamily="2" charset="0"/>
              </a:rPr>
              <a:t>১৯৭২ –</a:t>
            </a:r>
            <a:r>
              <a:rPr lang="en-US" dirty="0" err="1">
                <a:latin typeface="NikoshBAN" pitchFamily="2" charset="0"/>
                <a:cs typeface="NikoshBAN" pitchFamily="2" charset="0"/>
              </a:rPr>
              <a:t>বাংলাদেশে</a:t>
            </a:r>
            <a:r>
              <a:rPr lang="en-US" dirty="0">
                <a:latin typeface="NikoshBAN" pitchFamily="2" charset="0"/>
                <a:cs typeface="NikoshBAN" pitchFamily="2" charset="0"/>
              </a:rPr>
              <a:t> </a:t>
            </a:r>
            <a:r>
              <a:rPr lang="en-US" dirty="0" err="1">
                <a:latin typeface="NikoshBAN" pitchFamily="2" charset="0"/>
                <a:cs typeface="NikoshBAN" pitchFamily="2" charset="0"/>
              </a:rPr>
              <a:t>আনা</a:t>
            </a:r>
            <a:r>
              <a:rPr lang="en-US" dirty="0">
                <a:latin typeface="NikoshBAN" pitchFamily="2" charset="0"/>
                <a:cs typeface="NikoshBAN" pitchFamily="2" charset="0"/>
              </a:rPr>
              <a:t> </a:t>
            </a:r>
            <a:r>
              <a:rPr lang="en-US" dirty="0" err="1">
                <a:latin typeface="NikoshBAN" pitchFamily="2" charset="0"/>
                <a:cs typeface="NikoshBAN" pitchFamily="2" charset="0"/>
              </a:rPr>
              <a:t>হয়</a:t>
            </a:r>
            <a:endParaRPr lang="en-US" dirty="0">
              <a:latin typeface="NikoshBAN" pitchFamily="2" charset="0"/>
              <a:cs typeface="NikoshBAN" pitchFamily="2" charset="0"/>
            </a:endParaRPr>
          </a:p>
          <a:p>
            <a:r>
              <a:rPr lang="en-US" dirty="0">
                <a:latin typeface="NikoshBAN" pitchFamily="2" charset="0"/>
                <a:cs typeface="NikoshBAN" pitchFamily="2" charset="0"/>
              </a:rPr>
              <a:t>১৯৭৪ – </a:t>
            </a:r>
            <a:r>
              <a:rPr lang="en-US" dirty="0" err="1">
                <a:latin typeface="NikoshBAN" pitchFamily="2" charset="0"/>
                <a:cs typeface="NikoshBAN" pitchFamily="2" charset="0"/>
              </a:rPr>
              <a:t>ঢাবি</a:t>
            </a:r>
            <a:r>
              <a:rPr lang="en-US" dirty="0">
                <a:latin typeface="NikoshBAN" pitchFamily="2" charset="0"/>
                <a:cs typeface="NikoshBAN" pitchFamily="2" charset="0"/>
              </a:rPr>
              <a:t> </a:t>
            </a:r>
            <a:r>
              <a:rPr lang="en-US" dirty="0" err="1">
                <a:latin typeface="NikoshBAN" pitchFamily="2" charset="0"/>
                <a:cs typeface="NikoshBAN" pitchFamily="2" charset="0"/>
              </a:rPr>
              <a:t>থেকে</a:t>
            </a:r>
            <a:r>
              <a:rPr lang="en-US" dirty="0">
                <a:latin typeface="NikoshBAN" pitchFamily="2" charset="0"/>
                <a:cs typeface="NikoshBAN" pitchFamily="2" charset="0"/>
              </a:rPr>
              <a:t> </a:t>
            </a:r>
            <a:r>
              <a:rPr lang="en-US" dirty="0" err="1">
                <a:latin typeface="NikoshBAN" pitchFamily="2" charset="0"/>
                <a:cs typeface="NikoshBAN" pitchFamily="2" charset="0"/>
              </a:rPr>
              <a:t>ডি.লিট</a:t>
            </a:r>
            <a:r>
              <a:rPr lang="en-US" dirty="0">
                <a:latin typeface="NikoshBAN" pitchFamily="2" charset="0"/>
                <a:cs typeface="NikoshBAN" pitchFamily="2" charset="0"/>
              </a:rPr>
              <a:t> </a:t>
            </a:r>
            <a:r>
              <a:rPr lang="en-US" dirty="0" err="1">
                <a:latin typeface="NikoshBAN" pitchFamily="2" charset="0"/>
                <a:cs typeface="NikoshBAN" pitchFamily="2" charset="0"/>
              </a:rPr>
              <a:t>উপাধি</a:t>
            </a:r>
            <a:r>
              <a:rPr lang="en-US" dirty="0">
                <a:latin typeface="NikoshBAN" pitchFamily="2" charset="0"/>
                <a:cs typeface="NikoshBAN" pitchFamily="2" charset="0"/>
              </a:rPr>
              <a:t> </a:t>
            </a:r>
            <a:r>
              <a:rPr lang="en-US" dirty="0" err="1">
                <a:latin typeface="NikoshBAN" pitchFamily="2" charset="0"/>
                <a:cs typeface="NikoshBAN" pitchFamily="2" charset="0"/>
              </a:rPr>
              <a:t>পান</a:t>
            </a:r>
            <a:endParaRPr lang="en-US" dirty="0">
              <a:latin typeface="NikoshBAN" pitchFamily="2" charset="0"/>
              <a:cs typeface="NikoshBAN" pitchFamily="2" charset="0"/>
            </a:endParaRPr>
          </a:p>
          <a:p>
            <a:r>
              <a:rPr lang="en-US" dirty="0">
                <a:latin typeface="NikoshBAN" pitchFamily="2" charset="0"/>
                <a:cs typeface="NikoshBAN" pitchFamily="2" charset="0"/>
              </a:rPr>
              <a:t>১৯৭৬ – </a:t>
            </a:r>
            <a:r>
              <a:rPr lang="en-US" dirty="0" err="1">
                <a:latin typeface="NikoshBAN" pitchFamily="2" charset="0"/>
                <a:cs typeface="NikoshBAN" pitchFamily="2" charset="0"/>
              </a:rPr>
              <a:t>নাগরিকত্ব</a:t>
            </a:r>
            <a:r>
              <a:rPr lang="en-US" dirty="0">
                <a:latin typeface="NikoshBAN" pitchFamily="2" charset="0"/>
                <a:cs typeface="NikoshBAN" pitchFamily="2" charset="0"/>
              </a:rPr>
              <a:t> ও </a:t>
            </a:r>
            <a:r>
              <a:rPr lang="en-US" dirty="0" err="1">
                <a:latin typeface="NikoshBAN" pitchFamily="2" charset="0"/>
                <a:cs typeface="NikoshBAN" pitchFamily="2" charset="0"/>
              </a:rPr>
              <a:t>একুশে</a:t>
            </a:r>
            <a:r>
              <a:rPr lang="en-US" dirty="0">
                <a:latin typeface="NikoshBAN" pitchFamily="2" charset="0"/>
                <a:cs typeface="NikoshBAN" pitchFamily="2" charset="0"/>
              </a:rPr>
              <a:t> </a:t>
            </a:r>
            <a:r>
              <a:rPr lang="en-US" dirty="0" err="1">
                <a:latin typeface="NikoshBAN" pitchFamily="2" charset="0"/>
                <a:cs typeface="NikoshBAN" pitchFamily="2" charset="0"/>
              </a:rPr>
              <a:t>পদক</a:t>
            </a:r>
            <a:r>
              <a:rPr lang="en-US" dirty="0">
                <a:latin typeface="NikoshBAN" pitchFamily="2" charset="0"/>
                <a:cs typeface="NikoshBAN" pitchFamily="2" charset="0"/>
              </a:rPr>
              <a:t> </a:t>
            </a:r>
            <a:r>
              <a:rPr lang="en-US" dirty="0" err="1">
                <a:latin typeface="NikoshBAN" pitchFamily="2" charset="0"/>
                <a:cs typeface="NikoshBAN" pitchFamily="2" charset="0"/>
              </a:rPr>
              <a:t>পান</a:t>
            </a:r>
            <a:r>
              <a:rPr lang="en-US" dirty="0">
                <a:latin typeface="NikoshBAN" pitchFamily="2" charset="0"/>
                <a:cs typeface="NikoshBAN" pitchFamily="2" charset="0"/>
              </a:rPr>
              <a:t> </a:t>
            </a:r>
          </a:p>
        </p:txBody>
      </p:sp>
      <p:sp>
        <p:nvSpPr>
          <p:cNvPr id="6" name="TextBox 5">
            <a:extLst>
              <a:ext uri="{FF2B5EF4-FFF2-40B4-BE49-F238E27FC236}">
                <a16:creationId xmlns:a16="http://schemas.microsoft.com/office/drawing/2014/main" id="{BE25BCB7-DD7C-439D-9DC1-AFB710F5A0EC}"/>
              </a:ext>
            </a:extLst>
          </p:cNvPr>
          <p:cNvSpPr txBox="1"/>
          <p:nvPr/>
        </p:nvSpPr>
        <p:spPr>
          <a:xfrm>
            <a:off x="8145194" y="3033839"/>
            <a:ext cx="3460652" cy="369332"/>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err="1">
                <a:latin typeface="NikoshBAN" pitchFamily="2" charset="0"/>
                <a:cs typeface="NikoshBAN" pitchFamily="2" charset="0"/>
              </a:rPr>
              <a:t>তাঁকে</a:t>
            </a:r>
            <a:r>
              <a:rPr lang="en-US" dirty="0">
                <a:latin typeface="NikoshBAN" pitchFamily="2" charset="0"/>
                <a:cs typeface="NikoshBAN" pitchFamily="2" charset="0"/>
              </a:rPr>
              <a:t> </a:t>
            </a:r>
            <a:r>
              <a:rPr lang="en-US" dirty="0" err="1">
                <a:latin typeface="NikoshBAN" pitchFamily="2" charset="0"/>
                <a:cs typeface="NikoshBAN" pitchFamily="2" charset="0"/>
              </a:rPr>
              <a:t>বিদ্রোহী</a:t>
            </a:r>
            <a:r>
              <a:rPr lang="en-US" dirty="0">
                <a:latin typeface="NikoshBAN" pitchFamily="2" charset="0"/>
                <a:cs typeface="NikoshBAN" pitchFamily="2" charset="0"/>
              </a:rPr>
              <a:t> </a:t>
            </a:r>
            <a:r>
              <a:rPr lang="en-US" dirty="0" err="1">
                <a:latin typeface="NikoshBAN" pitchFamily="2" charset="0"/>
                <a:cs typeface="NikoshBAN" pitchFamily="2" charset="0"/>
              </a:rPr>
              <a:t>কবি</a:t>
            </a:r>
            <a:r>
              <a:rPr lang="en-US" dirty="0">
                <a:latin typeface="NikoshBAN" pitchFamily="2" charset="0"/>
                <a:cs typeface="NikoshBAN" pitchFamily="2" charset="0"/>
              </a:rPr>
              <a:t> </a:t>
            </a:r>
            <a:r>
              <a:rPr lang="en-US" dirty="0" err="1">
                <a:latin typeface="NikoshBAN" pitchFamily="2" charset="0"/>
                <a:cs typeface="NikoshBAN" pitchFamily="2" charset="0"/>
              </a:rPr>
              <a:t>বলা</a:t>
            </a:r>
            <a:r>
              <a:rPr lang="en-US" dirty="0">
                <a:latin typeface="NikoshBAN" pitchFamily="2" charset="0"/>
                <a:cs typeface="NikoshBAN" pitchFamily="2" charset="0"/>
              </a:rPr>
              <a:t> </a:t>
            </a:r>
            <a:r>
              <a:rPr lang="en-US" dirty="0" err="1">
                <a:latin typeface="NikoshBAN" pitchFamily="2" charset="0"/>
                <a:cs typeface="NikoshBAN" pitchFamily="2" charset="0"/>
              </a:rPr>
              <a:t>হয়</a:t>
            </a:r>
            <a:r>
              <a:rPr lang="en-US" dirty="0">
                <a:latin typeface="NikoshBAN" pitchFamily="2" charset="0"/>
                <a:cs typeface="NikoshBAN" pitchFamily="2" charset="0"/>
              </a:rPr>
              <a:t>  </a:t>
            </a:r>
          </a:p>
        </p:txBody>
      </p:sp>
      <p:pic>
        <p:nvPicPr>
          <p:cNvPr id="7" name="Picture 6">
            <a:extLst>
              <a:ext uri="{FF2B5EF4-FFF2-40B4-BE49-F238E27FC236}">
                <a16:creationId xmlns:a16="http://schemas.microsoft.com/office/drawing/2014/main" id="{23949674-4DEC-4044-961E-6B0314023DF9}"/>
              </a:ext>
            </a:extLst>
          </p:cNvPr>
          <p:cNvPicPr>
            <a:picLocks noChangeAspect="1"/>
          </p:cNvPicPr>
          <p:nvPr/>
        </p:nvPicPr>
        <p:blipFill rotWithShape="1">
          <a:blip r:embed="rId3">
            <a:extLst>
              <a:ext uri="{28A0092B-C50C-407E-A947-70E740481C1C}">
                <a14:useLocalDpi xmlns:a14="http://schemas.microsoft.com/office/drawing/2010/main" val="0"/>
              </a:ext>
            </a:extLst>
          </a:blip>
          <a:srcRect l="23207" r="13703"/>
          <a:stretch/>
        </p:blipFill>
        <p:spPr>
          <a:xfrm>
            <a:off x="4881490" y="2085949"/>
            <a:ext cx="2447778" cy="23411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3A9BB04-5979-4F15-889E-304503367AE3}"/>
              </a:ext>
            </a:extLst>
          </p:cNvPr>
          <p:cNvSpPr txBox="1"/>
          <p:nvPr/>
        </p:nvSpPr>
        <p:spPr>
          <a:xfrm>
            <a:off x="703385" y="3882833"/>
            <a:ext cx="3317742" cy="1200329"/>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pPr algn="just"/>
            <a:r>
              <a:rPr lang="bn-IN" dirty="0">
                <a:latin typeface="NikoshBAN" pitchFamily="2" charset="0"/>
                <a:cs typeface="NikoshBAN" pitchFamily="2" charset="0"/>
              </a:rPr>
              <a:t>পড়ালেখা – </a:t>
            </a:r>
            <a:r>
              <a:rPr lang="en-US" dirty="0" err="1">
                <a:latin typeface="NikoshBAN" pitchFamily="2" charset="0"/>
                <a:cs typeface="NikoshBAN" pitchFamily="2" charset="0"/>
              </a:rPr>
              <a:t>দশম</a:t>
            </a:r>
            <a:r>
              <a:rPr lang="en-US" dirty="0">
                <a:latin typeface="NikoshBAN" pitchFamily="2" charset="0"/>
                <a:cs typeface="NikoshBAN" pitchFamily="2" charset="0"/>
              </a:rPr>
              <a:t> </a:t>
            </a:r>
            <a:r>
              <a:rPr lang="en-US" dirty="0" err="1">
                <a:latin typeface="NikoshBAN" pitchFamily="2" charset="0"/>
                <a:cs typeface="NikoshBAN" pitchFamily="2" charset="0"/>
              </a:rPr>
              <a:t>শ্রেণির</a:t>
            </a:r>
            <a:r>
              <a:rPr lang="en-US" dirty="0">
                <a:latin typeface="NikoshBAN" pitchFamily="2" charset="0"/>
                <a:cs typeface="NikoshBAN" pitchFamily="2" charset="0"/>
              </a:rPr>
              <a:t> </a:t>
            </a:r>
            <a:r>
              <a:rPr lang="en-US" dirty="0" err="1">
                <a:latin typeface="NikoshBAN" pitchFamily="2" charset="0"/>
                <a:cs typeface="NikoshBAN" pitchFamily="2" charset="0"/>
              </a:rPr>
              <a:t>ছাত্র</a:t>
            </a:r>
            <a:r>
              <a:rPr lang="en-US" dirty="0">
                <a:latin typeface="NikoshBAN" pitchFamily="2" charset="0"/>
                <a:cs typeface="NikoshBAN" pitchFamily="2" charset="0"/>
              </a:rPr>
              <a:t> </a:t>
            </a:r>
            <a:r>
              <a:rPr lang="en-US" dirty="0" err="1">
                <a:latin typeface="NikoshBAN" pitchFamily="2" charset="0"/>
                <a:cs typeface="NikoshBAN" pitchFamily="2" charset="0"/>
              </a:rPr>
              <a:t>থাকাকালীন</a:t>
            </a:r>
            <a:r>
              <a:rPr lang="en-US" dirty="0">
                <a:latin typeface="NikoshBAN" pitchFamily="2" charset="0"/>
                <a:cs typeface="NikoshBAN" pitchFamily="2" charset="0"/>
              </a:rPr>
              <a:t> ১ম </a:t>
            </a:r>
            <a:r>
              <a:rPr lang="en-US" dirty="0" err="1">
                <a:latin typeface="NikoshBAN" pitchFamily="2" charset="0"/>
                <a:cs typeface="NikoshBAN" pitchFamily="2" charset="0"/>
              </a:rPr>
              <a:t>মহাযুদ্ধে</a:t>
            </a:r>
            <a:r>
              <a:rPr lang="en-US" dirty="0">
                <a:latin typeface="NikoshBAN" pitchFamily="2" charset="0"/>
                <a:cs typeface="NikoshBAN" pitchFamily="2" charset="0"/>
              </a:rPr>
              <a:t> </a:t>
            </a:r>
            <a:r>
              <a:rPr lang="en-US" dirty="0" err="1">
                <a:latin typeface="NikoshBAN" pitchFamily="2" charset="0"/>
                <a:cs typeface="NikoshBAN" pitchFamily="2" charset="0"/>
              </a:rPr>
              <a:t>বাঙালি</a:t>
            </a:r>
            <a:r>
              <a:rPr lang="en-US" dirty="0">
                <a:latin typeface="NikoshBAN" pitchFamily="2" charset="0"/>
                <a:cs typeface="NikoshBAN" pitchFamily="2" charset="0"/>
              </a:rPr>
              <a:t> </a:t>
            </a:r>
            <a:r>
              <a:rPr lang="en-US" dirty="0" err="1">
                <a:latin typeface="NikoshBAN" pitchFamily="2" charset="0"/>
                <a:cs typeface="NikoshBAN" pitchFamily="2" charset="0"/>
              </a:rPr>
              <a:t>পল্টনে</a:t>
            </a:r>
            <a:r>
              <a:rPr lang="en-US" dirty="0">
                <a:latin typeface="NikoshBAN" pitchFamily="2" charset="0"/>
                <a:cs typeface="NikoshBAN" pitchFamily="2" charset="0"/>
              </a:rPr>
              <a:t> </a:t>
            </a:r>
            <a:r>
              <a:rPr lang="en-US" dirty="0" err="1">
                <a:latin typeface="NikoshBAN" pitchFamily="2" charset="0"/>
                <a:cs typeface="NikoshBAN" pitchFamily="2" charset="0"/>
              </a:rPr>
              <a:t>যোগ</a:t>
            </a:r>
            <a:r>
              <a:rPr lang="en-US" dirty="0">
                <a:latin typeface="NikoshBAN" pitchFamily="2" charset="0"/>
                <a:cs typeface="NikoshBAN" pitchFamily="2" charset="0"/>
              </a:rPr>
              <a:t> </a:t>
            </a:r>
            <a:r>
              <a:rPr lang="en-US" dirty="0" err="1">
                <a:latin typeface="NikoshBAN" pitchFamily="2" charset="0"/>
                <a:cs typeface="NikoshBAN" pitchFamily="2" charset="0"/>
              </a:rPr>
              <a:t>দেন</a:t>
            </a:r>
            <a:r>
              <a:rPr lang="en-US" dirty="0">
                <a:latin typeface="NikoshBAN" pitchFamily="2" charset="0"/>
                <a:cs typeface="NikoshBAN" pitchFamily="2" charset="0"/>
              </a:rPr>
              <a:t> । ১৯১৯ </a:t>
            </a:r>
            <a:r>
              <a:rPr lang="en-US" dirty="0" err="1">
                <a:latin typeface="NikoshBAN" pitchFamily="2" charset="0"/>
                <a:cs typeface="NikoshBAN" pitchFamily="2" charset="0"/>
              </a:rPr>
              <a:t>সালে</a:t>
            </a:r>
            <a:r>
              <a:rPr lang="en-US" dirty="0">
                <a:latin typeface="NikoshBAN" pitchFamily="2" charset="0"/>
                <a:cs typeface="NikoshBAN" pitchFamily="2" charset="0"/>
              </a:rPr>
              <a:t> </a:t>
            </a:r>
            <a:r>
              <a:rPr lang="en-US" dirty="0" err="1">
                <a:latin typeface="NikoshBAN" pitchFamily="2" charset="0"/>
                <a:cs typeface="NikoshBAN" pitchFamily="2" charset="0"/>
              </a:rPr>
              <a:t>বাঙালি</a:t>
            </a:r>
            <a:r>
              <a:rPr lang="en-US" dirty="0">
                <a:latin typeface="NikoshBAN" pitchFamily="2" charset="0"/>
                <a:cs typeface="NikoshBAN" pitchFamily="2" charset="0"/>
              </a:rPr>
              <a:t> </a:t>
            </a:r>
            <a:r>
              <a:rPr lang="en-US" dirty="0" err="1">
                <a:latin typeface="NikoshBAN" pitchFamily="2" charset="0"/>
                <a:cs typeface="NikoshBAN" pitchFamily="2" charset="0"/>
              </a:rPr>
              <a:t>পল্টন</a:t>
            </a:r>
            <a:r>
              <a:rPr lang="en-US" dirty="0">
                <a:latin typeface="NikoshBAN" pitchFamily="2" charset="0"/>
                <a:cs typeface="NikoshBAN" pitchFamily="2" charset="0"/>
              </a:rPr>
              <a:t> </a:t>
            </a:r>
            <a:r>
              <a:rPr lang="en-US" dirty="0" err="1">
                <a:latin typeface="NikoshBAN" pitchFamily="2" charset="0"/>
                <a:cs typeface="NikoshBAN" pitchFamily="2" charset="0"/>
              </a:rPr>
              <a:t>ভেঙে</a:t>
            </a:r>
            <a:r>
              <a:rPr lang="en-US" dirty="0">
                <a:latin typeface="NikoshBAN" pitchFamily="2" charset="0"/>
                <a:cs typeface="NikoshBAN" pitchFamily="2" charset="0"/>
              </a:rPr>
              <a:t> </a:t>
            </a:r>
            <a:r>
              <a:rPr lang="en-US" dirty="0" err="1">
                <a:latin typeface="NikoshBAN" pitchFamily="2" charset="0"/>
                <a:cs typeface="NikoshBAN" pitchFamily="2" charset="0"/>
              </a:rPr>
              <a:t>দেওয়া</a:t>
            </a:r>
            <a:r>
              <a:rPr lang="en-US" dirty="0">
                <a:latin typeface="NikoshBAN" pitchFamily="2" charset="0"/>
                <a:cs typeface="NikoshBAN" pitchFamily="2" charset="0"/>
              </a:rPr>
              <a:t> </a:t>
            </a:r>
            <a:r>
              <a:rPr lang="en-US" dirty="0" err="1">
                <a:latin typeface="NikoshBAN" pitchFamily="2" charset="0"/>
                <a:cs typeface="NikoshBAN" pitchFamily="2" charset="0"/>
              </a:rPr>
              <a:t>হয়</a:t>
            </a:r>
            <a:r>
              <a:rPr lang="en-US" dirty="0">
                <a:latin typeface="NikoshBAN" pitchFamily="2" charset="0"/>
                <a:cs typeface="NikoshBAN" pitchFamily="2" charset="0"/>
              </a:rPr>
              <a:t> । </a:t>
            </a:r>
          </a:p>
        </p:txBody>
      </p:sp>
      <p:sp>
        <p:nvSpPr>
          <p:cNvPr id="11" name="TextBox 10">
            <a:extLst>
              <a:ext uri="{FF2B5EF4-FFF2-40B4-BE49-F238E27FC236}">
                <a16:creationId xmlns:a16="http://schemas.microsoft.com/office/drawing/2014/main" id="{2E13171E-60CA-4073-A889-5888E86BDB14}"/>
              </a:ext>
            </a:extLst>
          </p:cNvPr>
          <p:cNvSpPr txBox="1"/>
          <p:nvPr/>
        </p:nvSpPr>
        <p:spPr>
          <a:xfrm>
            <a:off x="8100647" y="1343371"/>
            <a:ext cx="3477064" cy="923330"/>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err="1">
                <a:latin typeface="NikoshBAN" pitchFamily="2" charset="0"/>
                <a:cs typeface="NikoshBAN" pitchFamily="2" charset="0"/>
              </a:rPr>
              <a:t>তাঁর</a:t>
            </a:r>
            <a:r>
              <a:rPr lang="en-US" dirty="0">
                <a:latin typeface="NikoshBAN" pitchFamily="2" charset="0"/>
                <a:cs typeface="NikoshBAN" pitchFamily="2" charset="0"/>
              </a:rPr>
              <a:t> </a:t>
            </a:r>
            <a:r>
              <a:rPr lang="en-US" dirty="0" err="1">
                <a:latin typeface="NikoshBAN" pitchFamily="2" charset="0"/>
                <a:cs typeface="NikoshBAN" pitchFamily="2" charset="0"/>
              </a:rPr>
              <a:t>কবিতায়</a:t>
            </a:r>
            <a:r>
              <a:rPr lang="en-US" dirty="0">
                <a:latin typeface="NikoshBAN" pitchFamily="2" charset="0"/>
                <a:cs typeface="NikoshBAN" pitchFamily="2" charset="0"/>
              </a:rPr>
              <a:t> </a:t>
            </a:r>
            <a:r>
              <a:rPr lang="en-US" dirty="0" err="1">
                <a:latin typeface="NikoshBAN" pitchFamily="2" charset="0"/>
                <a:cs typeface="NikoshBAN" pitchFamily="2" charset="0"/>
              </a:rPr>
              <a:t>পরাধীনতা</a:t>
            </a:r>
            <a:r>
              <a:rPr lang="en-US" dirty="0">
                <a:latin typeface="NikoshBAN" pitchFamily="2" charset="0"/>
                <a:cs typeface="NikoshBAN" pitchFamily="2" charset="0"/>
              </a:rPr>
              <a:t> ও </a:t>
            </a:r>
            <a:r>
              <a:rPr lang="en-US" dirty="0" err="1">
                <a:latin typeface="NikoshBAN" pitchFamily="2" charset="0"/>
                <a:cs typeface="NikoshBAN" pitchFamily="2" charset="0"/>
              </a:rPr>
              <a:t>অন্যায়ের</a:t>
            </a:r>
            <a:r>
              <a:rPr lang="en-US" dirty="0">
                <a:latin typeface="NikoshBAN" pitchFamily="2" charset="0"/>
                <a:cs typeface="NikoshBAN" pitchFamily="2" charset="0"/>
              </a:rPr>
              <a:t> </a:t>
            </a:r>
            <a:r>
              <a:rPr lang="en-US" dirty="0" err="1">
                <a:latin typeface="NikoshBAN" pitchFamily="2" charset="0"/>
                <a:cs typeface="NikoshBAN" pitchFamily="2" charset="0"/>
              </a:rPr>
              <a:t>বিরুদ্ধে</a:t>
            </a:r>
            <a:r>
              <a:rPr lang="en-US" dirty="0">
                <a:latin typeface="NikoshBAN" pitchFamily="2" charset="0"/>
                <a:cs typeface="NikoshBAN" pitchFamily="2" charset="0"/>
              </a:rPr>
              <a:t> </a:t>
            </a:r>
            <a:r>
              <a:rPr lang="en-US" dirty="0" err="1">
                <a:latin typeface="NikoshBAN" pitchFamily="2" charset="0"/>
                <a:cs typeface="NikoshBAN" pitchFamily="2" charset="0"/>
              </a:rPr>
              <a:t>বিদ্রোহ</a:t>
            </a:r>
            <a:r>
              <a:rPr lang="en-US" dirty="0">
                <a:latin typeface="NikoshBAN" pitchFamily="2" charset="0"/>
                <a:cs typeface="NikoshBAN" pitchFamily="2" charset="0"/>
              </a:rPr>
              <a:t> </a:t>
            </a:r>
            <a:r>
              <a:rPr lang="en-US" dirty="0" err="1">
                <a:latin typeface="NikoshBAN" pitchFamily="2" charset="0"/>
                <a:cs typeface="NikoshBAN" pitchFamily="2" charset="0"/>
              </a:rPr>
              <a:t>উচ্চারিত</a:t>
            </a:r>
            <a:r>
              <a:rPr lang="en-US" dirty="0">
                <a:latin typeface="NikoshBAN" pitchFamily="2" charset="0"/>
                <a:cs typeface="NikoshBAN" pitchFamily="2" charset="0"/>
              </a:rPr>
              <a:t> </a:t>
            </a:r>
            <a:r>
              <a:rPr lang="en-US" dirty="0" err="1">
                <a:latin typeface="NikoshBAN" pitchFamily="2" charset="0"/>
                <a:cs typeface="NikoshBAN" pitchFamily="2" charset="0"/>
              </a:rPr>
              <a:t>হয়</a:t>
            </a:r>
            <a:r>
              <a:rPr lang="en-US" dirty="0">
                <a:latin typeface="NikoshBAN" pitchFamily="2" charset="0"/>
                <a:cs typeface="NikoshBAN" pitchFamily="2" charset="0"/>
              </a:rPr>
              <a:t>।</a:t>
            </a:r>
          </a:p>
        </p:txBody>
      </p:sp>
      <p:sp>
        <p:nvSpPr>
          <p:cNvPr id="12" name="TextBox 11">
            <a:extLst>
              <a:ext uri="{FF2B5EF4-FFF2-40B4-BE49-F238E27FC236}">
                <a16:creationId xmlns:a16="http://schemas.microsoft.com/office/drawing/2014/main" id="{86907736-D775-4337-B5A0-31D82C1CE616}"/>
              </a:ext>
            </a:extLst>
          </p:cNvPr>
          <p:cNvSpPr txBox="1"/>
          <p:nvPr/>
        </p:nvSpPr>
        <p:spPr>
          <a:xfrm>
            <a:off x="492367" y="1487396"/>
            <a:ext cx="3924887" cy="1477328"/>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pPr algn="ctr"/>
            <a:r>
              <a:rPr lang="en-US" dirty="0" err="1">
                <a:latin typeface="NikoshBAN" pitchFamily="2" charset="0"/>
                <a:cs typeface="NikoshBAN" pitchFamily="2" charset="0"/>
              </a:rPr>
              <a:t>সাপ্তাহিক</a:t>
            </a:r>
            <a:r>
              <a:rPr lang="en-US" dirty="0">
                <a:latin typeface="NikoshBAN" pitchFamily="2" charset="0"/>
                <a:cs typeface="NikoshBAN" pitchFamily="2" charset="0"/>
              </a:rPr>
              <a:t> ‘</a:t>
            </a:r>
            <a:r>
              <a:rPr lang="en-US" dirty="0" err="1">
                <a:latin typeface="NikoshBAN" pitchFamily="2" charset="0"/>
                <a:cs typeface="NikoshBAN" pitchFamily="2" charset="0"/>
              </a:rPr>
              <a:t>বিজলী</a:t>
            </a:r>
            <a:r>
              <a:rPr lang="en-US" dirty="0">
                <a:latin typeface="NikoshBAN" pitchFamily="2" charset="0"/>
                <a:cs typeface="NikoshBAN" pitchFamily="2" charset="0"/>
              </a:rPr>
              <a:t>’ </a:t>
            </a:r>
            <a:r>
              <a:rPr lang="en-US" dirty="0" err="1">
                <a:latin typeface="NikoshBAN" pitchFamily="2" charset="0"/>
                <a:cs typeface="NikoshBAN" pitchFamily="2" charset="0"/>
              </a:rPr>
              <a:t>পত্রিকায়</a:t>
            </a:r>
            <a:r>
              <a:rPr lang="en-US" dirty="0">
                <a:latin typeface="NikoshBAN" pitchFamily="2" charset="0"/>
                <a:cs typeface="NikoshBAN" pitchFamily="2" charset="0"/>
              </a:rPr>
              <a:t> ‘</a:t>
            </a:r>
            <a:r>
              <a:rPr lang="en-US" dirty="0" err="1">
                <a:latin typeface="NikoshBAN" pitchFamily="2" charset="0"/>
                <a:cs typeface="NikoshBAN" pitchFamily="2" charset="0"/>
              </a:rPr>
              <a:t>বিদ্রোহী</a:t>
            </a:r>
            <a:r>
              <a:rPr lang="en-US" dirty="0">
                <a:latin typeface="NikoshBAN" pitchFamily="2" charset="0"/>
                <a:cs typeface="NikoshBAN" pitchFamily="2" charset="0"/>
              </a:rPr>
              <a:t>’ </a:t>
            </a:r>
            <a:r>
              <a:rPr lang="en-US" dirty="0" err="1">
                <a:latin typeface="NikoshBAN" pitchFamily="2" charset="0"/>
                <a:cs typeface="NikoshBAN" pitchFamily="2" charset="0"/>
              </a:rPr>
              <a:t>কবিতাটি</a:t>
            </a:r>
            <a:r>
              <a:rPr lang="en-US" dirty="0">
                <a:latin typeface="NikoshBAN" pitchFamily="2" charset="0"/>
                <a:cs typeface="NikoshBAN" pitchFamily="2" charset="0"/>
              </a:rPr>
              <a:t> </a:t>
            </a:r>
            <a:r>
              <a:rPr lang="en-US" dirty="0" err="1">
                <a:latin typeface="NikoshBAN" pitchFamily="2" charset="0"/>
                <a:cs typeface="NikoshBAN" pitchFamily="2" charset="0"/>
              </a:rPr>
              <a:t>প্রকাশিল</a:t>
            </a:r>
            <a:r>
              <a:rPr lang="en-US" dirty="0">
                <a:latin typeface="NikoshBAN" pitchFamily="2" charset="0"/>
                <a:cs typeface="NikoshBAN" pitchFamily="2" charset="0"/>
              </a:rPr>
              <a:t> </a:t>
            </a:r>
            <a:r>
              <a:rPr lang="en-US" dirty="0" err="1">
                <a:latin typeface="NikoshBAN" pitchFamily="2" charset="0"/>
                <a:cs typeface="NikoshBAN" pitchFamily="2" charset="0"/>
              </a:rPr>
              <a:t>হলে</a:t>
            </a:r>
            <a:r>
              <a:rPr lang="en-US" dirty="0">
                <a:latin typeface="NikoshBAN" pitchFamily="2" charset="0"/>
                <a:cs typeface="NikoshBAN" pitchFamily="2" charset="0"/>
              </a:rPr>
              <a:t> </a:t>
            </a:r>
            <a:r>
              <a:rPr lang="en-US" dirty="0" err="1">
                <a:latin typeface="NikoshBAN" pitchFamily="2" charset="0"/>
                <a:cs typeface="NikoshBAN" pitchFamily="2" charset="0"/>
              </a:rPr>
              <a:t>সুনাম</a:t>
            </a:r>
            <a:r>
              <a:rPr lang="en-US" dirty="0">
                <a:latin typeface="NikoshBAN" pitchFamily="2" charset="0"/>
                <a:cs typeface="NikoshBAN" pitchFamily="2" charset="0"/>
              </a:rPr>
              <a:t> </a:t>
            </a:r>
            <a:r>
              <a:rPr lang="en-US" dirty="0" err="1">
                <a:latin typeface="NikoshBAN" pitchFamily="2" charset="0"/>
                <a:cs typeface="NikoshBAN" pitchFamily="2" charset="0"/>
              </a:rPr>
              <a:t>ছড়িয়ে</a:t>
            </a:r>
            <a:r>
              <a:rPr lang="en-US" dirty="0">
                <a:latin typeface="NikoshBAN" pitchFamily="2" charset="0"/>
                <a:cs typeface="NikoshBAN" pitchFamily="2" charset="0"/>
              </a:rPr>
              <a:t> </a:t>
            </a:r>
            <a:r>
              <a:rPr lang="en-US" dirty="0" err="1">
                <a:latin typeface="NikoshBAN" pitchFamily="2" charset="0"/>
                <a:cs typeface="NikoshBAN" pitchFamily="2" charset="0"/>
              </a:rPr>
              <a:t>পড়ে</a:t>
            </a:r>
            <a:r>
              <a:rPr lang="en-US" dirty="0">
                <a:latin typeface="NikoshBAN" pitchFamily="2" charset="0"/>
                <a:cs typeface="NikoshBAN" pitchFamily="2" charset="0"/>
              </a:rPr>
              <a:t> । </a:t>
            </a:r>
            <a:r>
              <a:rPr lang="en-US" dirty="0" err="1">
                <a:latin typeface="NikoshBAN" pitchFamily="2" charset="0"/>
                <a:cs typeface="NikoshBAN" pitchFamily="2" charset="0"/>
              </a:rPr>
              <a:t>তাঁর</a:t>
            </a:r>
            <a:r>
              <a:rPr lang="en-US" dirty="0">
                <a:latin typeface="NikoshBAN" pitchFamily="2" charset="0"/>
                <a:cs typeface="NikoshBAN" pitchFamily="2" charset="0"/>
              </a:rPr>
              <a:t> </a:t>
            </a:r>
            <a:r>
              <a:rPr lang="en-US" dirty="0" err="1">
                <a:latin typeface="NikoshBAN" pitchFamily="2" charset="0"/>
                <a:cs typeface="NikoshBAN" pitchFamily="2" charset="0"/>
              </a:rPr>
              <a:t>কবিতায়</a:t>
            </a:r>
            <a:r>
              <a:rPr lang="en-US" dirty="0">
                <a:latin typeface="NikoshBAN" pitchFamily="2" charset="0"/>
                <a:cs typeface="NikoshBAN" pitchFamily="2" charset="0"/>
              </a:rPr>
              <a:t> </a:t>
            </a:r>
            <a:r>
              <a:rPr lang="en-US" dirty="0" err="1">
                <a:latin typeface="NikoshBAN" pitchFamily="2" charset="0"/>
                <a:cs typeface="NikoshBAN" pitchFamily="2" charset="0"/>
              </a:rPr>
              <a:t>পরাধীনতা</a:t>
            </a:r>
            <a:r>
              <a:rPr lang="en-US" dirty="0">
                <a:latin typeface="NikoshBAN" pitchFamily="2" charset="0"/>
                <a:cs typeface="NikoshBAN" pitchFamily="2" charset="0"/>
              </a:rPr>
              <a:t> ও </a:t>
            </a:r>
            <a:r>
              <a:rPr lang="en-US" dirty="0" err="1">
                <a:latin typeface="NikoshBAN" pitchFamily="2" charset="0"/>
                <a:cs typeface="NikoshBAN" pitchFamily="2" charset="0"/>
              </a:rPr>
              <a:t>অন্যায়ের</a:t>
            </a:r>
            <a:r>
              <a:rPr lang="en-US" dirty="0">
                <a:latin typeface="NikoshBAN" pitchFamily="2" charset="0"/>
                <a:cs typeface="NikoshBAN" pitchFamily="2" charset="0"/>
              </a:rPr>
              <a:t> </a:t>
            </a:r>
            <a:r>
              <a:rPr lang="en-US" dirty="0" err="1">
                <a:latin typeface="NikoshBAN" pitchFamily="2" charset="0"/>
                <a:cs typeface="NikoshBAN" pitchFamily="2" charset="0"/>
              </a:rPr>
              <a:t>বিরুদ্ধে</a:t>
            </a:r>
            <a:r>
              <a:rPr lang="en-US" dirty="0">
                <a:latin typeface="NikoshBAN" pitchFamily="2" charset="0"/>
                <a:cs typeface="NikoshBAN" pitchFamily="2" charset="0"/>
              </a:rPr>
              <a:t> </a:t>
            </a:r>
            <a:r>
              <a:rPr lang="en-US" dirty="0" err="1">
                <a:latin typeface="NikoshBAN" pitchFamily="2" charset="0"/>
                <a:cs typeface="NikoshBAN" pitchFamily="2" charset="0"/>
              </a:rPr>
              <a:t>বিদ্রোহ</a:t>
            </a:r>
            <a:r>
              <a:rPr lang="en-US" dirty="0">
                <a:latin typeface="NikoshBAN" pitchFamily="2" charset="0"/>
                <a:cs typeface="NikoshBAN" pitchFamily="2" charset="0"/>
              </a:rPr>
              <a:t> </a:t>
            </a:r>
            <a:r>
              <a:rPr lang="en-US" dirty="0" err="1">
                <a:latin typeface="NikoshBAN" pitchFamily="2" charset="0"/>
                <a:cs typeface="NikoshBAN" pitchFamily="2" charset="0"/>
              </a:rPr>
              <a:t>উচ্চারিত</a:t>
            </a:r>
            <a:r>
              <a:rPr lang="en-US" dirty="0">
                <a:latin typeface="NikoshBAN" pitchFamily="2" charset="0"/>
                <a:cs typeface="NikoshBAN" pitchFamily="2" charset="0"/>
              </a:rPr>
              <a:t> </a:t>
            </a:r>
            <a:r>
              <a:rPr lang="en-US" dirty="0" err="1">
                <a:latin typeface="NikoshBAN" pitchFamily="2" charset="0"/>
                <a:cs typeface="NikoshBAN" pitchFamily="2" charset="0"/>
              </a:rPr>
              <a:t>হয়েছে</a:t>
            </a:r>
            <a:r>
              <a:rPr lang="en-US" dirty="0">
                <a:latin typeface="NikoshBAN" pitchFamily="2" charset="0"/>
                <a:cs typeface="NikoshBAN" pitchFamily="2" charset="0"/>
              </a:rPr>
              <a:t>। </a:t>
            </a:r>
          </a:p>
        </p:txBody>
      </p:sp>
      <p:sp>
        <p:nvSpPr>
          <p:cNvPr id="13" name="TextBox 12">
            <a:extLst>
              <a:ext uri="{FF2B5EF4-FFF2-40B4-BE49-F238E27FC236}">
                <a16:creationId xmlns:a16="http://schemas.microsoft.com/office/drawing/2014/main" id="{C745D9F0-F05C-455B-80A4-720BF9A6CFC1}"/>
              </a:ext>
            </a:extLst>
          </p:cNvPr>
          <p:cNvSpPr txBox="1"/>
          <p:nvPr/>
        </p:nvSpPr>
        <p:spPr>
          <a:xfrm>
            <a:off x="8187398" y="1940395"/>
            <a:ext cx="3334042" cy="646331"/>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a:latin typeface="NikoshBAN" pitchFamily="2" charset="0"/>
                <a:cs typeface="NikoshBAN" pitchFamily="2" charset="0"/>
              </a:rPr>
              <a:t>43 </a:t>
            </a:r>
            <a:r>
              <a:rPr lang="en-US" dirty="0" err="1">
                <a:latin typeface="NikoshBAN" pitchFamily="2" charset="0"/>
                <a:cs typeface="NikoshBAN" pitchFamily="2" charset="0"/>
              </a:rPr>
              <a:t>বছর</a:t>
            </a:r>
            <a:r>
              <a:rPr lang="en-US" dirty="0">
                <a:latin typeface="NikoshBAN" pitchFamily="2" charset="0"/>
                <a:cs typeface="NikoshBAN" pitchFamily="2" charset="0"/>
              </a:rPr>
              <a:t> </a:t>
            </a:r>
            <a:r>
              <a:rPr lang="en-US" dirty="0" err="1">
                <a:latin typeface="NikoshBAN" pitchFamily="2" charset="0"/>
                <a:cs typeface="NikoshBAN" pitchFamily="2" charset="0"/>
              </a:rPr>
              <a:t>বয়সে</a:t>
            </a:r>
            <a:r>
              <a:rPr lang="en-US" dirty="0">
                <a:latin typeface="NikoshBAN" pitchFamily="2" charset="0"/>
                <a:cs typeface="NikoshBAN" pitchFamily="2" charset="0"/>
              </a:rPr>
              <a:t> </a:t>
            </a:r>
            <a:r>
              <a:rPr lang="en-US" dirty="0" err="1">
                <a:latin typeface="NikoshBAN" pitchFamily="2" charset="0"/>
                <a:cs typeface="NikoshBAN" pitchFamily="2" charset="0"/>
              </a:rPr>
              <a:t>কঠিন</a:t>
            </a:r>
            <a:r>
              <a:rPr lang="en-US" dirty="0">
                <a:latin typeface="NikoshBAN" pitchFamily="2" charset="0"/>
                <a:cs typeface="NikoshBAN" pitchFamily="2" charset="0"/>
              </a:rPr>
              <a:t> </a:t>
            </a:r>
            <a:r>
              <a:rPr lang="en-US" dirty="0" err="1">
                <a:latin typeface="NikoshBAN" pitchFamily="2" charset="0"/>
                <a:cs typeface="NikoshBAN" pitchFamily="2" charset="0"/>
              </a:rPr>
              <a:t>রোগে</a:t>
            </a:r>
            <a:r>
              <a:rPr lang="en-US" dirty="0">
                <a:latin typeface="NikoshBAN" pitchFamily="2" charset="0"/>
                <a:cs typeface="NikoshBAN" pitchFamily="2" charset="0"/>
              </a:rPr>
              <a:t> </a:t>
            </a:r>
            <a:r>
              <a:rPr lang="en-US" dirty="0" err="1">
                <a:latin typeface="NikoshBAN" pitchFamily="2" charset="0"/>
                <a:cs typeface="NikoshBAN" pitchFamily="2" charset="0"/>
              </a:rPr>
              <a:t>আক্রান্ত</a:t>
            </a:r>
            <a:r>
              <a:rPr lang="en-US" dirty="0">
                <a:latin typeface="NikoshBAN" pitchFamily="2" charset="0"/>
                <a:cs typeface="NikoshBAN" pitchFamily="2" charset="0"/>
              </a:rPr>
              <a:t> </a:t>
            </a:r>
            <a:r>
              <a:rPr lang="en-US" dirty="0" err="1">
                <a:latin typeface="NikoshBAN" pitchFamily="2" charset="0"/>
                <a:cs typeface="NikoshBAN" pitchFamily="2" charset="0"/>
              </a:rPr>
              <a:t>হন</a:t>
            </a:r>
            <a:r>
              <a:rPr lang="en-US" dirty="0">
                <a:latin typeface="NikoshBAN" pitchFamily="2" charset="0"/>
                <a:cs typeface="NikoshBAN" pitchFamily="2" charset="0"/>
              </a:rPr>
              <a:t>।</a:t>
            </a:r>
            <a:endParaRPr lang="en-US" dirty="0"/>
          </a:p>
        </p:txBody>
      </p:sp>
      <p:sp>
        <p:nvSpPr>
          <p:cNvPr id="14" name="TextBox 13">
            <a:extLst>
              <a:ext uri="{FF2B5EF4-FFF2-40B4-BE49-F238E27FC236}">
                <a16:creationId xmlns:a16="http://schemas.microsoft.com/office/drawing/2014/main" id="{45ECBF5F-AEE9-450B-BE49-097B565C66A8}"/>
              </a:ext>
            </a:extLst>
          </p:cNvPr>
          <p:cNvSpPr txBox="1"/>
          <p:nvPr/>
        </p:nvSpPr>
        <p:spPr>
          <a:xfrm>
            <a:off x="8199455" y="4785906"/>
            <a:ext cx="3251646" cy="646331"/>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pPr algn="just"/>
            <a:r>
              <a:rPr lang="en-US" dirty="0">
                <a:latin typeface="NikoshBAN" pitchFamily="2" charset="0"/>
                <a:cs typeface="NikoshBAN" pitchFamily="2" charset="0"/>
              </a:rPr>
              <a:t>১৯৭৬ </a:t>
            </a:r>
            <a:r>
              <a:rPr lang="en-US" dirty="0" err="1">
                <a:latin typeface="NikoshBAN" pitchFamily="2" charset="0"/>
                <a:cs typeface="NikoshBAN" pitchFamily="2" charset="0"/>
              </a:rPr>
              <a:t>সালের</a:t>
            </a:r>
            <a:r>
              <a:rPr lang="en-US" dirty="0">
                <a:latin typeface="NikoshBAN" pitchFamily="2" charset="0"/>
                <a:cs typeface="NikoshBAN" pitchFamily="2" charset="0"/>
              </a:rPr>
              <a:t> ২৯ </a:t>
            </a:r>
            <a:r>
              <a:rPr lang="en-US" dirty="0" err="1">
                <a:latin typeface="NikoshBAN" pitchFamily="2" charset="0"/>
                <a:cs typeface="NikoshBAN" pitchFamily="2" charset="0"/>
              </a:rPr>
              <a:t>আগস্ট</a:t>
            </a:r>
            <a:r>
              <a:rPr lang="en-US" dirty="0">
                <a:latin typeface="NikoshBAN" pitchFamily="2" charset="0"/>
                <a:cs typeface="NikoshBAN" pitchFamily="2" charset="0"/>
              </a:rPr>
              <a:t> </a:t>
            </a:r>
            <a:r>
              <a:rPr lang="en-US" dirty="0" err="1">
                <a:latin typeface="NikoshBAN" pitchFamily="2" charset="0"/>
                <a:cs typeface="NikoshBAN" pitchFamily="2" charset="0"/>
              </a:rPr>
              <a:t>মৃত্যুবরণ</a:t>
            </a:r>
            <a:r>
              <a:rPr lang="en-US" dirty="0">
                <a:latin typeface="NikoshBAN" pitchFamily="2" charset="0"/>
                <a:cs typeface="NikoshBAN" pitchFamily="2" charset="0"/>
              </a:rPr>
              <a:t> </a:t>
            </a:r>
            <a:r>
              <a:rPr lang="en-US" dirty="0" err="1">
                <a:latin typeface="NikoshBAN" pitchFamily="2" charset="0"/>
                <a:cs typeface="NikoshBAN" pitchFamily="2" charset="0"/>
              </a:rPr>
              <a:t>করেন</a:t>
            </a:r>
            <a:r>
              <a:rPr lang="en-US" dirty="0">
                <a:latin typeface="NikoshBAN" pitchFamily="2" charset="0"/>
                <a:cs typeface="NikoshBAN" pitchFamily="2" charset="0"/>
              </a:rPr>
              <a:t>।</a:t>
            </a:r>
          </a:p>
        </p:txBody>
      </p:sp>
      <p:sp>
        <p:nvSpPr>
          <p:cNvPr id="15" name="TextBox 14">
            <a:extLst>
              <a:ext uri="{FF2B5EF4-FFF2-40B4-BE49-F238E27FC236}">
                <a16:creationId xmlns:a16="http://schemas.microsoft.com/office/drawing/2014/main" id="{AD94E342-693C-4E83-8B67-127C9C957465}"/>
              </a:ext>
            </a:extLst>
          </p:cNvPr>
          <p:cNvSpPr txBox="1"/>
          <p:nvPr/>
        </p:nvSpPr>
        <p:spPr>
          <a:xfrm>
            <a:off x="520507" y="4464636"/>
            <a:ext cx="3784208" cy="646331"/>
          </a:xfrm>
          <a:prstGeom prst="rect">
            <a:avLst/>
          </a:prstGeom>
          <a:solidFill>
            <a:schemeClr val="bg1"/>
          </a:solidFill>
          <a:ln w="38100">
            <a:solidFill>
              <a:schemeClr val="tx1"/>
            </a:solidFill>
          </a:ln>
          <a:scene3d>
            <a:camera prst="orthographicFront"/>
            <a:lightRig rig="threePt" dir="t"/>
          </a:scene3d>
          <a:sp3d>
            <a:bevelT prst="relaxedInset"/>
          </a:sp3d>
        </p:spPr>
        <p:txBody>
          <a:bodyPr wrap="square" rtlCol="0">
            <a:spAutoFit/>
          </a:bodyPr>
          <a:lstStyle/>
          <a:p>
            <a:r>
              <a:rPr lang="en-US" dirty="0" err="1">
                <a:latin typeface="NikoshBAN" panose="02000000000000000000" pitchFamily="2" charset="0"/>
                <a:cs typeface="NikoshBAN" panose="02000000000000000000" pitchFamily="2" charset="0"/>
              </a:rPr>
              <a:t>সাম্যবাদী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কবি</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আরবি-ফারসি</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শব্দের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ব্যবহারে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কুশলতা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দেখিয়েছেন</a:t>
            </a:r>
            <a:r>
              <a:rPr lang="en-US" dirty="0">
                <a:latin typeface="NikoshBAN" panose="02000000000000000000" pitchFamily="2" charset="0"/>
                <a:cs typeface="NikoshBAN" panose="02000000000000000000" pitchFamily="2" charset="0"/>
              </a:rPr>
              <a:t>।</a:t>
            </a:r>
          </a:p>
        </p:txBody>
      </p:sp>
      <p:sp>
        <p:nvSpPr>
          <p:cNvPr id="16" name="TextBox 15">
            <a:extLst>
              <a:ext uri="{FF2B5EF4-FFF2-40B4-BE49-F238E27FC236}">
                <a16:creationId xmlns:a16="http://schemas.microsoft.com/office/drawing/2014/main" id="{1533C444-E36B-4CE8-9E74-6799DCE31BB7}"/>
              </a:ext>
            </a:extLst>
          </p:cNvPr>
          <p:cNvSpPr txBox="1"/>
          <p:nvPr/>
        </p:nvSpPr>
        <p:spPr>
          <a:xfrm>
            <a:off x="4692691" y="4572358"/>
            <a:ext cx="2951982" cy="400110"/>
          </a:xfrm>
          <a:prstGeom prst="rect">
            <a:avLst/>
          </a:prstGeom>
          <a:noFill/>
          <a:ln>
            <a:solidFill>
              <a:schemeClr val="tx1"/>
            </a:solidFill>
          </a:ln>
        </p:spPr>
        <p:txBody>
          <a:bodyPr wrap="square" rtlCol="0">
            <a:spAutoFit/>
          </a:bodyPr>
          <a:lstStyle/>
          <a:p>
            <a:r>
              <a:rPr lang="en-US" sz="2000" b="1" dirty="0" err="1">
                <a:latin typeface="NikoshBAN" panose="02000000000000000000" pitchFamily="2" charset="0"/>
                <a:cs typeface="NikoshBAN" panose="02000000000000000000" pitchFamily="2" charset="0"/>
              </a:rPr>
              <a:t>কাজী</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নজরুল</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ইসলাম</a:t>
            </a:r>
            <a:r>
              <a:rPr lang="en-US" sz="2000" b="1" dirty="0">
                <a:latin typeface="NikoshBAN" panose="02000000000000000000" pitchFamily="2" charset="0"/>
                <a:cs typeface="NikoshBAN" panose="02000000000000000000" pitchFamily="2" charset="0"/>
              </a:rPr>
              <a:t> </a:t>
            </a:r>
          </a:p>
        </p:txBody>
      </p:sp>
      <p:sp>
        <p:nvSpPr>
          <p:cNvPr id="17" name="TextBox 16">
            <a:extLst>
              <a:ext uri="{FF2B5EF4-FFF2-40B4-BE49-F238E27FC236}">
                <a16:creationId xmlns:a16="http://schemas.microsoft.com/office/drawing/2014/main" id="{42030618-ABA2-436A-B3FC-393EB4CE1EE7}"/>
              </a:ext>
            </a:extLst>
          </p:cNvPr>
          <p:cNvSpPr txBox="1"/>
          <p:nvPr/>
        </p:nvSpPr>
        <p:spPr>
          <a:xfrm>
            <a:off x="5005449" y="584375"/>
            <a:ext cx="2199860" cy="461665"/>
          </a:xfrm>
          <a:prstGeom prst="rect">
            <a:avLst/>
          </a:prstGeom>
          <a:noFill/>
          <a:ln>
            <a:solidFill>
              <a:schemeClr val="tx1"/>
            </a:solidFill>
          </a:ln>
        </p:spPr>
        <p:txBody>
          <a:bodyPr wrap="square" rtlCol="0">
            <a:spAutoFit/>
          </a:bodyPr>
          <a:lstStyle/>
          <a:p>
            <a:r>
              <a:rPr lang="en-US" sz="2400" b="1" dirty="0" err="1">
                <a:latin typeface="NikoshBAN" panose="02000000000000000000" pitchFamily="2" charset="0"/>
                <a:cs typeface="NikoshBAN" panose="02000000000000000000" pitchFamily="2" charset="0"/>
              </a:rPr>
              <a:t>কবি</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পরিচিতি</a:t>
            </a:r>
            <a:r>
              <a:rPr lang="en-US" sz="2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4960723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8" presetID="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26" presetID="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30" presetID="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5903A-3F0F-4789-9FC8-019734912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714" y="309300"/>
            <a:ext cx="2168811" cy="304360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B8AA7D4A-8A9E-4F69-B6E7-6910EDB49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14" y="3616588"/>
            <a:ext cx="2162944" cy="2871370"/>
          </a:xfrm>
          <a:prstGeom prst="rect">
            <a:avLst/>
          </a:prstGeom>
          <a:ln w="88900" cap="sq" cmpd="thickThin">
            <a:solidFill>
              <a:srgbClr val="000000"/>
            </a:solidFill>
            <a:prstDash val="solid"/>
            <a:miter lim="800000"/>
          </a:ln>
          <a:effectLst>
            <a:innerShdw blurRad="76200">
              <a:srgbClr val="000000"/>
            </a:innerShdw>
          </a:effectLst>
        </p:spPr>
      </p:pic>
      <p:sp>
        <p:nvSpPr>
          <p:cNvPr id="9" name="Frame 8">
            <a:extLst>
              <a:ext uri="{FF2B5EF4-FFF2-40B4-BE49-F238E27FC236}">
                <a16:creationId xmlns:a16="http://schemas.microsoft.com/office/drawing/2014/main" id="{8A970363-65B2-4A99-B1C5-994F445E704D}"/>
              </a:ext>
            </a:extLst>
          </p:cNvPr>
          <p:cNvSpPr/>
          <p:nvPr/>
        </p:nvSpPr>
        <p:spPr>
          <a:xfrm>
            <a:off x="0" y="0"/>
            <a:ext cx="12192000" cy="6858000"/>
          </a:xfrm>
          <a:prstGeom prst="frame">
            <a:avLst>
              <a:gd name="adj1" fmla="val 2197"/>
            </a:avLst>
          </a:prstGeom>
          <a:blipFill dpi="0" rotWithShape="1">
            <a:blip r:embed="rId4">
              <a:extLst>
                <a:ext uri="{28A0092B-C50C-407E-A947-70E740481C1C}">
                  <a14:useLocalDpi xmlns:a14="http://schemas.microsoft.com/office/drawing/2010/main" val="0"/>
                </a:ext>
              </a:extLst>
            </a:blip>
            <a:srcRect/>
            <a:stretch>
              <a:fillRect/>
            </a:stretch>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4822DBFD-1FA6-4CDC-95DA-5E9134C88B3C}"/>
              </a:ext>
            </a:extLst>
          </p:cNvPr>
          <p:cNvSpPr txBox="1"/>
          <p:nvPr/>
        </p:nvSpPr>
        <p:spPr>
          <a:xfrm>
            <a:off x="4766954" y="302350"/>
            <a:ext cx="2239617" cy="769441"/>
          </a:xfrm>
          <a:prstGeom prst="rect">
            <a:avLst/>
          </a:prstGeom>
          <a:noFill/>
          <a:ln w="12700">
            <a:solidFill>
              <a:schemeClr val="tx1"/>
            </a:solidFill>
          </a:ln>
        </p:spPr>
        <p:txBody>
          <a:bodyPr wrap="square" rtlCol="0">
            <a:spAutoFit/>
          </a:bodyPr>
          <a:lstStyle/>
          <a:p>
            <a:r>
              <a:rPr lang="en-US" sz="4400" dirty="0" err="1">
                <a:latin typeface="NikoshBAN" panose="02000000000000000000" pitchFamily="2" charset="0"/>
                <a:cs typeface="NikoshBAN" panose="02000000000000000000" pitchFamily="2" charset="0"/>
              </a:rPr>
              <a:t>কাব্যগ্রন্থ</a:t>
            </a:r>
            <a:endParaRPr lang="en-US" sz="4400"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9DEAA7BA-259C-405C-927A-BF09C54EE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59" y="309300"/>
            <a:ext cx="2135063" cy="292689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0898DF1F-D0A3-46B2-955E-ADB21F64F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12" y="3542682"/>
            <a:ext cx="2162945" cy="2924379"/>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6A657344-D1AE-47CC-A2F5-4BA109252A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925" y="1712696"/>
            <a:ext cx="2792865" cy="3981318"/>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20A451DC-5E5E-4F1F-B696-0EB04CA07D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216" y="1712696"/>
            <a:ext cx="2756860" cy="39813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26662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1012</Words>
  <Application>Microsoft Office PowerPoint</Application>
  <PresentationFormat>Widescreen</PresentationFormat>
  <Paragraphs>123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Majibur Rahman</dc:creator>
  <cp:lastModifiedBy>DOEL</cp:lastModifiedBy>
  <cp:revision>10</cp:revision>
  <dcterms:created xsi:type="dcterms:W3CDTF">2021-09-14T01:40:41Z</dcterms:created>
  <dcterms:modified xsi:type="dcterms:W3CDTF">2021-09-18T16:36:53Z</dcterms:modified>
</cp:coreProperties>
</file>