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8"/>
  </p:notesMasterIdLst>
  <p:sldIdLst>
    <p:sldId id="257" r:id="rId2"/>
    <p:sldId id="284" r:id="rId3"/>
    <p:sldId id="285" r:id="rId4"/>
    <p:sldId id="274" r:id="rId5"/>
    <p:sldId id="275" r:id="rId6"/>
    <p:sldId id="268" r:id="rId7"/>
    <p:sldId id="258" r:id="rId8"/>
    <p:sldId id="259" r:id="rId9"/>
    <p:sldId id="269" r:id="rId10"/>
    <p:sldId id="260" r:id="rId11"/>
    <p:sldId id="261" r:id="rId12"/>
    <p:sldId id="278" r:id="rId13"/>
    <p:sldId id="262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AA45E-4BB7-48D7-BA57-11A3143413C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1359C-27E2-4DF4-9EBD-0FA53F7A8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91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চিত্রগুলো</a:t>
            </a:r>
            <a:r>
              <a:rPr lang="bn-IN" baseline="0" dirty="0"/>
              <a:t> দেখিয়ে প্রশ্নের মাধ্যমে আমরা পাঠ শিরোনাম বের করা যেতে পারে। খালি চোখে দেখা যায় না এমন আরও কিছু প্রানীর উদাহরণ দেওয়া যায়।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করা যায়, 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যাদের খালি চোখে দেখা যায় না তাদের বলে...  </a:t>
            </a:r>
            <a:endParaRPr lang="en-US" sz="1200" dirty="0"/>
          </a:p>
          <a:p>
            <a:r>
              <a:rPr lang="bn-IN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CF0F-60E6-4B21-88D5-CE24E2F5B7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2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ব্যাকটেরি্যার</a:t>
            </a:r>
            <a:r>
              <a:rPr lang="bn-IN" baseline="0" dirty="0"/>
              <a:t> আরো কিছু উপকারিতার কথা এখানে আলোচনা করা যায়। যেমন- মাটির উর্বরতা বাড়াতে,মৃতজীবদেহ পঁচাতে। শিক্ষার্থীদের প্রশ্ন করেও কিছু উপকারের কথা বের করে আনা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CF0F-60E6-4B21-88D5-CE24E2F5B7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16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baseline="0" dirty="0">
                <a:latin typeface="NikoshBAN" pitchFamily="2" charset="0"/>
                <a:cs typeface="NikoshBAN" pitchFamily="2" charset="0"/>
              </a:rPr>
              <a:t>শিক্ষার্থীদের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শিখনফল অর্জিত হলো কি-না  তা যাচাই করার চেষ্টা করা  হয়েছে। </a:t>
            </a:r>
            <a:r>
              <a:rPr lang="bn-IN" baseline="0" dirty="0"/>
              <a:t>বিভিন্ন স্তরের</a:t>
            </a:r>
            <a:r>
              <a:rPr lang="bn-BD" baseline="0" dirty="0"/>
              <a:t> শিক্ষার্থীদেরকে ২ জনের দলে ভাগ করে </a:t>
            </a:r>
            <a:r>
              <a:rPr lang="bn-IN" baseline="0" dirty="0"/>
              <a:t>নেওয়া যেতে পারে</a:t>
            </a:r>
            <a:r>
              <a:rPr lang="bn-BD" baseline="0" dirty="0"/>
              <a:t>।</a:t>
            </a:r>
            <a:r>
              <a:rPr lang="bn-IN" baseline="0" dirty="0"/>
              <a:t> </a:t>
            </a:r>
            <a:endParaRPr lang="bn-BD" baseline="0" dirty="0"/>
          </a:p>
          <a:p>
            <a:r>
              <a:rPr lang="bn-IN" baseline="0" dirty="0"/>
              <a:t> </a:t>
            </a:r>
            <a:r>
              <a:rPr lang="bn-IN" dirty="0"/>
              <a:t>পূর্বে</a:t>
            </a:r>
            <a:r>
              <a:rPr lang="bn-IN" baseline="0" dirty="0"/>
              <a:t> যাদের নিয়ে জোড়ায় কাজ করা হয়ে থাকলে জোড়া পরিবর্তন করে কাজ দেওয়াই সমীচীন।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CF0F-60E6-4B21-88D5-CE24E2F5B7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16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আজকের </a:t>
            </a:r>
            <a:r>
              <a:rPr lang="bn-BD" dirty="0"/>
              <a:t> পাঠটি</a:t>
            </a:r>
            <a:r>
              <a:rPr lang="bn-BD" baseline="0" dirty="0"/>
              <a:t> মূল্যায়ন করার উদ্দেশ্যে স্লাইডে প্রদর্শিত প্রশ্ন</a:t>
            </a:r>
            <a:r>
              <a:rPr lang="bn-IN" baseline="0" dirty="0"/>
              <a:t>গুলি</a:t>
            </a:r>
            <a:r>
              <a:rPr lang="bn-BD" baseline="0" dirty="0"/>
              <a:t> </a:t>
            </a:r>
            <a:r>
              <a:rPr lang="bn-IN" baseline="0" dirty="0"/>
              <a:t>বা চিত্র প্রদর্শনের মাধ্যমেও বা অন্য কোন প্রশ্নের মাধ্যমে কাজটি করা যেতে পারে।  </a:t>
            </a:r>
            <a:endParaRPr lang="en-US" dirty="0"/>
          </a:p>
          <a:p>
            <a:r>
              <a:rPr lang="bn-IN" baseline="0" dirty="0"/>
              <a:t>উত্তরগুলো ব্লাকবোর্ডে লিখে দেওয়া যেতে পারে।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CF0F-60E6-4B21-88D5-CE24E2F5B7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56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CF0F-60E6-4B21-88D5-CE24E2F5B7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46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এই স্লাইডটি শিরোনাম</a:t>
            </a:r>
            <a:r>
              <a:rPr lang="bn-BD" baseline="0" dirty="0"/>
              <a:t> লেখাসহ </a:t>
            </a:r>
            <a:r>
              <a:rPr lang="bn-BD" dirty="0"/>
              <a:t>পাঠ</a:t>
            </a:r>
            <a:r>
              <a:rPr lang="bn-BD" baseline="0" dirty="0"/>
              <a:t> ঘোষণার জন্য রাখা হয়েছে।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CF0F-60E6-4B21-88D5-CE24E2F5B7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4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CF0F-60E6-4B21-88D5-CE24E2F5B7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49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চিত্রের</a:t>
            </a:r>
            <a:r>
              <a:rPr lang="bn-IN" baseline="0" dirty="0"/>
              <a:t> ছবিটি সম্পর্কে বিস্তারিত আলোচনা করা যায়।যা থেকে প্রথম শিখনফল অর্জন করা সম্ভব হতে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CF0F-60E6-4B21-88D5-CE24E2F5B7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65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44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/>
              <a:t> </a:t>
            </a:r>
            <a:r>
              <a:rPr lang="bn-IN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আকার ও বৈশিষ্ট্য</a:t>
            </a:r>
            <a:r>
              <a:rPr lang="bn-IN" sz="1400" b="1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সম্পর্কে শিক্ষার্থীদের নিকট প্রশ্ন করে জেনে নেওয়ার চেষ্টা করা যেতে পারে। সম্ভাব্য উত্তর পাওয়ার পর উত্তরগুলো মিলিয়ে নেওয়ার কথা বলা যেতে পারে। </a:t>
            </a: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CF0F-60E6-4B21-88D5-CE24E2F5B7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60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এই স্লাইড</a:t>
            </a:r>
            <a:r>
              <a:rPr lang="bn-IN" baseline="0" dirty="0"/>
              <a:t> থেকে</a:t>
            </a:r>
            <a:r>
              <a:rPr lang="bn-IN" dirty="0"/>
              <a:t> দ্বিতীয় শিখনফল</a:t>
            </a:r>
            <a:r>
              <a:rPr lang="bn-IN" baseline="0" dirty="0"/>
              <a:t> অর্জনের উদ্দেশ্যে ধারাবাহিকভাবে উপস্থাপনের চেষ্টা করা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CF0F-60E6-4B21-88D5-CE24E2F5B7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43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44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এই স্লাইড</a:t>
            </a:r>
            <a:r>
              <a:rPr lang="bn-IN" baseline="0" dirty="0"/>
              <a:t> থেকে</a:t>
            </a:r>
            <a:r>
              <a:rPr lang="bn-IN" dirty="0"/>
              <a:t> দ্বিতীয় শিখনফল</a:t>
            </a:r>
            <a:r>
              <a:rPr lang="bn-IN" baseline="0" dirty="0"/>
              <a:t> অর্জনের উদ্দেশ্যে ধারাবাহিকভাবে উপস্থাপন অব্যাহত রাখা হয়েছে।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CF0F-60E6-4B21-88D5-CE24E2F5B7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94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এই স্লাইডে ব্যাকটেরিয়ার প্রকারভেদ দেখানোর</a:t>
            </a:r>
            <a:r>
              <a:rPr lang="bn-IN" baseline="0" dirty="0"/>
              <a:t> চেষ্টা করা হয়েছে। </a:t>
            </a:r>
            <a:r>
              <a:rPr lang="bn-IN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অ্যান্টনি ফণ লিউয়েন হুক সর্বপ্রথম</a:t>
            </a:r>
            <a:r>
              <a:rPr lang="bn-IN" sz="1200" b="1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ব্যাকটেরিয়া দেখতে পান। ব্যাকটেরিয়া দন্ডাকার,কমাকার,গোলাকার প্যাঁচানো ইত্যাদি নানা ধরণের হতে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CF0F-60E6-4B21-88D5-CE24E2F5B7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39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প্রথমে</a:t>
            </a:r>
            <a:r>
              <a:rPr lang="bn-IN" baseline="0" dirty="0"/>
              <a:t> প্রশ্ন করে জেনে নেওয়া যেতে পারে ভাইরাস আমদের বা ফসলের কী কী ক্ষতি করতে পারে? পরবর্তীতে স্লাইডটি প্রদর্শন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CF0F-60E6-4B21-88D5-CE24E2F5B7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7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জর্জেট পর্দা-Blue - eBuy">
            <a:extLst>
              <a:ext uri="{FF2B5EF4-FFF2-40B4-BE49-F238E27FC236}">
                <a16:creationId xmlns:a16="http://schemas.microsoft.com/office/drawing/2014/main" id="{30D8F33A-EBDF-4835-83B4-8927BE506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582"/>
            <a:ext cx="12192000" cy="692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19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Me!\Desktop\Science\Spieilium b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645876"/>
            <a:ext cx="4714875" cy="2800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94988" y="3914466"/>
            <a:ext cx="4800600" cy="2263170"/>
          </a:xfrm>
          <a:prstGeom prst="rect">
            <a:avLst/>
          </a:prstGeom>
          <a:noFill/>
        </p:spPr>
        <p:txBody>
          <a:bodyPr wrap="square" lIns="97967" tIns="48983" rIns="97967" bIns="48983" rtlCol="0">
            <a:spAutoFit/>
          </a:bodyPr>
          <a:lstStyle/>
          <a:p>
            <a:r>
              <a:rPr lang="bn-BD" sz="4688" dirty="0">
                <a:latin typeface="NikoshBAN" pitchFamily="2" charset="0"/>
                <a:cs typeface="NikoshBAN" pitchFamily="2" charset="0"/>
              </a:rPr>
              <a:t>স্পাইরিলামঃ এ ধর</a:t>
            </a:r>
            <a:r>
              <a:rPr lang="bn-IN" sz="4688" dirty="0"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4688" dirty="0">
                <a:latin typeface="NikoshBAN" pitchFamily="2" charset="0"/>
                <a:cs typeface="NikoshBAN" pitchFamily="2" charset="0"/>
              </a:rPr>
              <a:t>র ব্যাক</a:t>
            </a:r>
            <a:r>
              <a:rPr lang="bn-IN" sz="4688" dirty="0">
                <a:latin typeface="NikoshBAN" pitchFamily="2" charset="0"/>
                <a:cs typeface="NikoshBAN" pitchFamily="2" charset="0"/>
              </a:rPr>
              <a:t>টে</a:t>
            </a:r>
            <a:r>
              <a:rPr lang="bn-BD" sz="4688" dirty="0">
                <a:latin typeface="NikoshBAN" pitchFamily="2" charset="0"/>
                <a:cs typeface="NikoshBAN" pitchFamily="2" charset="0"/>
              </a:rPr>
              <a:t>রিয়া</a:t>
            </a:r>
            <a:r>
              <a:rPr lang="bn-IN" sz="4688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688" dirty="0">
                <a:latin typeface="NikoshBAN" pitchFamily="2" charset="0"/>
                <a:cs typeface="NikoshBAN" pitchFamily="2" charset="0"/>
              </a:rPr>
              <a:t> আকৃতি প্যাঁচানো। </a:t>
            </a:r>
            <a:r>
              <a:rPr lang="bn-IN" sz="4688" dirty="0">
                <a:latin typeface="NikoshBAN" pitchFamily="2" charset="0"/>
                <a:cs typeface="NikoshBAN" pitchFamily="2" charset="0"/>
              </a:rPr>
              <a:t> </a:t>
            </a:r>
            <a:endParaRPr lang="en-US" sz="4688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Me!\Desktop\Science\Coma ba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21407"/>
            <a:ext cx="4714874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75105" y="348230"/>
            <a:ext cx="4913916" cy="2984584"/>
          </a:xfrm>
          <a:prstGeom prst="rect">
            <a:avLst/>
          </a:prstGeom>
          <a:noFill/>
        </p:spPr>
        <p:txBody>
          <a:bodyPr wrap="square" lIns="97967" tIns="48983" rIns="97967" bIns="48983" rtlCol="0">
            <a:spAutoFit/>
          </a:bodyPr>
          <a:lstStyle/>
          <a:p>
            <a:r>
              <a:rPr lang="bn-IN" sz="4688" dirty="0">
                <a:latin typeface="NikoshBAN" pitchFamily="2" charset="0"/>
                <a:cs typeface="NikoshBAN" pitchFamily="2" charset="0"/>
              </a:rPr>
              <a:t>কমাঃ </a:t>
            </a:r>
            <a:r>
              <a:rPr lang="bn-BD" sz="4688" dirty="0">
                <a:latin typeface="NikoshBAN" pitchFamily="2" charset="0"/>
                <a:cs typeface="NikoshBAN" pitchFamily="2" charset="0"/>
              </a:rPr>
              <a:t>মানুষের </a:t>
            </a:r>
            <a:endParaRPr lang="bn-IN" sz="4688" dirty="0">
              <a:latin typeface="NikoshBAN" pitchFamily="2" charset="0"/>
              <a:cs typeface="NikoshBAN" pitchFamily="2" charset="0"/>
            </a:endParaRPr>
          </a:p>
          <a:p>
            <a:r>
              <a:rPr lang="bn-BD" sz="4688" dirty="0">
                <a:latin typeface="NikoshBAN" pitchFamily="2" charset="0"/>
                <a:cs typeface="NikoshBAN" pitchFamily="2" charset="0"/>
              </a:rPr>
              <a:t>কলেরা রোগ</a:t>
            </a:r>
            <a:endParaRPr lang="bn-IN" sz="4688" dirty="0">
              <a:latin typeface="NikoshBAN" pitchFamily="2" charset="0"/>
              <a:cs typeface="NikoshBAN" pitchFamily="2" charset="0"/>
            </a:endParaRPr>
          </a:p>
          <a:p>
            <a:r>
              <a:rPr lang="bn-IN" sz="4688" dirty="0"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bn-BD" sz="4688" dirty="0">
                <a:latin typeface="NikoshBAN" pitchFamily="2" charset="0"/>
                <a:cs typeface="NikoshBAN" pitchFamily="2" charset="0"/>
              </a:rPr>
              <a:t> ব্যাক</a:t>
            </a:r>
            <a:r>
              <a:rPr lang="bn-IN" sz="4688" dirty="0">
                <a:latin typeface="NikoshBAN" pitchFamily="2" charset="0"/>
                <a:cs typeface="NikoshBAN" pitchFamily="2" charset="0"/>
              </a:rPr>
              <a:t>টে</a:t>
            </a:r>
            <a:r>
              <a:rPr lang="bn-BD" sz="4688" dirty="0">
                <a:latin typeface="NikoshBAN" pitchFamily="2" charset="0"/>
                <a:cs typeface="NikoshBAN" pitchFamily="2" charset="0"/>
              </a:rPr>
              <a:t>রিয়া </a:t>
            </a:r>
            <a:endParaRPr lang="bn-IN" sz="4688" dirty="0">
              <a:latin typeface="NikoshBAN" pitchFamily="2" charset="0"/>
              <a:cs typeface="NikoshBAN" pitchFamily="2" charset="0"/>
            </a:endParaRPr>
          </a:p>
          <a:p>
            <a:r>
              <a:rPr lang="bn-BD" sz="4688" dirty="0">
                <a:latin typeface="NikoshBAN" pitchFamily="2" charset="0"/>
                <a:cs typeface="NikoshBAN" pitchFamily="2" charset="0"/>
              </a:rPr>
              <a:t>এ </a:t>
            </a:r>
            <a:r>
              <a:rPr lang="bn-IN" sz="4688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688" dirty="0">
                <a:latin typeface="NikoshBAN" pitchFamily="2" charset="0"/>
                <a:cs typeface="NikoshBAN" pitchFamily="2" charset="0"/>
              </a:rPr>
              <a:t>ধর</a:t>
            </a:r>
            <a:r>
              <a:rPr lang="bn-IN" sz="4688" dirty="0"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4688" dirty="0">
                <a:latin typeface="NikoshBAN" pitchFamily="2" charset="0"/>
                <a:cs typeface="NikoshBAN" pitchFamily="2" charset="0"/>
              </a:rPr>
              <a:t>র।</a:t>
            </a:r>
            <a:r>
              <a:rPr lang="bn-IN" sz="4688" dirty="0">
                <a:latin typeface="NikoshBAN" pitchFamily="2" charset="0"/>
                <a:cs typeface="NikoshBAN" pitchFamily="2" charset="0"/>
              </a:rPr>
              <a:t> </a:t>
            </a:r>
            <a:endParaRPr lang="en-US" sz="4688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3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52577" y="2514601"/>
            <a:ext cx="3657128" cy="1180886"/>
          </a:xfrm>
          <a:prstGeom prst="rect">
            <a:avLst/>
          </a:prstGeom>
        </p:spPr>
        <p:txBody>
          <a:bodyPr wrap="none" lIns="97967" tIns="48983" rIns="97967" bIns="48983">
            <a:spAutoFit/>
          </a:bodyPr>
          <a:lstStyle/>
          <a:p>
            <a:r>
              <a:rPr lang="bn-BD" sz="7031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ব্যাক</a:t>
            </a:r>
            <a:r>
              <a:rPr lang="bn-IN" sz="7031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টে</a:t>
            </a:r>
            <a:r>
              <a:rPr lang="bn-BD" sz="7031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রিয়া </a:t>
            </a:r>
            <a:endParaRPr lang="en-US" sz="7031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238750" y="2826283"/>
            <a:ext cx="1100709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67" tIns="48983" rIns="97967" bIns="48983"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524625" y="1066800"/>
            <a:ext cx="85725" cy="4648200"/>
          </a:xfrm>
          <a:prstGeom prst="line">
            <a:avLst/>
          </a:prstGeom>
          <a:ln w="762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013123" y="4749969"/>
            <a:ext cx="3132946" cy="1094452"/>
          </a:xfrm>
          <a:prstGeom prst="rect">
            <a:avLst/>
          </a:prstGeom>
        </p:spPr>
        <p:txBody>
          <a:bodyPr wrap="none" lIns="97967" tIns="48983" rIns="97967" bIns="48983">
            <a:spAutoFit/>
          </a:bodyPr>
          <a:lstStyle/>
          <a:p>
            <a:r>
              <a:rPr lang="bn-IN" sz="6469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স্পাইরিলাম</a:t>
            </a:r>
            <a:endParaRPr lang="en-US" sz="6469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96301" y="3390901"/>
            <a:ext cx="1396894" cy="1180886"/>
          </a:xfrm>
          <a:prstGeom prst="rect">
            <a:avLst/>
          </a:prstGeom>
        </p:spPr>
        <p:txBody>
          <a:bodyPr wrap="none" lIns="97967" tIns="48983" rIns="97967" bIns="48983">
            <a:spAutoFit/>
          </a:bodyPr>
          <a:lstStyle/>
          <a:p>
            <a:r>
              <a:rPr lang="bn-IN" sz="7031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কমা</a:t>
            </a:r>
            <a:endParaRPr lang="en-US" sz="7031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73827" y="2016205"/>
            <a:ext cx="2772270" cy="1180886"/>
          </a:xfrm>
          <a:prstGeom prst="rect">
            <a:avLst/>
          </a:prstGeom>
        </p:spPr>
        <p:txBody>
          <a:bodyPr wrap="none" lIns="97967" tIns="48983" rIns="97967" bIns="48983">
            <a:spAutoFit/>
          </a:bodyPr>
          <a:lstStyle/>
          <a:p>
            <a:r>
              <a:rPr lang="bn-IN" sz="7031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ব্যাসিলাস</a:t>
            </a:r>
            <a:endParaRPr lang="en-US" sz="7031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53400" y="797005"/>
            <a:ext cx="1893825" cy="1180886"/>
          </a:xfrm>
          <a:prstGeom prst="rect">
            <a:avLst/>
          </a:prstGeom>
        </p:spPr>
        <p:txBody>
          <a:bodyPr wrap="none" lIns="97967" tIns="48983" rIns="97967" bIns="48983">
            <a:spAutoFit/>
          </a:bodyPr>
          <a:lstStyle/>
          <a:p>
            <a:r>
              <a:rPr lang="bn-IN" sz="7031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কক্কাস</a:t>
            </a:r>
            <a:endParaRPr lang="en-US" sz="7031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" name="Picture 2" descr="C:\Users\Me!\Desktop\Science\bacteria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57" y="223496"/>
            <a:ext cx="3284910" cy="2189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6567488" y="1108686"/>
            <a:ext cx="1100709" cy="484632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7967" tIns="48983" rIns="97967" bIns="48983"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610350" y="2258568"/>
            <a:ext cx="1100709" cy="484632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7967" tIns="48983" rIns="97967" bIns="48983"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610350" y="3622596"/>
            <a:ext cx="1100709" cy="484632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7967" tIns="48983" rIns="97967" bIns="48983"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6610350" y="4876801"/>
            <a:ext cx="1100709" cy="484632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7967" tIns="48983" rIns="97967" bIns="48983"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pic>
        <p:nvPicPr>
          <p:cNvPr id="1026" name="Picture 2" descr="E:\Images\SCIENTIST\Antony Leeuwenho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510796"/>
            <a:ext cx="3284910" cy="2333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708439" y="5892226"/>
            <a:ext cx="3726057" cy="632787"/>
          </a:xfrm>
          <a:prstGeom prst="rect">
            <a:avLst/>
          </a:prstGeom>
        </p:spPr>
        <p:txBody>
          <a:bodyPr wrap="none" lIns="97967" tIns="48983" rIns="97967" bIns="48983">
            <a:spAutoFit/>
          </a:bodyPr>
          <a:lstStyle/>
          <a:p>
            <a:r>
              <a:rPr lang="bn-IN" sz="3469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অ্যান্টনি ফণ লিউয়েন হুক।</a:t>
            </a:r>
            <a:endParaRPr lang="en-US" sz="3469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635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0" grpId="0"/>
      <p:bldP spid="21" grpId="0"/>
      <p:bldP spid="22" grpId="0"/>
      <p:bldP spid="23" grpId="0"/>
      <p:bldP spid="2" grpId="0" animBg="1"/>
      <p:bldP spid="15" grpId="0" animBg="1"/>
      <p:bldP spid="16" grpId="0" animBg="1"/>
      <p:bldP spid="17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015" y="2443632"/>
            <a:ext cx="3311984" cy="690495"/>
          </a:xfrm>
          <a:prstGeom prst="rect">
            <a:avLst/>
          </a:prstGeom>
          <a:noFill/>
        </p:spPr>
        <p:txBody>
          <a:bodyPr wrap="square" lIns="97967" tIns="48983" rIns="97967" bIns="48983" rtlCol="0">
            <a:spAutoFit/>
          </a:bodyPr>
          <a:lstStyle/>
          <a:p>
            <a:pPr marL="612291" indent="-612291">
              <a:buFont typeface="Wingdings" pitchFamily="2" charset="2"/>
              <a:buChar char="v"/>
            </a:pPr>
            <a:r>
              <a:rPr lang="bn-BD" sz="3844" dirty="0">
                <a:latin typeface="NikoshBAN" pitchFamily="2" charset="0"/>
                <a:cs typeface="NikoshBAN" pitchFamily="2" charset="0"/>
              </a:rPr>
              <a:t>এরা</a:t>
            </a:r>
            <a:r>
              <a:rPr lang="bn-IN" sz="3844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844" dirty="0">
                <a:latin typeface="NikoshBAN" pitchFamily="2" charset="0"/>
                <a:cs typeface="NikoshBAN" pitchFamily="2" charset="0"/>
              </a:rPr>
              <a:t>মানবদেহে</a:t>
            </a:r>
            <a:endParaRPr lang="en-US" sz="3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688" y="5885501"/>
            <a:ext cx="1900683" cy="632787"/>
          </a:xfrm>
          <a:prstGeom prst="rect">
            <a:avLst/>
          </a:prstGeom>
          <a:noFill/>
        </p:spPr>
        <p:txBody>
          <a:bodyPr wrap="square" lIns="97967" tIns="48983" rIns="97967" bIns="48983" rtlCol="0">
            <a:spAutoFit/>
          </a:bodyPr>
          <a:lstStyle/>
          <a:p>
            <a:pPr marL="612291" indent="-612291">
              <a:buFont typeface="Wingdings" pitchFamily="2" charset="2"/>
              <a:buChar char="v"/>
            </a:pPr>
            <a:r>
              <a:rPr lang="bn-BD" sz="3469" dirty="0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bn-IN" sz="3469" dirty="0">
                <a:latin typeface="NikoshBAN" pitchFamily="2" charset="0"/>
                <a:cs typeface="NikoshBAN" pitchFamily="2" charset="0"/>
              </a:rPr>
              <a:t>                  </a:t>
            </a:r>
            <a:endParaRPr lang="en-US" sz="3469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4199" y="176269"/>
            <a:ext cx="2720974" cy="993463"/>
          </a:xfrm>
          <a:prstGeom prst="rect">
            <a:avLst/>
          </a:prstGeom>
        </p:spPr>
        <p:txBody>
          <a:bodyPr wrap="none" lIns="97967" tIns="48983" rIns="97967" bIns="48983">
            <a:spAutoFit/>
          </a:bodyPr>
          <a:lstStyle/>
          <a:p>
            <a:r>
              <a:rPr lang="bn-IN" sz="5813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অপকারিতা</a:t>
            </a:r>
            <a:endParaRPr lang="en-US" sz="5813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15576" y="1304327"/>
            <a:ext cx="974148" cy="1800346"/>
            <a:chOff x="4429991" y="4002943"/>
            <a:chExt cx="865909" cy="1316153"/>
          </a:xfrm>
        </p:grpSpPr>
        <p:pic>
          <p:nvPicPr>
            <p:cNvPr id="10" name="Picture 2" descr="E:\Images\Others\images (10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700" y="4002943"/>
              <a:ext cx="838200" cy="8419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429991" y="4914093"/>
              <a:ext cx="838200" cy="405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000" dirty="0">
                  <a:latin typeface="NikoshBAN" pitchFamily="2" charset="0"/>
                  <a:cs typeface="NikoshBAN" pitchFamily="2" charset="0"/>
                </a:rPr>
                <a:t>সর্দি</a:t>
              </a:r>
              <a:endParaRPr lang="en-US" sz="3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10316" y="1304330"/>
            <a:ext cx="1364789" cy="1809586"/>
            <a:chOff x="6553200" y="3917746"/>
            <a:chExt cx="1213146" cy="1411528"/>
          </a:xfrm>
        </p:grpSpPr>
        <p:pic>
          <p:nvPicPr>
            <p:cNvPr id="13" name="Picture 4" descr="E:\Images\Others\gty_thermometer_taking_temperatur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3917746"/>
              <a:ext cx="911273" cy="8419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6562027" y="4897140"/>
              <a:ext cx="1204319" cy="4321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000" dirty="0">
                  <a:latin typeface="NikoshBAN" pitchFamily="2" charset="0"/>
                  <a:cs typeface="NikoshBAN" pitchFamily="2" charset="0"/>
                </a:rPr>
                <a:t>ইনফ্লুয়েঞ্জা</a:t>
              </a:r>
              <a:endParaRPr lang="en-US" sz="3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57898" y="1304330"/>
            <a:ext cx="1297283" cy="1829797"/>
            <a:chOff x="7865112" y="3917746"/>
            <a:chExt cx="1105047" cy="1410174"/>
          </a:xfrm>
        </p:grpSpPr>
        <p:pic>
          <p:nvPicPr>
            <p:cNvPr id="16" name="Picture 5" descr="E:\Images\Others\Picture3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5112" y="3917746"/>
              <a:ext cx="1105047" cy="10123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8110499" y="4900969"/>
              <a:ext cx="613367" cy="4269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000" dirty="0">
                  <a:latin typeface="NikoshBAN" pitchFamily="2" charset="0"/>
                  <a:cs typeface="NikoshBAN" pitchFamily="2" charset="0"/>
                </a:rPr>
                <a:t>বসন্ত</a:t>
              </a:r>
              <a:endParaRPr lang="en-US" sz="3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312293" y="1304333"/>
            <a:ext cx="1894086" cy="1802041"/>
            <a:chOff x="7430927" y="3992607"/>
            <a:chExt cx="1333084" cy="1383403"/>
          </a:xfrm>
        </p:grpSpPr>
        <p:pic>
          <p:nvPicPr>
            <p:cNvPr id="19" name="Picture 6" descr="E:\Images\Others\Picture3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0927" y="3992607"/>
              <a:ext cx="1333084" cy="9213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7768832" y="4950713"/>
              <a:ext cx="441358" cy="4252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000" dirty="0">
                  <a:latin typeface="NikoshBAN" pitchFamily="2" charset="0"/>
                  <a:cs typeface="NikoshBAN" pitchFamily="2" charset="0"/>
                </a:rPr>
                <a:t>হাম</a:t>
              </a:r>
              <a:endParaRPr lang="en-US" sz="3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81840" y="4039743"/>
            <a:ext cx="3307316" cy="2390223"/>
            <a:chOff x="4354576" y="4449037"/>
            <a:chExt cx="2939837" cy="2390224"/>
          </a:xfrm>
        </p:grpSpPr>
        <p:sp>
          <p:nvSpPr>
            <p:cNvPr id="23" name="Rectangle 22"/>
            <p:cNvSpPr/>
            <p:nvPr/>
          </p:nvSpPr>
          <p:spPr>
            <a:xfrm>
              <a:off x="4354576" y="6285263"/>
              <a:ext cx="293983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000" dirty="0">
                  <a:latin typeface="NikoshBAN" pitchFamily="2" charset="0"/>
                  <a:cs typeface="NikoshBAN" pitchFamily="2" charset="0"/>
                </a:rPr>
                <a:t>তামাকের মোজায়েক রোগ </a:t>
              </a:r>
              <a:endParaRPr lang="en-US" sz="3000" dirty="0"/>
            </a:p>
          </p:txBody>
        </p:sp>
        <p:pic>
          <p:nvPicPr>
            <p:cNvPr id="24" name="Picture 3" descr="E:\Images\Science\mojacek of tobacco.jpe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8756" y="4449037"/>
              <a:ext cx="2057399" cy="18627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8678692" y="4485299"/>
            <a:ext cx="3481604" cy="632787"/>
          </a:xfrm>
          <a:prstGeom prst="rect">
            <a:avLst/>
          </a:prstGeom>
        </p:spPr>
        <p:txBody>
          <a:bodyPr wrap="square" lIns="97967" tIns="48983" rIns="97967" bIns="48983">
            <a:spAutoFit/>
          </a:bodyPr>
          <a:lstStyle/>
          <a:p>
            <a:r>
              <a:rPr lang="bn-BD" sz="3469" dirty="0">
                <a:latin typeface="NikoshBAN" pitchFamily="2" charset="0"/>
                <a:cs typeface="NikoshBAN" pitchFamily="2" charset="0"/>
              </a:rPr>
              <a:t>ভাইরাসের কার</a:t>
            </a:r>
            <a:r>
              <a:rPr lang="bn-IN" sz="3469" dirty="0"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3469" dirty="0">
                <a:latin typeface="NikoshBAN" pitchFamily="2" charset="0"/>
                <a:cs typeface="NikoshBAN" pitchFamily="2" charset="0"/>
              </a:rPr>
              <a:t> হয়। </a:t>
            </a:r>
            <a:endParaRPr lang="en-US" sz="3469" dirty="0"/>
          </a:p>
        </p:txBody>
      </p:sp>
      <p:grpSp>
        <p:nvGrpSpPr>
          <p:cNvPr id="26" name="Group 25"/>
          <p:cNvGrpSpPr/>
          <p:nvPr/>
        </p:nvGrpSpPr>
        <p:grpSpPr>
          <a:xfrm>
            <a:off x="2429865" y="4088672"/>
            <a:ext cx="2444411" cy="2341294"/>
            <a:chOff x="2057400" y="5351763"/>
            <a:chExt cx="1731809" cy="1476573"/>
          </a:xfrm>
        </p:grpSpPr>
        <p:pic>
          <p:nvPicPr>
            <p:cNvPr id="27" name="Picture 2" descr="E:\Images\Science\tungro-Virus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5351763"/>
              <a:ext cx="1731809" cy="11747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2129798" y="6478949"/>
              <a:ext cx="1067777" cy="3493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000" dirty="0">
                  <a:latin typeface="NikoshBAN" pitchFamily="2" charset="0"/>
                  <a:cs typeface="NikoshBAN" pitchFamily="2" charset="0"/>
                </a:rPr>
                <a:t>টুংরো</a:t>
              </a:r>
              <a:r>
                <a:rPr lang="bn-BD" sz="3000" dirty="0">
                  <a:latin typeface="NikoshBAN" pitchFamily="2" charset="0"/>
                  <a:cs typeface="NikoshBAN" pitchFamily="2" charset="0"/>
                </a:rPr>
                <a:t>রোগ 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2161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617" y="91573"/>
            <a:ext cx="2665037" cy="892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7967" tIns="48983" rIns="97967" bIns="48983" rtlCol="0">
            <a:spAutoFit/>
          </a:bodyPr>
          <a:lstStyle/>
          <a:p>
            <a:r>
              <a:rPr lang="bn-BD" sz="5156" dirty="0">
                <a:latin typeface="NikoshBAN" pitchFamily="2" charset="0"/>
                <a:cs typeface="NikoshBAN" pitchFamily="2" charset="0"/>
              </a:rPr>
              <a:t>উপকারিতা</a:t>
            </a:r>
            <a:endParaRPr lang="en-US" sz="5156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Me!\Desktop\Other image\jute_pl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063" y="312502"/>
            <a:ext cx="3117320" cy="2715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Me!\Desktop\Other image\multivitam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54" y="321851"/>
            <a:ext cx="2665037" cy="2644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Me!\Desktop\Other image\Yogurt-spoon-thick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41" y="3794972"/>
            <a:ext cx="4344625" cy="2741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e!\Desktop\Science\bacteria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007" y="312502"/>
            <a:ext cx="3284910" cy="2715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Me!\Desktop\Other image\kitchen-waste.jpg">
            <a:extLst>
              <a:ext uri="{FF2B5EF4-FFF2-40B4-BE49-F238E27FC236}">
                <a16:creationId xmlns:a16="http://schemas.microsoft.com/office/drawing/2014/main" id="{8A50078B-61D4-45C6-A33E-7CA0F1C16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024" y="3794972"/>
            <a:ext cx="4298816" cy="2554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6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7151" y="204129"/>
            <a:ext cx="3232332" cy="10944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7967" tIns="48983" rIns="97967" bIns="48983">
            <a:spAutoFit/>
          </a:bodyPr>
          <a:lstStyle/>
          <a:p>
            <a:r>
              <a:rPr lang="bn-IN" sz="6469" dirty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469" dirty="0"/>
          </a:p>
        </p:txBody>
      </p:sp>
      <p:sp>
        <p:nvSpPr>
          <p:cNvPr id="3" name="TextBox 2"/>
          <p:cNvSpPr txBox="1"/>
          <p:nvPr/>
        </p:nvSpPr>
        <p:spPr>
          <a:xfrm>
            <a:off x="2341745" y="5449670"/>
            <a:ext cx="9515475" cy="690495"/>
          </a:xfrm>
          <a:prstGeom prst="rect">
            <a:avLst/>
          </a:prstGeom>
          <a:noFill/>
        </p:spPr>
        <p:txBody>
          <a:bodyPr wrap="square" lIns="97967" tIns="48983" rIns="97967" bIns="48983" rtlCol="0">
            <a:spAutoFit/>
          </a:bodyPr>
          <a:lstStyle/>
          <a:p>
            <a:r>
              <a:rPr lang="bn-IN" sz="3844" dirty="0">
                <a:latin typeface="NikoshBAN" pitchFamily="2" charset="0"/>
                <a:cs typeface="NikoshBAN" pitchFamily="2" charset="0"/>
              </a:rPr>
              <a:t>চিত্র-১ ও চিত্র-২ এর মধ্যে তুলনামূলক আলোচনা কর।   </a:t>
            </a:r>
            <a:endParaRPr lang="en-US" sz="3844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Images\Science\Bacte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03" y="1552187"/>
            <a:ext cx="3631168" cy="2668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Images\Science\vir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70" y="1333864"/>
            <a:ext cx="3257550" cy="2668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7268" y="4221175"/>
            <a:ext cx="1097133" cy="690495"/>
          </a:xfrm>
          <a:prstGeom prst="rect">
            <a:avLst/>
          </a:prstGeom>
        </p:spPr>
        <p:txBody>
          <a:bodyPr wrap="none" lIns="97967" tIns="48983" rIns="97967" bIns="48983">
            <a:spAutoFit/>
          </a:bodyPr>
          <a:lstStyle/>
          <a:p>
            <a:r>
              <a:rPr lang="bn-IN" sz="3844" dirty="0">
                <a:latin typeface="NikoshBAN" pitchFamily="2" charset="0"/>
                <a:cs typeface="NikoshBAN" pitchFamily="2" charset="0"/>
              </a:rPr>
              <a:t>চিত্র-১</a:t>
            </a:r>
            <a:endParaRPr lang="en-US" sz="3844" dirty="0"/>
          </a:p>
        </p:txBody>
      </p:sp>
      <p:sp>
        <p:nvSpPr>
          <p:cNvPr id="5" name="Rectangle 4"/>
          <p:cNvSpPr/>
          <p:nvPr/>
        </p:nvSpPr>
        <p:spPr>
          <a:xfrm>
            <a:off x="9510957" y="4369121"/>
            <a:ext cx="1143619" cy="632787"/>
          </a:xfrm>
          <a:prstGeom prst="rect">
            <a:avLst/>
          </a:prstGeom>
        </p:spPr>
        <p:txBody>
          <a:bodyPr wrap="none" lIns="97967" tIns="48983" rIns="97967" bIns="48983">
            <a:spAutoFit/>
          </a:bodyPr>
          <a:lstStyle/>
          <a:p>
            <a:r>
              <a:rPr lang="bn-IN" sz="3469" dirty="0">
                <a:latin typeface="NikoshBAN" pitchFamily="2" charset="0"/>
                <a:cs typeface="NikoshBAN" pitchFamily="2" charset="0"/>
              </a:rPr>
              <a:t>চিত্র-২ </a:t>
            </a:r>
            <a:endParaRPr lang="en-US" sz="3469" dirty="0"/>
          </a:p>
        </p:txBody>
      </p:sp>
    </p:spTree>
    <p:extLst>
      <p:ext uri="{BB962C8B-B14F-4D97-AF65-F5344CB8AC3E}">
        <p14:creationId xmlns:p14="http://schemas.microsoft.com/office/powerpoint/2010/main" val="29987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1501" y="76200"/>
            <a:ext cx="2485291" cy="714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7967" tIns="48983" rIns="97967" bIns="48983">
            <a:spAutoFit/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4000" dirty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953" y="1077357"/>
            <a:ext cx="7676365" cy="690495"/>
          </a:xfrm>
          <a:prstGeom prst="rect">
            <a:avLst/>
          </a:prstGeom>
        </p:spPr>
        <p:txBody>
          <a:bodyPr wrap="square" lIns="97967" tIns="48983" rIns="97967" bIns="48983">
            <a:spAutoFit/>
          </a:bodyPr>
          <a:lstStyle/>
          <a:p>
            <a:r>
              <a:rPr lang="en-US" sz="3844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 </a:t>
            </a:r>
            <a:r>
              <a:rPr lang="bn-IN" sz="3844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ভাইরাসের দেহকে অকোষীয় কেন বলা  হয়? </a:t>
            </a:r>
            <a:endParaRPr lang="en-US" sz="3844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953" y="2648249"/>
            <a:ext cx="6306351" cy="690495"/>
          </a:xfrm>
          <a:prstGeom prst="rect">
            <a:avLst/>
          </a:prstGeom>
        </p:spPr>
        <p:txBody>
          <a:bodyPr wrap="square" lIns="97967" tIns="48983" rIns="97967" bIns="48983">
            <a:spAutoFit/>
          </a:bodyPr>
          <a:lstStyle/>
          <a:p>
            <a:r>
              <a:rPr lang="en-US" sz="3844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 </a:t>
            </a:r>
            <a:r>
              <a:rPr lang="bn-IN" sz="3844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ভাইরাসের দেহ কী কী নিয়ে গঠিত? </a:t>
            </a:r>
            <a:endParaRPr lang="en-US" sz="3844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953" y="4198704"/>
            <a:ext cx="9124760" cy="690495"/>
          </a:xfrm>
          <a:prstGeom prst="rect">
            <a:avLst/>
          </a:prstGeom>
        </p:spPr>
        <p:txBody>
          <a:bodyPr wrap="square" lIns="97967" tIns="48983" rIns="97967" bIns="48983">
            <a:spAutoFit/>
          </a:bodyPr>
          <a:lstStyle/>
          <a:p>
            <a:r>
              <a:rPr lang="en-US" sz="3844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 </a:t>
            </a:r>
            <a:r>
              <a:rPr lang="bn-IN" sz="3844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ব্যাসিলাস ভাইরাস মানব দেহে কী কী রোগ সৃষ্টি করে? </a:t>
            </a:r>
            <a:endParaRPr lang="en-US" sz="3844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953" y="5542713"/>
            <a:ext cx="9778052" cy="690495"/>
          </a:xfrm>
          <a:prstGeom prst="rect">
            <a:avLst/>
          </a:prstGeom>
        </p:spPr>
        <p:txBody>
          <a:bodyPr wrap="square" lIns="97967" tIns="48983" rIns="97967" bIns="48983">
            <a:spAutoFit/>
          </a:bodyPr>
          <a:lstStyle/>
          <a:p>
            <a:r>
              <a:rPr lang="en-US" sz="3844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  </a:t>
            </a:r>
            <a:r>
              <a:rPr lang="bn-IN" sz="3844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মানুষের কলেরা রোগের জন্য কোন ব্যাকটেরিয়া দায়ী?  </a:t>
            </a:r>
            <a:endParaRPr lang="en-US" sz="3844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388" y="1840383"/>
            <a:ext cx="11440420" cy="690495"/>
          </a:xfrm>
          <a:prstGeom prst="rect">
            <a:avLst/>
          </a:prstGeom>
        </p:spPr>
        <p:txBody>
          <a:bodyPr wrap="square" lIns="97967" tIns="48983" rIns="97967" bIns="48983">
            <a:spAutoFit/>
          </a:bodyPr>
          <a:lstStyle/>
          <a:p>
            <a:r>
              <a:rPr lang="en-US" sz="3844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844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844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কোষ প্রাচীর,প্লাজমালেমা,নিউক্লিয়াস,সাইটোপ্লাজম</a:t>
            </a:r>
            <a:r>
              <a:rPr lang="en-US" sz="3844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844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নেই বলে।</a:t>
            </a:r>
            <a:endParaRPr lang="en-US" sz="3844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268" y="3429000"/>
            <a:ext cx="11493539" cy="690495"/>
          </a:xfrm>
          <a:prstGeom prst="rect">
            <a:avLst/>
          </a:prstGeom>
        </p:spPr>
        <p:txBody>
          <a:bodyPr wrap="square" lIns="97967" tIns="48983" rIns="97967" bIns="48983">
            <a:spAutoFit/>
          </a:bodyPr>
          <a:lstStyle/>
          <a:p>
            <a:r>
              <a:rPr lang="en-US" sz="3844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844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844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প্রোটিন আবরণ ও নিউক্লিক এসিড নিয়ে গঠিত।</a:t>
            </a:r>
            <a:endParaRPr lang="en-US" sz="3844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953" y="4826347"/>
            <a:ext cx="11895847" cy="690495"/>
          </a:xfrm>
          <a:prstGeom prst="rect">
            <a:avLst/>
          </a:prstGeom>
        </p:spPr>
        <p:txBody>
          <a:bodyPr wrap="square" lIns="97967" tIns="48983" rIns="97967" bIns="48983">
            <a:spAutoFit/>
          </a:bodyPr>
          <a:lstStyle/>
          <a:p>
            <a:r>
              <a:rPr lang="en-US" sz="3844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844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844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ধনুষ্টংকার , রক্ত আমাশয় ইত্যাদি।</a:t>
            </a:r>
            <a:endParaRPr lang="en-US" sz="3844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080" y="6167505"/>
            <a:ext cx="9406927" cy="690495"/>
          </a:xfrm>
          <a:prstGeom prst="rect">
            <a:avLst/>
          </a:prstGeom>
        </p:spPr>
        <p:txBody>
          <a:bodyPr wrap="square" lIns="97967" tIns="48983" rIns="97967" bIns="48983">
            <a:spAutoFit/>
          </a:bodyPr>
          <a:lstStyle/>
          <a:p>
            <a:r>
              <a:rPr lang="en-US" sz="3844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844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844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কমা।</a:t>
            </a:r>
            <a:endParaRPr lang="en-US" sz="3844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602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4FC885-03E2-448F-A7B6-B6A34853B643}"/>
              </a:ext>
            </a:extLst>
          </p:cNvPr>
          <p:cNvSpPr txBox="1"/>
          <p:nvPr/>
        </p:nvSpPr>
        <p:spPr>
          <a:xfrm>
            <a:off x="143372" y="-263205"/>
            <a:ext cx="185682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900" dirty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endParaRPr lang="en-US" sz="23900" dirty="0">
              <a:ln>
                <a:solidFill>
                  <a:schemeClr val="tx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808D0-401C-4949-9A7D-989EDE102330}"/>
              </a:ext>
            </a:extLst>
          </p:cNvPr>
          <p:cNvSpPr txBox="1"/>
          <p:nvPr/>
        </p:nvSpPr>
        <p:spPr>
          <a:xfrm>
            <a:off x="1339006" y="-263205"/>
            <a:ext cx="239150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900" dirty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endParaRPr lang="en-US" sz="23900" dirty="0">
              <a:ln>
                <a:solidFill>
                  <a:schemeClr val="tx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B2D56-C914-41BE-B35D-E505A5FF3F54}"/>
              </a:ext>
            </a:extLst>
          </p:cNvPr>
          <p:cNvSpPr txBox="1"/>
          <p:nvPr/>
        </p:nvSpPr>
        <p:spPr>
          <a:xfrm>
            <a:off x="3012171" y="-263205"/>
            <a:ext cx="185682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900" dirty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endParaRPr lang="en-US" sz="23900" dirty="0">
              <a:ln>
                <a:solidFill>
                  <a:schemeClr val="tx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14E409-C307-4620-BCE5-4D5BE0E9F374}"/>
              </a:ext>
            </a:extLst>
          </p:cNvPr>
          <p:cNvSpPr txBox="1"/>
          <p:nvPr/>
        </p:nvSpPr>
        <p:spPr>
          <a:xfrm>
            <a:off x="4582879" y="-263205"/>
            <a:ext cx="22239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900" dirty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23900" dirty="0">
              <a:ln>
                <a:solidFill>
                  <a:schemeClr val="tx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DD5D1F-21CD-4A8F-8C13-FE5128EB9279}"/>
              </a:ext>
            </a:extLst>
          </p:cNvPr>
          <p:cNvSpPr txBox="1"/>
          <p:nvPr/>
        </p:nvSpPr>
        <p:spPr>
          <a:xfrm>
            <a:off x="4792950" y="2713077"/>
            <a:ext cx="185682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900" dirty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23900" dirty="0">
              <a:ln>
                <a:solidFill>
                  <a:schemeClr val="tx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91A1F0-E162-4D59-AE59-077A467ADDA0}"/>
              </a:ext>
            </a:extLst>
          </p:cNvPr>
          <p:cNvSpPr txBox="1"/>
          <p:nvPr/>
        </p:nvSpPr>
        <p:spPr>
          <a:xfrm>
            <a:off x="5975079" y="2713077"/>
            <a:ext cx="239150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900" dirty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23900" dirty="0">
              <a:ln>
                <a:solidFill>
                  <a:schemeClr val="tx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E59446-9698-4D5B-8E51-0DC3CA7C4A5D}"/>
              </a:ext>
            </a:extLst>
          </p:cNvPr>
          <p:cNvSpPr txBox="1"/>
          <p:nvPr/>
        </p:nvSpPr>
        <p:spPr>
          <a:xfrm>
            <a:off x="9358863" y="2713077"/>
            <a:ext cx="185682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900" dirty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endParaRPr lang="en-US" sz="23900" dirty="0">
              <a:ln>
                <a:solidFill>
                  <a:schemeClr val="tx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29D3B9-3A29-4FB4-B2C9-12EC1C94A8CA}"/>
              </a:ext>
            </a:extLst>
          </p:cNvPr>
          <p:cNvSpPr txBox="1"/>
          <p:nvPr/>
        </p:nvSpPr>
        <p:spPr>
          <a:xfrm>
            <a:off x="7800155" y="2713077"/>
            <a:ext cx="216846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900" dirty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23900" dirty="0">
              <a:ln>
                <a:solidFill>
                  <a:schemeClr val="tx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81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5310" y="1844367"/>
            <a:ext cx="973157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dirty="0" err="1">
                <a:ln w="11430"/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11430"/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7200" dirty="0">
                <a:ln w="11430"/>
                <a:latin typeface="NikoshBAN" pitchFamily="2" charset="0"/>
                <a:cs typeface="NikoshBAN" pitchFamily="2" charset="0"/>
              </a:rPr>
              <a:t> ক্লাসে সবাইকে স্বাগত  </a:t>
            </a:r>
          </a:p>
        </p:txBody>
      </p:sp>
    </p:spTree>
    <p:extLst>
      <p:ext uri="{BB962C8B-B14F-4D97-AF65-F5344CB8AC3E}">
        <p14:creationId xmlns:p14="http://schemas.microsoft.com/office/powerpoint/2010/main" val="324245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45A1E1-D164-4E6E-AEC0-394FB5BAC8AB}"/>
              </a:ext>
            </a:extLst>
          </p:cNvPr>
          <p:cNvSpPr txBox="1"/>
          <p:nvPr/>
        </p:nvSpPr>
        <p:spPr>
          <a:xfrm>
            <a:off x="2577884" y="0"/>
            <a:ext cx="70362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47867503-3B32-444D-B40A-594061E1AB17}"/>
              </a:ext>
            </a:extLst>
          </p:cNvPr>
          <p:cNvSpPr/>
          <p:nvPr/>
        </p:nvSpPr>
        <p:spPr>
          <a:xfrm rot="5400000">
            <a:off x="4832209" y="208415"/>
            <a:ext cx="728421" cy="1799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8F62568-A9CC-43F4-8707-B4D619631D52}"/>
              </a:ext>
            </a:extLst>
          </p:cNvPr>
          <p:cNvSpPr/>
          <p:nvPr/>
        </p:nvSpPr>
        <p:spPr>
          <a:xfrm rot="16200000">
            <a:off x="6631370" y="208415"/>
            <a:ext cx="728421" cy="1799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5BBA9-0AD0-4E7F-A324-96BB017EDCE2}"/>
              </a:ext>
            </a:extLst>
          </p:cNvPr>
          <p:cNvSpPr txBox="1"/>
          <p:nvPr/>
        </p:nvSpPr>
        <p:spPr>
          <a:xfrm>
            <a:off x="335117" y="4145665"/>
            <a:ext cx="48613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হোসনেয়ারা খাতুন 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কাড়াপাড়া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বিদ্যালয় 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 নংঃ ০১৭২৫৬৬৬৩৯৪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hosnearakhatun4@gmail.com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525D01CA-5354-44F1-90F7-C6BE9317C469}"/>
              </a:ext>
            </a:extLst>
          </p:cNvPr>
          <p:cNvSpPr/>
          <p:nvPr/>
        </p:nvSpPr>
        <p:spPr>
          <a:xfrm>
            <a:off x="5780866" y="1534199"/>
            <a:ext cx="630265" cy="728421"/>
          </a:xfrm>
          <a:prstGeom prst="triangle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1C90F421-AD2C-4F57-806E-A8C611076849}"/>
              </a:ext>
            </a:extLst>
          </p:cNvPr>
          <p:cNvSpPr/>
          <p:nvPr/>
        </p:nvSpPr>
        <p:spPr>
          <a:xfrm rot="10800000">
            <a:off x="5780865" y="5626016"/>
            <a:ext cx="630265" cy="728421"/>
          </a:xfrm>
          <a:prstGeom prst="triangl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37F31D-CD15-48BA-BCCF-CE142D2B49DA}"/>
              </a:ext>
            </a:extLst>
          </p:cNvPr>
          <p:cNvCxnSpPr/>
          <p:nvPr/>
        </p:nvCxnSpPr>
        <p:spPr>
          <a:xfrm>
            <a:off x="5780866" y="2371106"/>
            <a:ext cx="0" cy="3161788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3F9D48-76E4-41E8-8DEB-6CAF5B9AA426}"/>
              </a:ext>
            </a:extLst>
          </p:cNvPr>
          <p:cNvCxnSpPr/>
          <p:nvPr/>
        </p:nvCxnSpPr>
        <p:spPr>
          <a:xfrm>
            <a:off x="6380132" y="2355608"/>
            <a:ext cx="0" cy="3161788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ghtning Bolt 11">
            <a:extLst>
              <a:ext uri="{FF2B5EF4-FFF2-40B4-BE49-F238E27FC236}">
                <a16:creationId xmlns:a16="http://schemas.microsoft.com/office/drawing/2014/main" id="{0D2240C9-D5AB-40DB-9F10-66618221CFC9}"/>
              </a:ext>
            </a:extLst>
          </p:cNvPr>
          <p:cNvSpPr/>
          <p:nvPr/>
        </p:nvSpPr>
        <p:spPr>
          <a:xfrm>
            <a:off x="5938432" y="2355608"/>
            <a:ext cx="315129" cy="1057894"/>
          </a:xfrm>
          <a:prstGeom prst="lightningBol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ghtning Bolt 12">
            <a:extLst>
              <a:ext uri="{FF2B5EF4-FFF2-40B4-BE49-F238E27FC236}">
                <a16:creationId xmlns:a16="http://schemas.microsoft.com/office/drawing/2014/main" id="{0D9389B3-E992-4C1F-88F1-4536F53710D3}"/>
              </a:ext>
            </a:extLst>
          </p:cNvPr>
          <p:cNvSpPr/>
          <p:nvPr/>
        </p:nvSpPr>
        <p:spPr>
          <a:xfrm>
            <a:off x="5907438" y="3459864"/>
            <a:ext cx="315129" cy="1057894"/>
          </a:xfrm>
          <a:prstGeom prst="lightningBol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Lightning Bolt 13">
            <a:extLst>
              <a:ext uri="{FF2B5EF4-FFF2-40B4-BE49-F238E27FC236}">
                <a16:creationId xmlns:a16="http://schemas.microsoft.com/office/drawing/2014/main" id="{D8680ACB-464E-47ED-8726-396A29F4E13F}"/>
              </a:ext>
            </a:extLst>
          </p:cNvPr>
          <p:cNvSpPr/>
          <p:nvPr/>
        </p:nvSpPr>
        <p:spPr>
          <a:xfrm>
            <a:off x="5907438" y="4502393"/>
            <a:ext cx="315129" cy="1057894"/>
          </a:xfrm>
          <a:prstGeom prst="lightningBol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47631E-7A2B-40ED-95DA-B3B943AB7E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208" y="1025860"/>
            <a:ext cx="2554935" cy="2755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075982F-3DBA-4910-8FD4-7C09AAE96976}"/>
              </a:ext>
            </a:extLst>
          </p:cNvPr>
          <p:cNvSpPr txBox="1"/>
          <p:nvPr/>
        </p:nvSpPr>
        <p:spPr>
          <a:xfrm>
            <a:off x="7519297" y="4145665"/>
            <a:ext cx="48613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৭ম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১ম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50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১১/০৯/২০২১   </a:t>
            </a:r>
          </a:p>
          <a:p>
            <a:pPr algn="ctr"/>
            <a:endParaRPr lang="bn-IN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8D11BC-DF38-4845-8EDF-FAC2EB9C6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611" y="1207286"/>
            <a:ext cx="2234673" cy="2839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8568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 animBg="1"/>
      <p:bldP spid="8" grpId="0" animBg="1"/>
      <p:bldP spid="12" grpId="0" animBg="1"/>
      <p:bldP spid="13" grpId="0" animBg="1"/>
      <p:bldP spid="14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Images\Animals\Mike's Leghorn hen CROPPED  5-2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27710"/>
            <a:ext cx="2780704" cy="2153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Images\Animals\Butterfly_Morpho_rhetenor_helea_(M)_K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5573"/>
            <a:ext cx="3128963" cy="2057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0840" y="2362201"/>
            <a:ext cx="5957437" cy="892345"/>
          </a:xfrm>
          <a:prstGeom prst="rect">
            <a:avLst/>
          </a:prstGeom>
        </p:spPr>
        <p:txBody>
          <a:bodyPr wrap="none" lIns="97967" tIns="48983" rIns="97967" bIns="48983">
            <a:spAutoFit/>
          </a:bodyPr>
          <a:lstStyle/>
          <a:p>
            <a:r>
              <a:rPr lang="bn-IN" sz="5156" dirty="0">
                <a:latin typeface="NikoshBAN" pitchFamily="2" charset="0"/>
                <a:cs typeface="NikoshBAN" pitchFamily="2" charset="0"/>
              </a:rPr>
              <a:t>এদের খালি চোখে দেখা যায়।</a:t>
            </a:r>
            <a:endParaRPr lang="en-US" sz="5156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93199"/>
            <a:ext cx="2657476" cy="1926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669356" y="5791201"/>
            <a:ext cx="6558563" cy="892345"/>
          </a:xfrm>
          <a:prstGeom prst="rect">
            <a:avLst/>
          </a:prstGeom>
        </p:spPr>
        <p:txBody>
          <a:bodyPr wrap="none" lIns="97967" tIns="48983" rIns="97967" bIns="48983">
            <a:spAutoFit/>
          </a:bodyPr>
          <a:lstStyle/>
          <a:p>
            <a:r>
              <a:rPr lang="bn-IN" sz="5156" dirty="0">
                <a:latin typeface="NikoshBAN" pitchFamily="2" charset="0"/>
                <a:cs typeface="NikoshBAN" pitchFamily="2" charset="0"/>
              </a:rPr>
              <a:t>এদের খালি চোখে দেখা যায় না।</a:t>
            </a:r>
            <a:endParaRPr lang="en-US" sz="5156" dirty="0"/>
          </a:p>
        </p:txBody>
      </p:sp>
      <p:sp>
        <p:nvSpPr>
          <p:cNvPr id="14" name="Rectangle 13"/>
          <p:cNvSpPr/>
          <p:nvPr/>
        </p:nvSpPr>
        <p:spPr>
          <a:xfrm>
            <a:off x="4467225" y="3193198"/>
            <a:ext cx="3257550" cy="2090045"/>
          </a:xfrm>
          <a:prstGeom prst="rect">
            <a:avLst/>
          </a:prstGeom>
        </p:spPr>
        <p:txBody>
          <a:bodyPr wrap="square" lIns="97967" tIns="48983" rIns="97967" bIns="48983">
            <a:spAutoFit/>
          </a:bodyPr>
          <a:lstStyle/>
          <a:p>
            <a:r>
              <a:rPr lang="bn-IN" sz="4313" dirty="0">
                <a:latin typeface="NikoshBAN" pitchFamily="2" charset="0"/>
                <a:cs typeface="NikoshBAN" pitchFamily="2" charset="0"/>
              </a:rPr>
              <a:t>যাদের খালি চোখে দেখা যায় না তাদের বলে...  </a:t>
            </a:r>
            <a:endParaRPr lang="en-US" sz="4313" dirty="0"/>
          </a:p>
        </p:txBody>
      </p:sp>
      <p:pic>
        <p:nvPicPr>
          <p:cNvPr id="10" name="Picture 4" descr="F:\Image\Image\I S\Animal Image\je13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103" y="183724"/>
            <a:ext cx="3026051" cy="1949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Images\Science\virus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41" y="3200125"/>
            <a:ext cx="3120079" cy="2080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51235" y="1664340"/>
            <a:ext cx="6112928" cy="11145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7967" tIns="48983" rIns="97967" bIns="48983">
            <a:spAutoFit/>
          </a:bodyPr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ভাইরাস ও ব্যাকটেরিয়া</a:t>
            </a:r>
            <a:endParaRPr lang="en-US" sz="6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A13632-26B4-40F0-A96D-0EA8491BEC26}"/>
              </a:ext>
            </a:extLst>
          </p:cNvPr>
          <p:cNvSpPr/>
          <p:nvPr/>
        </p:nvSpPr>
        <p:spPr>
          <a:xfrm>
            <a:off x="3442318" y="244209"/>
            <a:ext cx="63930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BD1C09-5FA7-42AB-9A9A-01EC30F46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3439">
            <a:off x="2978057" y="-107566"/>
            <a:ext cx="1334860" cy="129562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36D75FA-030A-4A8F-A665-8AEFBBC74FCF}"/>
              </a:ext>
            </a:extLst>
          </p:cNvPr>
          <p:cNvGrpSpPr/>
          <p:nvPr/>
        </p:nvGrpSpPr>
        <p:grpSpPr>
          <a:xfrm>
            <a:off x="2488222" y="2998727"/>
            <a:ext cx="7077808" cy="3103135"/>
            <a:chOff x="1400177" y="2998727"/>
            <a:chExt cx="8790108" cy="2797508"/>
          </a:xfrm>
        </p:grpSpPr>
        <p:pic>
          <p:nvPicPr>
            <p:cNvPr id="1028" name="Picture 4" descr="ব্যাকটেরিয়া ধ্বংসের অস্ত্র">
              <a:extLst>
                <a:ext uri="{FF2B5EF4-FFF2-40B4-BE49-F238E27FC236}">
                  <a16:creationId xmlns:a16="http://schemas.microsoft.com/office/drawing/2014/main" id="{49F5D3BD-27E7-4A23-BEC0-4C8F93BD39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6048" y="2998727"/>
              <a:ext cx="4604237" cy="27975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করোনা ভাইরাস: লক্ষণ ও চিকিৎসা">
              <a:extLst>
                <a:ext uri="{FF2B5EF4-FFF2-40B4-BE49-F238E27FC236}">
                  <a16:creationId xmlns:a16="http://schemas.microsoft.com/office/drawing/2014/main" id="{039C1CB9-CC85-426D-83AE-50BA543225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7" y="2998727"/>
              <a:ext cx="4467225" cy="27975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14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555E-6 0.01188 L 0.0208 0.0576 L 0.04034 0.01188 L 0.06121 0.0576 L 0.08201 0.01188 L 0.10155 0.0576 L 0.12243 0.01188 L 0.14188 0.0576 L 0.16276 0.01188 L 0.18355 0.0576 L 0.20309 0.01188 L 0.22397 0.0576 L 0.24351 0.01188 L 0.2643 0.0576 L 0.28518 0.01188 L 0.30472 0.0576 L 0.32568 0.01188 " pathEditMode="relative" rAng="0" ptsTypes="AAAAAAAAAAAAAAA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4" y="2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1563" y="285750"/>
            <a:ext cx="2206053" cy="957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625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063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B86175-FD38-45F5-A87E-9A18F5F719BF}"/>
              </a:ext>
            </a:extLst>
          </p:cNvPr>
          <p:cNvSpPr txBox="1"/>
          <p:nvPr/>
        </p:nvSpPr>
        <p:spPr>
          <a:xfrm>
            <a:off x="114300" y="1453634"/>
            <a:ext cx="117377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ভাইরাস ও ব্যাকটেরিয়ার বৈশিষ্ট্য বর্ণনা করতে 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F2D1E-6CE4-4F7F-B5DF-CBD8AC5BABFF}"/>
              </a:ext>
            </a:extLst>
          </p:cNvPr>
          <p:cNvSpPr txBox="1"/>
          <p:nvPr/>
        </p:nvSpPr>
        <p:spPr>
          <a:xfrm>
            <a:off x="114300" y="2839571"/>
            <a:ext cx="119985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বিভিন্ন প্রকার ব্যাকটেরিয়ার দ্বারা সৃষ্ট রোগের নাম উল্লেখ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F88AD4-A241-44B8-985D-10A9E506C7B0}"/>
              </a:ext>
            </a:extLst>
          </p:cNvPr>
          <p:cNvSpPr txBox="1"/>
          <p:nvPr/>
        </p:nvSpPr>
        <p:spPr>
          <a:xfrm>
            <a:off x="114300" y="4624726"/>
            <a:ext cx="118168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ভাইরাস ও ব্যাকটেরিয়ার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উপকারী ও অপকারী ভূমিকা  উল্লেখ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7426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6854" y="663715"/>
            <a:ext cx="2657475" cy="762631"/>
          </a:xfrm>
          <a:prstGeom prst="rect">
            <a:avLst/>
          </a:prstGeom>
          <a:noFill/>
        </p:spPr>
        <p:txBody>
          <a:bodyPr wrap="square" lIns="97967" tIns="48983" rIns="97967" bIns="48983" rtlCol="0">
            <a:spAutoFit/>
          </a:bodyPr>
          <a:lstStyle/>
          <a:p>
            <a:r>
              <a:rPr lang="bn-BD" sz="4313" dirty="0">
                <a:latin typeface="NikoshBAN" pitchFamily="2" charset="0"/>
                <a:cs typeface="NikoshBAN" pitchFamily="2" charset="0"/>
              </a:rPr>
              <a:t>মাথা (প্রোটিন) </a:t>
            </a:r>
            <a:endParaRPr lang="en-US" sz="431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8753" y="1501915"/>
            <a:ext cx="2057400" cy="762631"/>
          </a:xfrm>
          <a:prstGeom prst="rect">
            <a:avLst/>
          </a:prstGeom>
          <a:noFill/>
        </p:spPr>
        <p:txBody>
          <a:bodyPr wrap="square" lIns="97967" tIns="48983" rIns="97967" bIns="48983" rtlCol="0">
            <a:spAutoFit/>
          </a:bodyPr>
          <a:lstStyle/>
          <a:p>
            <a:r>
              <a:rPr lang="bn-BD" sz="4313" dirty="0">
                <a:latin typeface="NikoshBAN" pitchFamily="2" charset="0"/>
                <a:cs typeface="NikoshBAN" pitchFamily="2" charset="0"/>
              </a:rPr>
              <a:t>কলার/গলা</a:t>
            </a:r>
            <a:endParaRPr lang="en-US" sz="431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1908" y="2340115"/>
            <a:ext cx="1418068" cy="762631"/>
          </a:xfrm>
          <a:prstGeom prst="rect">
            <a:avLst/>
          </a:prstGeom>
          <a:noFill/>
        </p:spPr>
        <p:txBody>
          <a:bodyPr wrap="square" lIns="97967" tIns="48983" rIns="97967" bIns="48983" rtlCol="0">
            <a:spAutoFit/>
          </a:bodyPr>
          <a:lstStyle/>
          <a:p>
            <a:r>
              <a:rPr lang="bn-BD" sz="4313" dirty="0">
                <a:latin typeface="NikoshBAN" pitchFamily="2" charset="0"/>
                <a:cs typeface="NikoshBAN" pitchFamily="2" charset="0"/>
              </a:rPr>
              <a:t>লেজ</a:t>
            </a:r>
            <a:endParaRPr lang="en-US" sz="431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20760" y="901262"/>
            <a:ext cx="1859346" cy="762631"/>
          </a:xfrm>
          <a:prstGeom prst="rect">
            <a:avLst/>
          </a:prstGeom>
          <a:noFill/>
        </p:spPr>
        <p:txBody>
          <a:bodyPr wrap="square" lIns="97967" tIns="48983" rIns="97967" bIns="48983" rtlCol="0">
            <a:spAutoFit/>
          </a:bodyPr>
          <a:lstStyle/>
          <a:p>
            <a:r>
              <a:rPr lang="en-US" sz="4313" dirty="0">
                <a:latin typeface="NikoshBAN" pitchFamily="2" charset="0"/>
                <a:cs typeface="NikoshBAN" pitchFamily="2" charset="0"/>
              </a:rPr>
              <a:t>D N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53025" y="4751457"/>
            <a:ext cx="2657475" cy="762631"/>
          </a:xfrm>
          <a:prstGeom prst="rect">
            <a:avLst/>
          </a:prstGeom>
          <a:noFill/>
        </p:spPr>
        <p:txBody>
          <a:bodyPr wrap="square" lIns="97967" tIns="48983" rIns="97967" bIns="48983" rtlCol="0">
            <a:spAutoFit/>
          </a:bodyPr>
          <a:lstStyle/>
          <a:p>
            <a:r>
              <a:rPr lang="bn-BD" sz="4313" dirty="0">
                <a:latin typeface="NikoshBAN" pitchFamily="2" charset="0"/>
                <a:cs typeface="NikoshBAN" pitchFamily="2" charset="0"/>
              </a:rPr>
              <a:t>স্পর্শক তন্তু</a:t>
            </a:r>
            <a:endParaRPr lang="en-US" sz="431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7531" y="5637253"/>
            <a:ext cx="7990045" cy="878047"/>
          </a:xfrm>
          <a:prstGeom prst="rect">
            <a:avLst/>
          </a:prstGeom>
        </p:spPr>
        <p:txBody>
          <a:bodyPr wrap="none" lIns="97967" tIns="48983" rIns="97967" bIns="48983">
            <a:spAutoFit/>
          </a:bodyPr>
          <a:lstStyle/>
          <a:p>
            <a:r>
              <a:rPr lang="bn-IN" sz="5063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 ব্যাক</a:t>
            </a:r>
            <a:r>
              <a:rPr lang="en-US" sz="5063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টে</a:t>
            </a:r>
            <a:r>
              <a:rPr lang="bn-IN" sz="5063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রিওফাজ ভাইরাস কণিকা</a:t>
            </a:r>
            <a:endParaRPr lang="en-US" sz="5063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83" y="398531"/>
            <a:ext cx="2432447" cy="4352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4381500" y="914400"/>
            <a:ext cx="818285" cy="2286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67" tIns="48983" rIns="97967" bIns="48983" rtlCol="0" anchor="ctr"/>
          <a:lstStyle/>
          <a:p>
            <a:pPr algn="ctr"/>
            <a:endParaRPr lang="en-US" sz="1688"/>
          </a:p>
        </p:txBody>
      </p:sp>
      <p:sp>
        <p:nvSpPr>
          <p:cNvPr id="12" name="Right Arrow 11"/>
          <p:cNvSpPr/>
          <p:nvPr/>
        </p:nvSpPr>
        <p:spPr>
          <a:xfrm rot="10800000">
            <a:off x="6867525" y="1143002"/>
            <a:ext cx="2053236" cy="17448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67" tIns="48983" rIns="97967" bIns="48983" rtlCol="0" anchor="ctr"/>
          <a:lstStyle/>
          <a:p>
            <a:pPr algn="ctr"/>
            <a:endParaRPr lang="en-US" sz="1688"/>
          </a:p>
        </p:txBody>
      </p:sp>
      <p:sp>
        <p:nvSpPr>
          <p:cNvPr id="13" name="Right Arrow 12"/>
          <p:cNvSpPr/>
          <p:nvPr/>
        </p:nvSpPr>
        <p:spPr>
          <a:xfrm rot="16200000">
            <a:off x="5767388" y="4214813"/>
            <a:ext cx="914399" cy="25717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67" tIns="48983" rIns="97967" bIns="48983" rtlCol="0" anchor="ctr"/>
          <a:lstStyle/>
          <a:p>
            <a:pPr algn="ctr"/>
            <a:endParaRPr lang="en-US" sz="1688"/>
          </a:p>
        </p:txBody>
      </p:sp>
      <p:sp>
        <p:nvSpPr>
          <p:cNvPr id="14" name="Right Arrow 13"/>
          <p:cNvSpPr/>
          <p:nvPr/>
        </p:nvSpPr>
        <p:spPr>
          <a:xfrm>
            <a:off x="4381500" y="2563950"/>
            <a:ext cx="818285" cy="2286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67" tIns="48983" rIns="97967" bIns="48983" rtlCol="0" anchor="ctr"/>
          <a:lstStyle/>
          <a:p>
            <a:pPr algn="ctr"/>
            <a:endParaRPr lang="en-US" sz="1688"/>
          </a:p>
        </p:txBody>
      </p:sp>
      <p:sp>
        <p:nvSpPr>
          <p:cNvPr id="15" name="Right Arrow 14"/>
          <p:cNvSpPr/>
          <p:nvPr/>
        </p:nvSpPr>
        <p:spPr>
          <a:xfrm>
            <a:off x="4334741" y="1750440"/>
            <a:ext cx="1439791" cy="2286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67" tIns="48983" rIns="97967" bIns="48983"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245054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555" y="1966547"/>
            <a:ext cx="11350137" cy="632787"/>
          </a:xfrm>
          <a:prstGeom prst="rect">
            <a:avLst/>
          </a:prstGeom>
          <a:noFill/>
        </p:spPr>
        <p:txBody>
          <a:bodyPr wrap="square" lIns="97967" tIns="48983" rIns="97967" bIns="48983" rtlCol="0">
            <a:spAutoFit/>
          </a:bodyPr>
          <a:lstStyle/>
          <a:p>
            <a:pPr marL="612291" indent="-612291">
              <a:buFont typeface="Wingdings" pitchFamily="2" charset="2"/>
              <a:buChar char="v"/>
            </a:pPr>
            <a:r>
              <a:rPr lang="bn-BD" sz="3469" dirty="0">
                <a:latin typeface="NikoshBAN" pitchFamily="2" charset="0"/>
                <a:cs typeface="NikoshBAN" pitchFamily="2" charset="0"/>
              </a:rPr>
              <a:t>ভাইরাস গোলাকার,দ</a:t>
            </a:r>
            <a:r>
              <a:rPr lang="bn-IN" sz="3469" dirty="0">
                <a:latin typeface="NikoshBAN" pitchFamily="2" charset="0"/>
                <a:cs typeface="NikoshBAN" pitchFamily="2" charset="0"/>
              </a:rPr>
              <a:t>ণ্ডা</a:t>
            </a:r>
            <a:r>
              <a:rPr lang="bn-BD" sz="3469" dirty="0">
                <a:latin typeface="NikoshBAN" pitchFamily="2" charset="0"/>
                <a:cs typeface="NikoshBAN" pitchFamily="2" charset="0"/>
              </a:rPr>
              <a:t>কার,</a:t>
            </a:r>
            <a:r>
              <a:rPr lang="bn-IN" sz="3469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469" dirty="0">
                <a:latin typeface="NikoshBAN" pitchFamily="2" charset="0"/>
                <a:cs typeface="NikoshBAN" pitchFamily="2" charset="0"/>
              </a:rPr>
              <a:t>ব্যাঙাচির ন্যায়,</a:t>
            </a:r>
            <a:r>
              <a:rPr lang="bn-IN" sz="3469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469" dirty="0">
                <a:latin typeface="NikoshBAN" pitchFamily="2" charset="0"/>
                <a:cs typeface="NikoshBAN" pitchFamily="2" charset="0"/>
              </a:rPr>
              <a:t>পাউরুটির ন্যায় হতে পারে। </a:t>
            </a:r>
            <a:endParaRPr lang="en-US" sz="3469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4326" y="138546"/>
            <a:ext cx="4113984" cy="993463"/>
          </a:xfrm>
          <a:prstGeom prst="rect">
            <a:avLst/>
          </a:prstGeom>
        </p:spPr>
        <p:txBody>
          <a:bodyPr wrap="none" lIns="97967" tIns="48983" rIns="97967" bIns="48983">
            <a:spAutoFit/>
          </a:bodyPr>
          <a:lstStyle/>
          <a:p>
            <a:r>
              <a:rPr lang="bn-IN" sz="5813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আকার ও বৈশিষ্ট্য</a:t>
            </a:r>
            <a:endParaRPr lang="en-US" sz="5813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479" y="4234962"/>
            <a:ext cx="11446852" cy="632787"/>
          </a:xfrm>
          <a:prstGeom prst="rect">
            <a:avLst/>
          </a:prstGeom>
          <a:noFill/>
        </p:spPr>
        <p:txBody>
          <a:bodyPr wrap="square" lIns="97967" tIns="48983" rIns="97967" bIns="48983" rtlCol="0">
            <a:spAutoFit/>
          </a:bodyPr>
          <a:lstStyle/>
          <a:p>
            <a:pPr marL="612291" indent="-612291">
              <a:buFont typeface="Wingdings" pitchFamily="2" charset="2"/>
              <a:buChar char="v"/>
            </a:pPr>
            <a:r>
              <a:rPr lang="bn-IN" sz="3469" dirty="0">
                <a:latin typeface="NikoshBAN" pitchFamily="2" charset="0"/>
                <a:cs typeface="NikoshBAN" pitchFamily="2" charset="0"/>
              </a:rPr>
              <a:t>এদের দেহে কোষ প্রাচীর, প্লাজমালেমা,নিউক্লিয়াস,সাইটোপ্লাজম</a:t>
            </a:r>
            <a:r>
              <a:rPr lang="en-US" sz="3469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469" dirty="0">
                <a:latin typeface="NikoshBAN" pitchFamily="2" charset="0"/>
                <a:cs typeface="NikoshBAN" pitchFamily="2" charset="0"/>
              </a:rPr>
              <a:t>কিছুই নেই</a:t>
            </a:r>
            <a:r>
              <a:rPr lang="bn-BD" sz="3469" dirty="0">
                <a:latin typeface="NikoshBAN" pitchFamily="2" charset="0"/>
                <a:cs typeface="NikoshBAN" pitchFamily="2" charset="0"/>
              </a:rPr>
              <a:t>। </a:t>
            </a:r>
            <a:endParaRPr lang="en-US" sz="3469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73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Me!\Desktop\Science\Coccas b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0" y="266700"/>
            <a:ext cx="3440381" cy="2708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79631" y="326413"/>
            <a:ext cx="4379656" cy="2984584"/>
          </a:xfrm>
          <a:prstGeom prst="rect">
            <a:avLst/>
          </a:prstGeom>
          <a:noFill/>
        </p:spPr>
        <p:txBody>
          <a:bodyPr wrap="square" lIns="97967" tIns="48983" rIns="97967" bIns="48983" rtlCol="0">
            <a:spAutoFit/>
          </a:bodyPr>
          <a:lstStyle/>
          <a:p>
            <a:r>
              <a:rPr lang="bn-BD" sz="4688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কক্কাসঃ এরানিউমোনিয়া </a:t>
            </a:r>
            <a:endParaRPr lang="en-US" sz="4688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688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bn-IN" sz="4688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688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bn-IN" sz="4688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688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688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কারী</a:t>
            </a:r>
            <a:r>
              <a:rPr lang="bn-BD" sz="4688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688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ব্যাকটেরিয়া</a:t>
            </a:r>
            <a:r>
              <a:rPr lang="bn-BD" sz="4688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688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9860" y="3547004"/>
            <a:ext cx="5743575" cy="2263170"/>
          </a:xfrm>
          <a:prstGeom prst="rect">
            <a:avLst/>
          </a:prstGeom>
          <a:noFill/>
        </p:spPr>
        <p:txBody>
          <a:bodyPr wrap="square" lIns="97967" tIns="48983" rIns="97967" bIns="48983" rtlCol="0">
            <a:spAutoFit/>
          </a:bodyPr>
          <a:lstStyle/>
          <a:p>
            <a:r>
              <a:rPr lang="bn-BD" sz="4688" dirty="0">
                <a:latin typeface="NikoshBAN" pitchFamily="2" charset="0"/>
                <a:cs typeface="NikoshBAN" pitchFamily="2" charset="0"/>
              </a:rPr>
              <a:t>ব্যাসিলাসঃ ধনুষ্টংকার,রক্ত আ</a:t>
            </a:r>
            <a:r>
              <a:rPr lang="bn-IN" sz="4688" dirty="0">
                <a:latin typeface="NikoshBAN" pitchFamily="2" charset="0"/>
                <a:cs typeface="NikoshBAN" pitchFamily="2" charset="0"/>
              </a:rPr>
              <a:t>মা</a:t>
            </a:r>
            <a:r>
              <a:rPr lang="bn-BD" sz="4688" dirty="0">
                <a:latin typeface="NikoshBAN" pitchFamily="2" charset="0"/>
                <a:cs typeface="NikoshBAN" pitchFamily="2" charset="0"/>
              </a:rPr>
              <a:t>শয়, ইত্যাদি রোগ এরা সৃষ্টি করে।  </a:t>
            </a:r>
            <a:endParaRPr lang="en-US" sz="4688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6" descr="C:\Users\Me!\Desktop\Science\Bacter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0" y="3550935"/>
            <a:ext cx="3440381" cy="2781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Images\Science\pneumoni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140" y="152401"/>
            <a:ext cx="2678036" cy="2851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Images\Science\polio_symptom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486" y="3622431"/>
            <a:ext cx="2837343" cy="242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55</TotalTime>
  <Words>617</Words>
  <Application>Microsoft Office PowerPoint</Application>
  <PresentationFormat>Widescreen</PresentationFormat>
  <Paragraphs>104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Wingdings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Hosneara Khatun</dc:creator>
  <cp:lastModifiedBy>Hosneara Khatun</cp:lastModifiedBy>
  <cp:revision>21</cp:revision>
  <dcterms:created xsi:type="dcterms:W3CDTF">2021-09-09T14:51:53Z</dcterms:created>
  <dcterms:modified xsi:type="dcterms:W3CDTF">2021-09-18T13:16:00Z</dcterms:modified>
</cp:coreProperties>
</file>