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58" r:id="rId3"/>
    <p:sldId id="259" r:id="rId4"/>
    <p:sldId id="260" r:id="rId5"/>
    <p:sldId id="261" r:id="rId6"/>
    <p:sldId id="266" r:id="rId7"/>
    <p:sldId id="262" r:id="rId8"/>
    <p:sldId id="270" r:id="rId9"/>
    <p:sldId id="271" r:id="rId10"/>
    <p:sldId id="272" r:id="rId11"/>
    <p:sldId id="267" r:id="rId12"/>
    <p:sldId id="269" r:id="rId13"/>
    <p:sldId id="273" r:id="rId14"/>
    <p:sldId id="263" r:id="rId15"/>
    <p:sldId id="264" r:id="rId16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510" y="-9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E1FEB-36B2-46AF-AB95-CC7C38A50887}" type="datetimeFigureOut">
              <a:rPr lang="en-US" smtClean="0"/>
              <a:t>8/28/2021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89DD5-1033-4602-A296-D054698E97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549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শিক্ষার্থীদের জোড়ায় কাজ দিয়ে প্রতি জোড়া পর্যবেক্ষণ করবেন।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9DD5-1033-4602-A296-D054698E9793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5829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শিক্ষক</a:t>
            </a:r>
            <a:r>
              <a:rPr lang="bn-IN" baseline="0" dirty="0" smtClean="0"/>
              <a:t> দলগত কাজ প্রদান করে প্রতি দল পরিদর্শন করবেন এবং শিক্ষার্থীদের সহযোগিতা করবেন।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9DD5-1033-4602-A296-D054698E979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92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উপরোক্ত প্রশ্নগুলো</a:t>
            </a:r>
            <a:r>
              <a:rPr lang="bn-IN" baseline="0" dirty="0" smtClean="0"/>
              <a:t> ছাড়াও শিক্ষক নিজ ইচ্ছামত মূল্যায়ন করতে পারেন।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9DD5-1033-4602-A296-D054698E979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042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পরবর্তী</a:t>
            </a:r>
            <a:r>
              <a:rPr lang="bn-IN" baseline="0" dirty="0" smtClean="0"/>
              <a:t> ক্লাসে শিক্ষক বাড়ির কাজ আনতে বলবেন।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9DD5-1033-4602-A296-D054698E9793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80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n-IN" dirty="0" smtClean="0"/>
              <a:t>শিক্ষার্থীদের</a:t>
            </a:r>
            <a:r>
              <a:rPr lang="bn-IN" baseline="0" dirty="0" smtClean="0"/>
              <a:t> ধন্যবাদ দিয়ে শিক্ষক ক্লাস শেষ করবেন।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C89DD5-1033-4602-A296-D054698E9793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75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8/28/2021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 userDrawn="1"/>
        </p:nvGrpSpPr>
        <p:grpSpPr>
          <a:xfrm>
            <a:off x="0" y="0"/>
            <a:ext cx="9144000" cy="5715000"/>
            <a:chOff x="0" y="0"/>
            <a:chExt cx="9144000" cy="5715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0" y="0"/>
              <a:ext cx="9144000" cy="57150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76200" y="50502"/>
              <a:ext cx="8991600" cy="56007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90500"/>
            <a:ext cx="7696200" cy="2286000"/>
          </a:xfrm>
        </p:spPr>
        <p:txBody>
          <a:bodyPr>
            <a:prstTxWarp prst="textWave1">
              <a:avLst>
                <a:gd name="adj1" fmla="val 20000"/>
                <a:gd name="adj2" fmla="val 8018"/>
              </a:avLst>
            </a:prstTxWarp>
          </a:bodyPr>
          <a:lstStyle/>
          <a:p>
            <a:r>
              <a:rPr lang="bn-IN" sz="72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স্বাগতম </a:t>
            </a:r>
            <a:endParaRPr lang="en-US" sz="72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828800" y="2705100"/>
                <a:ext cx="5638800" cy="213360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8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000" b="1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𝟏𝟔</m:t>
                          </m:r>
                        </m:e>
                        <m:sup>
                          <m:r>
                            <a:rPr lang="en-US" sz="8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</m:sup>
                      </m:sSup>
                      <m:r>
                        <a:rPr lang="en-US" sz="8000" b="1" i="1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8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sz="8000" b="1" i="1" smtClean="0">
                              <a:solidFill>
                                <a:srgbClr val="0070C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𝟒</m:t>
                          </m:r>
                        </m:e>
                        <m:sup>
                          <m:r>
                            <a:rPr lang="en-US" sz="8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𝒙</m:t>
                          </m:r>
                          <m:r>
                            <a:rPr lang="en-US" sz="8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+</m:t>
                          </m:r>
                          <m:r>
                            <a:rPr lang="en-US" sz="8000" b="1" i="1" smtClean="0">
                              <a:solidFill>
                                <a:srgbClr val="FF0000"/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US" sz="80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28800" y="2705100"/>
                <a:ext cx="5638800" cy="213360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3101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8800" b="1" dirty="0" smtClean="0">
                <a:solidFill>
                  <a:srgbClr val="CC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জোড়ায় কাজ </a:t>
            </a:r>
            <a:endParaRPr lang="en-US" sz="8800" b="1" dirty="0">
              <a:solidFill>
                <a:srgbClr val="CC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2095500"/>
                <a:ext cx="4038600" cy="2438400"/>
              </a:xfrm>
              <a:ln w="28575">
                <a:solidFill>
                  <a:srgbClr val="00B0F0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bn-IN" sz="6000" b="1" dirty="0" smtClean="0">
                    <a:solidFill>
                      <a:srgbClr val="C0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সমাধান করঃ </a:t>
                </a:r>
              </a:p>
              <a:p>
                <a:pPr marL="0" indent="0">
                  <a:buNone/>
                </a:pPr>
                <a:r>
                  <a:rPr lang="bn-IN" dirty="0" smtClean="0"/>
                  <a:t>৬</a:t>
                </a:r>
                <a:r>
                  <a:rPr lang="bn-IN" sz="3200" b="1" dirty="0" smtClean="0"/>
                  <a:t>।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b="1" i="1" smtClean="0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bn-IN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</a:rPr>
                              <m:t>𝟑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𝟒</m:t>
                            </m:r>
                          </m:sup>
                        </m:sSup>
                        <m:r>
                          <a:rPr lang="en-US" sz="3200" b="1" i="1" smtClean="0"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</a:rPr>
                              <m:t>𝟐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𝟓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bn-IN" sz="3200" b="1" i="1" smtClean="0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3200" b="1" i="1" smtClean="0">
                                <a:latin typeface="Cambria Math"/>
                              </a:rPr>
                              <m:t>𝟑</m:t>
                            </m:r>
                          </m:e>
                          <m:sup>
                            <m:r>
                              <a:rPr lang="en-US" sz="3200" b="1" i="1" smtClean="0">
                                <a:latin typeface="Cambria Math"/>
                              </a:rPr>
                              <m:t>𝒙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+</m:t>
                            </m:r>
                            <m:r>
                              <a:rPr lang="en-US" sz="3200" b="1" i="1" smtClean="0">
                                <a:latin typeface="Cambria Math"/>
                              </a:rPr>
                              <m:t>𝟏</m:t>
                            </m:r>
                          </m:sup>
                        </m:sSup>
                      </m:den>
                    </m:f>
                    <m:r>
                      <a:rPr lang="bn-IN" sz="3200" b="1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bn-IN" sz="32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p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3200" b="1" i="1" smtClean="0">
                            <a:latin typeface="Cambria Math"/>
                            <a:ea typeface="Cambria Math"/>
                          </a:rPr>
                          <m:t>𝟓</m:t>
                        </m:r>
                      </m:sup>
                    </m:sSup>
                    <m:r>
                      <a:rPr lang="en-US" sz="3200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endParaRPr lang="en-US" sz="3200" b="1" i="1" dirty="0" smtClean="0">
                  <a:latin typeface="Cambria Math"/>
                  <a:ea typeface="Cambria Math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𝑎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&gt;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0</m:t>
                          </m:r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2095500"/>
                <a:ext cx="4038600" cy="2438400"/>
              </a:xfrm>
              <a:blipFill rotWithShape="1">
                <a:blip r:embed="rId3"/>
                <a:stretch>
                  <a:fillRect l="-8982" t="-7654"/>
                </a:stretch>
              </a:blipFill>
              <a:ln w="28575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2070143"/>
            <a:ext cx="4038600" cy="2298613"/>
          </a:xfrm>
        </p:spPr>
      </p:pic>
    </p:spTree>
    <p:extLst>
      <p:ext uri="{BB962C8B-B14F-4D97-AF65-F5344CB8AC3E}">
        <p14:creationId xmlns:p14="http://schemas.microsoft.com/office/powerpoint/2010/main" val="800386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342900"/>
                <a:ext cx="8229600" cy="647435"/>
              </a:xfrm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bn-IN" sz="2800" b="1" dirty="0" smtClean="0">
                    <a:solidFill>
                      <a:srgbClr val="0070C0"/>
                    </a:solidFill>
                  </a:rPr>
                  <a:t>সমস্যা নং ৮।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𝟒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𝟐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</m:e>
                      <m:sup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8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𝟏</m:t>
                        </m:r>
                      </m:sup>
                    </m:sSup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8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𝟏𝟒</m:t>
                    </m:r>
                  </m:oMath>
                </a14:m>
                <a:r>
                  <a:rPr lang="bn-IN" sz="2800" b="1" dirty="0" smtClean="0">
                    <a:solidFill>
                      <a:srgbClr val="0070C0"/>
                    </a:solidFill>
                  </a:rPr>
                  <a:t> এর সমাধান নির্ণয় করি। </a:t>
                </a:r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342900"/>
                <a:ext cx="8229600" cy="647435"/>
              </a:xfrm>
              <a:blipFill rotWithShape="1">
                <a:blip r:embed="rId2"/>
                <a:stretch>
                  <a:fillRect t="-5556" b="-8333"/>
                </a:stretch>
              </a:blipFill>
              <a:ln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33500"/>
                <a:ext cx="8229600" cy="3771636"/>
              </a:xfrm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bn-IN" sz="2000" dirty="0" smtClean="0"/>
                  <a:t>সমাধানঃ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0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000" b="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000" b="0" i="1">
                        <a:solidFill>
                          <a:schemeClr val="tx1"/>
                        </a:solidFill>
                        <a:latin typeface="Cambria Math"/>
                        <a:ea typeface="Cambria Math"/>
                      </a:rPr>
                      <m:t>14</m:t>
                    </m:r>
                  </m:oMath>
                </a14:m>
                <a:r>
                  <a:rPr lang="bn-IN" sz="2000" dirty="0">
                    <a:solidFill>
                      <a:schemeClr val="tx1"/>
                    </a:solidFill>
                  </a:rPr>
                  <a:t> </a:t>
                </a:r>
                <a:endParaRPr lang="bn-IN" sz="2000" dirty="0" smtClean="0">
                  <a:solidFill>
                    <a:schemeClr val="tx1"/>
                  </a:solidFill>
                </a:endParaRPr>
              </a:p>
              <a:p>
                <a:pPr marL="0" indent="0">
                  <a:buNone/>
                </a:pPr>
                <a:r>
                  <a:rPr lang="bn-IN" sz="2000" dirty="0" smtClean="0"/>
                  <a:t>বা</a:t>
                </a:r>
                <a:r>
                  <a:rPr lang="bn-IN" sz="2000" dirty="0" smtClean="0"/>
                  <a:t>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000" i="1" smtClean="0">
                                <a:latin typeface="Cambria Math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000" i="1" smtClean="0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e>
                              <m:sup>
                                <m:r>
                                  <a:rPr lang="en-US" sz="2000" b="0" i="1" smtClean="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00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00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14</m:t>
                    </m:r>
                  </m:oMath>
                </a14:m>
                <a:endParaRPr lang="en-US" sz="20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bn-IN" sz="2000" dirty="0"/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000" b="0" i="1" smtClean="0">
                            <a:latin typeface="Cambria Math"/>
                          </a:rPr>
                          <m:t>+</m:t>
                        </m:r>
                        <m:r>
                          <a:rPr lang="en-US" sz="2000" b="0" i="1" smtClean="0"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</a:rPr>
                      <m:t>14</m:t>
                    </m:r>
                  </m:oMath>
                </a14:m>
                <a:endParaRPr lang="en-US" sz="2000" b="0" dirty="0" smtClean="0"/>
              </a:p>
              <a:p>
                <a:pPr marL="0" indent="0">
                  <a:buNone/>
                </a:pPr>
                <a:r>
                  <a:rPr lang="bn-IN" sz="2000" dirty="0"/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</a:rPr>
                      <m:t>.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4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 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14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bn-IN" sz="2000" dirty="0"/>
                      <m:t>বা</m:t>
                    </m:r>
                    <m:r>
                      <m:rPr>
                        <m:nor/>
                      </m:rPr>
                      <a:rPr lang="bn-IN" sz="2000" dirty="0"/>
                      <m:t>,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</a:rPr>
                      <m:t>16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.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+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14</m:t>
                    </m:r>
                  </m:oMath>
                </a14:m>
                <a:r>
                  <a:rPr lang="en-US" sz="2000" dirty="0" smtClean="0"/>
                  <a:t>  [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000" b="0" i="1" smtClean="0">
                            <a:latin typeface="Cambria Math"/>
                          </a:rPr>
                          <m:t>2</m:t>
                        </m:r>
                        <m:r>
                          <a:rPr lang="en-US" sz="2000" b="0" i="1" smtClean="0">
                            <a:latin typeface="Cambria Math"/>
                          </a:rPr>
                          <m:t>𝑥</m:t>
                        </m:r>
                      </m:sup>
                    </m:sSup>
                  </m:oMath>
                </a14:m>
                <a:r>
                  <a:rPr lang="bn-IN" sz="2000" dirty="0" smtClean="0"/>
                  <a:t> ধরে । ] </a:t>
                </a:r>
              </a:p>
              <a:p>
                <a:pPr marL="0" indent="0">
                  <a:buNone/>
                </a:pPr>
                <a:r>
                  <a:rPr lang="bn-IN" sz="2000" dirty="0"/>
                  <a:t>বা,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16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−</m:t>
                    </m:r>
                    <m:r>
                      <a:rPr lang="en-US" sz="2000" b="0" i="1" smtClean="0">
                        <a:latin typeface="Cambria Math"/>
                      </a:rPr>
                      <m:t>2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14</m:t>
                    </m:r>
                  </m:oMath>
                </a14:m>
                <a:endParaRPr lang="en-US" sz="2000" b="0" dirty="0" smtClean="0"/>
              </a:p>
              <a:p>
                <a:pPr marL="0" indent="0">
                  <a:buNone/>
                </a:pPr>
                <a:r>
                  <a:rPr lang="bn-IN" sz="2000" dirty="0"/>
                  <a:t>বা,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14</m:t>
                    </m:r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</a:rPr>
                      <m:t>14</m:t>
                    </m:r>
                  </m:oMath>
                </a14:m>
                <a:endParaRPr lang="en-US" sz="2000" dirty="0" smtClean="0"/>
              </a:p>
              <a:p>
                <a:pPr marL="0" indent="0">
                  <a:buNone/>
                </a:pPr>
                <a:r>
                  <a:rPr lang="bn-IN" sz="2000" dirty="0"/>
                  <a:t>বা,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0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000" b="0" i="1" smtClean="0">
                            <a:latin typeface="Cambria Math"/>
                          </a:rPr>
                          <m:t>14</m:t>
                        </m:r>
                      </m:num>
                      <m:den>
                        <m:r>
                          <a:rPr lang="en-US" sz="2000" b="0" i="1" smtClean="0">
                            <a:latin typeface="Cambria Math"/>
                          </a:rPr>
                          <m:t>14</m:t>
                        </m:r>
                      </m:den>
                    </m:f>
                  </m:oMath>
                </a14:m>
                <a:endParaRPr lang="en-US" sz="2000" b="0" dirty="0" smtClean="0"/>
              </a:p>
              <a:p>
                <a:pPr marL="0" indent="0">
                  <a:buNone/>
                </a:pPr>
                <a:r>
                  <a:rPr lang="bn-IN" sz="2000" dirty="0"/>
                  <a:t>বা, </a:t>
                </a:r>
                <a14:m>
                  <m:oMath xmlns:m="http://schemas.openxmlformats.org/officeDocument/2006/math">
                    <m:r>
                      <a:rPr lang="en-US" sz="2000" i="1" smtClean="0">
                        <a:latin typeface="Cambria Math"/>
                        <a:ea typeface="Cambria Math"/>
                      </a:rPr>
                      <m:t>∴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1</m:t>
                    </m:r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33500"/>
                <a:ext cx="8229600" cy="3771636"/>
              </a:xfrm>
              <a:blipFill rotWithShape="1">
                <a:blip r:embed="rId3"/>
                <a:stretch>
                  <a:fillRect l="-666" t="-484"/>
                </a:stretch>
              </a:blipFill>
              <a:ln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1333500"/>
                <a:ext cx="8229600" cy="3771636"/>
              </a:xfrm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  <a:p>
                <a:pPr marL="0" indent="0">
                  <a:buFont typeface="Arial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  <a:p>
                <a:pPr marL="0" indent="0">
                  <a:buFont typeface="Arial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itchFamily="34" charset="0"/>
                  <a:buNone/>
                </a:pPr>
                <a:endParaRPr lang="en-US" dirty="0"/>
              </a:p>
              <a:p>
                <a:pPr marL="0" indent="0">
                  <a:buFont typeface="Arial" pitchFamily="34" charset="0"/>
                  <a:buNone/>
                </a:pPr>
                <a:endParaRPr lang="en-US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bn-IN" dirty="0" smtClean="0"/>
                  <a:t>বা</a:t>
                </a:r>
                <a:r>
                  <a:rPr lang="bn-IN" dirty="0" smtClean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1</m:t>
                    </m:r>
                  </m:oMath>
                </a14:m>
                <a:endParaRPr lang="en-US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bn-IN" dirty="0"/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  <m:r>
                          <a:rPr lang="en-US" i="1" smtClean="0"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i="1" smtClean="0"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 smtClean="0"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i="1" smtClean="0">
                            <a:latin typeface="Cambria Math"/>
                          </a:rPr>
                          <m:t>0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marL="0" indent="0">
                  <a:buFont typeface="Arial" pitchFamily="34" charset="0"/>
                  <a:buNone/>
                </a:pPr>
                <a:r>
                  <a:rPr lang="bn-IN" dirty="0"/>
                  <a:t>বা,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2</m:t>
                    </m:r>
                    <m:r>
                      <a:rPr lang="en-US" i="1" smtClean="0">
                        <a:latin typeface="Cambria Math"/>
                      </a:rPr>
                      <m:t>𝑥</m:t>
                    </m:r>
                    <m:r>
                      <a:rPr lang="en-US" i="1" smtClean="0">
                        <a:latin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</a:rPr>
                      <m:t>0</m:t>
                    </m:r>
                  </m:oMath>
                </a14:m>
                <a:endParaRPr lang="en-US" dirty="0" smtClean="0"/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𝑥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  <a:ea typeface="Cambria Math"/>
                        </a:rPr>
                        <m:t>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333500"/>
                <a:ext cx="8229600" cy="3771636"/>
              </a:xfrm>
              <a:prstGeom prst="rect">
                <a:avLst/>
              </a:prstGeom>
              <a:blipFill rotWithShape="1">
                <a:blip r:embed="rId4"/>
                <a:stretch>
                  <a:fillRect l="-1852" b="-63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7732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88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3" grpId="1" build="allAtOnce" animBg="1"/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1104635"/>
          </a:xfrm>
        </p:spPr>
        <p:txBody>
          <a:bodyPr/>
          <a:lstStyle/>
          <a:p>
            <a:r>
              <a:rPr lang="bn-IN" sz="72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দলগত কাজ </a:t>
            </a:r>
            <a:endParaRPr lang="en-US" sz="72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866900"/>
                <a:ext cx="4038600" cy="2362200"/>
              </a:xfrm>
              <a:ln w="19050">
                <a:solidFill>
                  <a:srgbClr val="00B050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r>
                  <a:rPr lang="bn-IN" sz="36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সমাধান করঃ </a:t>
                </a:r>
              </a:p>
              <a:p>
                <a:pPr marL="0" indent="0">
                  <a:buNone/>
                </a:pPr>
                <a:r>
                  <a:rPr lang="bn-IN" sz="3600" b="1" dirty="0" smtClean="0">
                    <a:solidFill>
                      <a:srgbClr val="0070C0"/>
                    </a:solidFill>
                  </a:rPr>
                  <a:t>৯।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3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𝟓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bn-IN" sz="36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+</m:t>
                    </m:r>
                    <m:sSup>
                      <m:sSupPr>
                        <m:ctrlPr>
                          <a:rPr lang="bn-IN" sz="36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𝟓</m:t>
                        </m:r>
                      </m:e>
                      <m:sup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𝟐</m:t>
                        </m:r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</m:sup>
                    </m:sSup>
                    <m:r>
                      <a:rPr lang="bn-IN" sz="36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/>
                        <a:ea typeface="Cambria Math"/>
                      </a:rPr>
                      <m:t>𝟐𝟔</m:t>
                    </m:r>
                  </m:oMath>
                </a14:m>
                <a:endParaRPr lang="en-US" sz="3600" b="1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866900"/>
                <a:ext cx="4038600" cy="2362200"/>
              </a:xfrm>
              <a:blipFill rotWithShape="1">
                <a:blip r:embed="rId3"/>
                <a:stretch>
                  <a:fillRect l="-4655"/>
                </a:stretch>
              </a:blipFill>
              <a:ln w="1905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1790700"/>
            <a:ext cx="3297525" cy="2438400"/>
          </a:xfrm>
        </p:spPr>
      </p:pic>
    </p:spTree>
    <p:extLst>
      <p:ext uri="{BB962C8B-B14F-4D97-AF65-F5344CB8AC3E}">
        <p14:creationId xmlns:p14="http://schemas.microsoft.com/office/powerpoint/2010/main" val="331652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19050">
            <a:solidFill>
              <a:srgbClr val="FF0000"/>
            </a:solidFill>
          </a:ln>
        </p:spPr>
        <p:txBody>
          <a:bodyPr/>
          <a:lstStyle/>
          <a:p>
            <a:r>
              <a:rPr lang="bn-I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মূল্যায়ন 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bn-IN" sz="2400" b="1" dirty="0" smtClean="0"/>
                  <a:t>১। যদি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</m:sup>
                    </m:sSup>
                    <m:r>
                      <a:rPr lang="bn-IN" sz="2400" b="1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𝟏𝟔</m:t>
                    </m:r>
                  </m:oMath>
                </a14:m>
                <a:r>
                  <a:rPr lang="bn-IN" sz="2400" b="1" dirty="0" smtClean="0"/>
                  <a:t> হয়, তবে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bn-IN" sz="2400" b="1" dirty="0" smtClean="0"/>
                  <a:t> কত ?  </a:t>
                </a:r>
                <a:endParaRPr lang="en-US" sz="2400" b="1" dirty="0" smtClean="0"/>
              </a:p>
              <a:p>
                <a:pPr marL="0" indent="0">
                  <a:buNone/>
                </a:pPr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ক.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Nirmala UI" pitchFamily="34" charset="0"/>
                        <a:cs typeface="NesarulOMR" pitchFamily="2" charset="0"/>
                      </a:rPr>
                      <m:t>𝟐</m:t>
                    </m:r>
                  </m:oMath>
                </a14:m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 </a:t>
                </a:r>
                <a:r>
                  <a:rPr lang="bn-IN" sz="2400" b="1" dirty="0" smtClean="0"/>
                  <a:t>		</a:t>
                </a:r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খ.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Nirmala UI" pitchFamily="34" charset="0"/>
                        <a:cs typeface="NesarulOMR" pitchFamily="2" charset="0"/>
                      </a:rPr>
                      <m:t>𝟒</m:t>
                    </m:r>
                  </m:oMath>
                </a14:m>
                <a:r>
                  <a:rPr lang="bn-IN" sz="2400" b="1" dirty="0" smtClean="0"/>
                  <a:t> </a:t>
                </a:r>
                <a:r>
                  <a:rPr lang="en-US" sz="2400" b="1" dirty="0" smtClean="0"/>
                  <a:t>	</a:t>
                </a:r>
                <a:r>
                  <a:rPr lang="bn-IN" sz="2400" b="1" dirty="0" smtClean="0"/>
                  <a:t>	</a:t>
                </a:r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গ.</a:t>
                </a:r>
                <a:r>
                  <a:rPr lang="bn-IN" sz="24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𝟖</m:t>
                    </m:r>
                  </m:oMath>
                </a14:m>
                <a:r>
                  <a:rPr lang="en-US" sz="2400" b="1" dirty="0" smtClean="0"/>
                  <a:t>	</a:t>
                </a:r>
                <a:r>
                  <a:rPr lang="bn-IN" sz="2400" b="1" dirty="0" smtClean="0"/>
                  <a:t>	</a:t>
                </a:r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ঘ.</a:t>
                </a:r>
                <a:r>
                  <a:rPr lang="bn-IN" sz="24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𝟏𝟔</m:t>
                    </m:r>
                    <m:r>
                      <a:rPr lang="en-US" sz="2400" b="1" i="1" smtClean="0">
                        <a:latin typeface="Cambria Math"/>
                      </a:rPr>
                      <m:t> </m:t>
                    </m:r>
                  </m:oMath>
                </a14:m>
                <a:endParaRPr lang="bn-IN" sz="2400" b="1" dirty="0" smtClean="0"/>
              </a:p>
              <a:p>
                <a:pPr marL="0" indent="0">
                  <a:buNone/>
                </a:pPr>
                <a:r>
                  <a:rPr lang="bn-IN" sz="2400" b="1" dirty="0" smtClean="0"/>
                  <a:t>২।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400" b="1" i="1" smtClean="0"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</a:rPr>
                          <m:t>𝟕</m:t>
                        </m:r>
                      </m:sup>
                    </m:sSup>
                    <m:r>
                      <a:rPr lang="bn-IN" sz="2400" b="1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bn-IN" sz="2400" b="1" i="1" smtClean="0"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𝟒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+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</a:rPr>
                          <m:t>𝟐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en-US" sz="2400" b="1" dirty="0" smtClean="0"/>
                  <a:t> </a:t>
                </a:r>
                <a:r>
                  <a:rPr lang="bn-IN" sz="2400" b="1" dirty="0" smtClean="0"/>
                  <a:t>সমীকরণে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𝒙</m:t>
                    </m:r>
                  </m:oMath>
                </a14:m>
                <a:r>
                  <a:rPr lang="bn-IN" sz="2400" b="1" dirty="0" smtClean="0"/>
                  <a:t> মান কোনটি ? </a:t>
                </a:r>
                <a:endParaRPr lang="en-US" sz="2400" b="1" dirty="0" smtClean="0"/>
              </a:p>
              <a:p>
                <a:pPr marL="0" indent="0">
                  <a:buNone/>
                </a:pPr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ক</a:t>
                </a:r>
                <a:r>
                  <a:rPr lang="bn-IN" sz="2400" b="1" dirty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.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Nirmala UI" pitchFamily="34" charset="0"/>
                        <a:cs typeface="NesarulOMR" pitchFamily="2" charset="0"/>
                      </a:rPr>
                      <m:t>𝟑</m:t>
                    </m:r>
                  </m:oMath>
                </a14:m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 </a:t>
                </a:r>
                <a:r>
                  <a:rPr lang="bn-IN" sz="2400" b="1" dirty="0"/>
                  <a:t>	</a:t>
                </a:r>
                <a:r>
                  <a:rPr lang="bn-IN" sz="2400" b="1" dirty="0" smtClean="0"/>
                  <a:t>	</a:t>
                </a:r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খ.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Nirmala UI" pitchFamily="34" charset="0"/>
                        <a:cs typeface="NesarulOMR" pitchFamily="2" charset="0"/>
                      </a:rPr>
                      <m:t>𝟐</m:t>
                    </m:r>
                  </m:oMath>
                </a14:m>
                <a:r>
                  <a:rPr lang="bn-IN" sz="2400" b="1" dirty="0" smtClean="0"/>
                  <a:t> </a:t>
                </a:r>
                <a:r>
                  <a:rPr lang="en-US" sz="2400" b="1" dirty="0"/>
                  <a:t>	</a:t>
                </a:r>
                <a:r>
                  <a:rPr lang="bn-IN" sz="2400" b="1" dirty="0"/>
                  <a:t>	</a:t>
                </a:r>
                <a:r>
                  <a:rPr lang="bn-IN" sz="2400" b="1" dirty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গ.</a:t>
                </a:r>
                <a:r>
                  <a:rPr lang="bn-IN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latin typeface="Cambria Math"/>
                      </a:rPr>
                      <m:t>𝟐</m:t>
                    </m:r>
                  </m:oMath>
                </a14:m>
                <a:r>
                  <a:rPr lang="en-US" sz="2400" b="1" dirty="0"/>
                  <a:t>	</a:t>
                </a:r>
                <a:r>
                  <a:rPr lang="bn-IN" sz="2400" b="1" dirty="0"/>
                  <a:t>	</a:t>
                </a:r>
                <a:r>
                  <a:rPr lang="bn-IN" sz="2400" b="1" dirty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ঘ.</a:t>
                </a:r>
                <a:r>
                  <a:rPr lang="bn-IN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0" smtClean="0">
                        <a:latin typeface="Cambria Math"/>
                      </a:rPr>
                      <m:t>−</m:t>
                    </m:r>
                    <m:r>
                      <a:rPr lang="en-US" sz="2400" b="1" i="0" smtClean="0">
                        <a:latin typeface="Cambria Math"/>
                      </a:rPr>
                      <m:t>𝟑</m:t>
                    </m:r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endParaRPr lang="en-US" sz="2400" b="1" dirty="0" smtClean="0">
                  <a:latin typeface="+mj-lt"/>
                  <a:ea typeface="Nirmala UI" pitchFamily="34" charset="0"/>
                  <a:cs typeface="NesarulOMR" pitchFamily="2" charset="0"/>
                </a:endParaRPr>
              </a:p>
              <a:p>
                <a:pPr marL="0" indent="0">
                  <a:buNone/>
                </a:pPr>
                <a:r>
                  <a:rPr lang="bn-IN" sz="2400" b="1" dirty="0" smtClean="0"/>
                  <a:t>৩।</a:t>
                </a:r>
                <a:r>
                  <a:rPr lang="en-US" sz="2400" b="1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latin typeface="Cambria Math"/>
                              </a:rPr>
                            </m:ctrlPr>
                          </m:dPr>
                          <m:e>
                            <m:rad>
                              <m:radPr>
                                <m:ctrlPr>
                                  <a:rPr lang="en-US" sz="2400" b="1" i="1" smtClean="0">
                                    <a:latin typeface="Cambria Math"/>
                                  </a:rPr>
                                </m:ctrlPr>
                              </m:radPr>
                              <m:deg>
                                <m:r>
                                  <m:rPr>
                                    <m:brk m:alnAt="7"/>
                                  </m:rPr>
                                  <a:rPr lang="en-US" sz="2400" b="1" i="1" smtClean="0">
                                    <a:latin typeface="Cambria Math"/>
                                  </a:rPr>
                                  <m:t>𝟑</m:t>
                                </m:r>
                              </m:deg>
                              <m:e>
                                <m:r>
                                  <a:rPr lang="en-US" sz="2400" b="1" i="1" smtClean="0">
                                    <a:latin typeface="Cambria Math"/>
                                  </a:rPr>
                                  <m:t>𝟐𝟕</m:t>
                                </m:r>
                              </m:e>
                            </m:rad>
                          </m:e>
                        </m:d>
                      </m:e>
                      <m:sup>
                        <m:r>
                          <a:rPr lang="en-US" sz="2400" b="1" i="1" smtClean="0">
                            <a:latin typeface="Cambria Math"/>
                          </a:rPr>
                          <m:t>𝟒</m:t>
                        </m:r>
                      </m:sup>
                    </m:sSup>
                  </m:oMath>
                </a14:m>
                <a:r>
                  <a:rPr lang="bn-IN" sz="2400" b="1" dirty="0" smtClean="0"/>
                  <a:t> এর মান নিচের কোনটি ? </a:t>
                </a:r>
              </a:p>
              <a:p>
                <a:pPr marL="0" indent="0">
                  <a:buNone/>
                </a:pPr>
                <a:r>
                  <a:rPr lang="bn-IN" sz="2400" b="1" dirty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ক.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  <a:ea typeface="Nirmala UI" pitchFamily="34" charset="0"/>
                        <a:cs typeface="NesarulOMR" pitchFamily="2" charset="0"/>
                      </a:rPr>
                      <m:t>𝟐</m:t>
                    </m:r>
                    <m:r>
                      <a:rPr lang="en-US" sz="2400" b="1" i="1" smtClean="0">
                        <a:latin typeface="Cambria Math"/>
                        <a:ea typeface="Nirmala UI" pitchFamily="34" charset="0"/>
                        <a:cs typeface="NesarulOMR" pitchFamily="2" charset="0"/>
                      </a:rPr>
                      <m:t>𝟕</m:t>
                    </m:r>
                  </m:oMath>
                </a14:m>
                <a:r>
                  <a:rPr lang="bn-IN" sz="2400" b="1" dirty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 </a:t>
                </a:r>
                <a:r>
                  <a:rPr lang="bn-IN" sz="2400" b="1" dirty="0"/>
                  <a:t>	</a:t>
                </a:r>
                <a:r>
                  <a:rPr lang="bn-IN" sz="2400" b="1" dirty="0" smtClean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খ.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ea typeface="Nirmala UI" pitchFamily="34" charset="0"/>
                        <a:cs typeface="NesarulOMR" pitchFamily="2" charset="0"/>
                      </a:rPr>
                      <m:t>𝟖𝟏</m:t>
                    </m:r>
                  </m:oMath>
                </a14:m>
                <a:r>
                  <a:rPr lang="bn-IN" sz="2400" b="1" dirty="0" smtClean="0"/>
                  <a:t> </a:t>
                </a:r>
                <a:r>
                  <a:rPr lang="en-US" sz="2400" b="1" dirty="0"/>
                  <a:t>	</a:t>
                </a:r>
                <a:r>
                  <a:rPr lang="bn-IN" sz="2400" b="1" dirty="0"/>
                  <a:t>	</a:t>
                </a:r>
                <a:r>
                  <a:rPr lang="bn-IN" sz="2400" b="1" dirty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গ.</a:t>
                </a:r>
                <a:r>
                  <a:rPr lang="bn-IN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</a:rPr>
                      <m:t>𝟗</m:t>
                    </m:r>
                  </m:oMath>
                </a14:m>
                <a:r>
                  <a:rPr lang="en-US" sz="2400" b="1" dirty="0"/>
                  <a:t>	</a:t>
                </a:r>
                <a:r>
                  <a:rPr lang="bn-IN" sz="2400" b="1" dirty="0"/>
                  <a:t>	</a:t>
                </a:r>
                <a:r>
                  <a:rPr lang="bn-IN" sz="2400" b="1" dirty="0">
                    <a:latin typeface="NesarulOMR" pitchFamily="2" charset="0"/>
                    <a:ea typeface="Nirmala UI" pitchFamily="34" charset="0"/>
                    <a:cs typeface="NesarulOMR" pitchFamily="2" charset="0"/>
                  </a:rPr>
                  <a:t>ঘ.</a:t>
                </a:r>
                <a:r>
                  <a:rPr lang="bn-IN" sz="2400" b="1" dirty="0"/>
                  <a:t>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/>
                      </a:rPr>
                      <m:t>𝟑</m:t>
                    </m:r>
                    <m:r>
                      <a:rPr lang="en-US" sz="2400" b="1" i="1">
                        <a:latin typeface="Cambria Math"/>
                      </a:rPr>
                      <m:t> </m:t>
                    </m:r>
                  </m:oMath>
                </a14:m>
                <a:endParaRPr lang="bn-IN" sz="2400" b="1" dirty="0"/>
              </a:p>
              <a:p>
                <a:pPr marL="0" indent="0">
                  <a:buNone/>
                </a:pPr>
                <a:endParaRPr lang="bn-IN" sz="2400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3"/>
                <a:stretch>
                  <a:fillRect l="-1111" t="-11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Oval 3"/>
          <p:cNvSpPr/>
          <p:nvPr/>
        </p:nvSpPr>
        <p:spPr>
          <a:xfrm>
            <a:off x="2286000" y="3754056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483242" y="2675681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500604" y="1811435"/>
            <a:ext cx="457200" cy="45720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4762500" y="4660029"/>
            <a:ext cx="1676400" cy="584775"/>
            <a:chOff x="3581400" y="4344237"/>
            <a:chExt cx="1676400" cy="584775"/>
          </a:xfrm>
        </p:grpSpPr>
        <p:sp>
          <p:nvSpPr>
            <p:cNvPr id="7" name="TextBox 6"/>
            <p:cNvSpPr txBox="1"/>
            <p:nvPr/>
          </p:nvSpPr>
          <p:spPr>
            <a:xfrm>
              <a:off x="3581400" y="4344237"/>
              <a:ext cx="1143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Ans 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4724400" y="4439068"/>
              <a:ext cx="533400" cy="395112"/>
            </a:xfrm>
            <a:prstGeom prst="right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6515100" y="4660029"/>
            <a:ext cx="609600" cy="58477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১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07338" y="4642539"/>
            <a:ext cx="609600" cy="58477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২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99576" y="4636624"/>
            <a:ext cx="609600" cy="584775"/>
          </a:xfrm>
          <a:prstGeom prst="rect">
            <a:avLst/>
          </a:prstGeom>
          <a:noFill/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৩</a:t>
            </a:r>
            <a:r>
              <a:rPr lang="b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1032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47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6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4" grpId="0" build="p" animBg="1"/>
      <p:bldP spid="5" grpId="0" build="p" animBg="1"/>
      <p:bldP spid="6" grpId="0" build="p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257035"/>
          </a:xfrm>
        </p:spPr>
        <p:txBody>
          <a:bodyPr/>
          <a:lstStyle/>
          <a:p>
            <a:r>
              <a:rPr lang="bn-IN" sz="7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7200" b="1" u="sng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09700"/>
            <a:ext cx="4038600" cy="3771636"/>
          </a:xfrm>
        </p:spPr>
        <p:txBody>
          <a:bodyPr/>
          <a:lstStyle/>
          <a:p>
            <a:pPr marL="0" indent="0">
              <a:buNone/>
            </a:pPr>
            <a:r>
              <a:rPr lang="bn-IN" sz="6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অনুশীলনী ৫.৩ এর ৪, ৫, ১০, ১১ এবং ১২</a:t>
            </a:r>
            <a:endParaRPr lang="en-US" sz="6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866900"/>
            <a:ext cx="4038600" cy="2679579"/>
          </a:xfrm>
        </p:spPr>
      </p:pic>
    </p:spTree>
    <p:extLst>
      <p:ext uri="{BB962C8B-B14F-4D97-AF65-F5344CB8AC3E}">
        <p14:creationId xmlns:p14="http://schemas.microsoft.com/office/powerpoint/2010/main" val="1799175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952500"/>
            <a:ext cx="7315200" cy="3429000"/>
          </a:xfrm>
        </p:spPr>
        <p:txBody>
          <a:bodyPr>
            <a:prstTxWarp prst="textWave1">
              <a:avLst>
                <a:gd name="adj1" fmla="val 20000"/>
                <a:gd name="adj2" fmla="val 2721"/>
              </a:avLst>
            </a:prstTxWarp>
          </a:bodyPr>
          <a:lstStyle/>
          <a:p>
            <a:r>
              <a:rPr lang="bn-IN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এতক্ষণ</a:t>
            </a:r>
            <a:r>
              <a:rPr lang="bn-IN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সাথে </a:t>
            </a:r>
            <a:r>
              <a:rPr lang="bn-IN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থাকার</a:t>
            </a:r>
            <a:r>
              <a:rPr lang="bn-IN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জন্য</a:t>
            </a:r>
            <a:r>
              <a:rPr lang="bn-IN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152400" y="215096"/>
            <a:ext cx="8864600" cy="5216646"/>
            <a:chOff x="152400" y="215096"/>
            <a:chExt cx="8864600" cy="5216646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39000" y="215096"/>
              <a:ext cx="1778000" cy="17780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2400" y="3653742"/>
              <a:ext cx="1778000" cy="1778000"/>
            </a:xfrm>
            <a:prstGeom prst="ellipse">
              <a:avLst/>
            </a:prstGeom>
            <a:ln>
              <a:noFill/>
            </a:ln>
            <a:effectLst>
              <a:softEdge rad="112500"/>
            </a:effectLst>
          </p:spPr>
        </p:pic>
      </p:grpSp>
    </p:spTree>
    <p:extLst>
      <p:ext uri="{BB962C8B-B14F-4D97-AF65-F5344CB8AC3E}">
        <p14:creationId xmlns:p14="http://schemas.microsoft.com/office/powerpoint/2010/main" val="2767836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6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bn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 পরিচিত 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সুদেব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চন্দ্র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পাল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3200" dirty="0" err="1">
                <a:latin typeface="NikoshBAN" pitchFamily="2" charset="0"/>
                <a:cs typeface="NikoshBAN" pitchFamily="2" charset="0"/>
              </a:rPr>
              <a:t>গণিত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) </a:t>
            </a:r>
          </a:p>
          <a:p>
            <a:pPr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টরকী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বন্দর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ভিক্টোরী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মাধ্যমিক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None/>
            </a:pPr>
            <a:r>
              <a:rPr lang="en-US" dirty="0" err="1">
                <a:latin typeface="NikoshBAN" pitchFamily="2" charset="0"/>
                <a:cs typeface="NikoshBAN" pitchFamily="2" charset="0"/>
              </a:rPr>
              <a:t>টরকী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বন্দর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গৌরনদী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dirty="0" err="1">
                <a:latin typeface="NikoshBAN" pitchFamily="2" charset="0"/>
                <a:cs typeface="NikoshBAN" pitchFamily="2" charset="0"/>
              </a:rPr>
              <a:t>বরিশাল</a:t>
            </a:r>
            <a:r>
              <a:rPr lang="en-US" dirty="0">
                <a:latin typeface="NikoshBAN" pitchFamily="2" charset="0"/>
                <a:cs typeface="NikoshBAN" pitchFamily="2" charset="0"/>
              </a:rPr>
              <a:t> ।</a:t>
            </a:r>
          </a:p>
          <a:p>
            <a:pPr>
              <a:buNone/>
            </a:pPr>
            <a:r>
              <a:rPr lang="en-US" sz="3200" dirty="0" err="1"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200" dirty="0">
                <a:latin typeface="NikoshBAN" pitchFamily="2" charset="0"/>
                <a:cs typeface="NikoshBAN" pitchFamily="2" charset="0"/>
              </a:rPr>
              <a:t> ০১৭২৭-২৮৯৬০৪ 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bn-IN" sz="320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32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marL="0" indent="0">
              <a:buNone/>
            </a:pPr>
            <a:r>
              <a:rPr lang="bn-IN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৯ম </a:t>
            </a:r>
          </a:p>
          <a:p>
            <a:pPr marL="0" indent="0">
              <a:buNone/>
            </a:pPr>
            <a:r>
              <a:rPr lang="bn-IN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বিষয়ঃ উচ্চতর গণিত </a:t>
            </a:r>
          </a:p>
          <a:p>
            <a:pPr marL="0" indent="0">
              <a:buNone/>
            </a:pPr>
            <a:r>
              <a:rPr lang="bn-IN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অধ্যায়ঃ ৫ </a:t>
            </a:r>
          </a:p>
          <a:p>
            <a:pPr marL="0" indent="0">
              <a:buNone/>
            </a:pPr>
            <a:r>
              <a:rPr lang="bn-IN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অনুঃ ৫.৩ </a:t>
            </a:r>
          </a:p>
          <a:p>
            <a:pPr marL="0" indent="0">
              <a:buNone/>
            </a:pPr>
            <a:r>
              <a:rPr lang="bn-IN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সাধারণ পাঠঃ সমীকরণ </a:t>
            </a:r>
          </a:p>
          <a:p>
            <a:pPr marL="0" indent="0">
              <a:buNone/>
            </a:pPr>
            <a:r>
              <a:rPr lang="bn-IN" b="1" i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বিশেষ পাঠঃ সূচক সমীকরণের সমাধান </a:t>
            </a:r>
          </a:p>
        </p:txBody>
      </p:sp>
    </p:spTree>
    <p:extLst>
      <p:ext uri="{BB962C8B-B14F-4D97-AF65-F5344CB8AC3E}">
        <p14:creationId xmlns:p14="http://schemas.microsoft.com/office/powerpoint/2010/main" val="177512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 build="p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110463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নিচের ছবিটি লক্ষ্য করো 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1" y="1714500"/>
            <a:ext cx="5257800" cy="1676400"/>
          </a:xfrm>
        </p:spPr>
      </p:pic>
      <p:sp>
        <p:nvSpPr>
          <p:cNvPr id="5" name="Down Arrow 4"/>
          <p:cNvSpPr/>
          <p:nvPr/>
        </p:nvSpPr>
        <p:spPr>
          <a:xfrm>
            <a:off x="2895600" y="2629865"/>
            <a:ext cx="304800" cy="990600"/>
          </a:xfrm>
          <a:prstGeom prst="downArrow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981200" y="3646557"/>
            <a:ext cx="24384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4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অজ্ঞাত সূচক </a:t>
            </a:r>
            <a:endParaRPr lang="en-US" sz="4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4546485"/>
            <a:ext cx="7696200" cy="584775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32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যে সমীকরণে অজ্ঞাত চলক সূচকরূপে থাকে তাকে কি বলে ? </a:t>
            </a:r>
            <a:endParaRPr lang="en-US" sz="32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81200" y="4546485"/>
            <a:ext cx="3048000" cy="830997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IN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সূচক সমীকরণ </a:t>
            </a:r>
            <a:endParaRPr lang="en-US" sz="4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4152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animBg="1"/>
      <p:bldP spid="6" grpId="0" animBg="1"/>
      <p:bldP spid="7" grpId="0" animBg="1"/>
      <p:bldP spid="7" grpId="1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4"/>
            <a:ext cx="8229600" cy="171423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bn-IN" sz="13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13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24100"/>
            <a:ext cx="8229600" cy="1828800"/>
          </a:xfrm>
        </p:spPr>
        <p:txBody>
          <a:bodyPr>
            <a:prstTxWarp prst="textInflate">
              <a:avLst/>
            </a:prstTxWarp>
          </a:bodyPr>
          <a:lstStyle/>
          <a:p>
            <a:pPr marL="0" indent="0">
              <a:buNone/>
            </a:pPr>
            <a:r>
              <a:rPr lang="bn-IN" sz="8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সূচক সমীকরণের সমাধান </a:t>
            </a:r>
            <a:endParaRPr lang="en-US" sz="8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8253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9525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l"/>
            <a:r>
              <a:rPr lang="bn-IN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 ..........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90700"/>
            <a:ext cx="8229600" cy="2895600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1</a:t>
            </a:r>
            <a:r>
              <a:rPr lang="bn-IN" sz="4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। অজ্ঞাত চলক কি তা বলতে পারবে। </a:t>
            </a:r>
            <a:endParaRPr lang="en-US" sz="4400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IN" sz="4400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 সূচকীয় সমীকরণ ব্যাখ্যা করতে পারবে। </a:t>
            </a:r>
          </a:p>
          <a:p>
            <a:pPr marL="0" indent="0">
              <a:buNone/>
            </a:pPr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৩। সূচকীয় সমীকরণ সমাধান করতে পারবে। </a:t>
            </a:r>
            <a:endParaRPr lang="en-US" sz="44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77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noFill/>
          </a:ln>
        </p:spPr>
        <p:txBody>
          <a:bodyPr/>
          <a:lstStyle/>
          <a:p>
            <a:r>
              <a:rPr lang="bn-IN" sz="6000" b="1" u="sng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সূচক সমীকরণ </a:t>
            </a:r>
            <a:endParaRPr lang="en-US" sz="6000" b="1" u="sng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r>
                  <a:rPr lang="bn-IN" sz="2800" dirty="0" smtClean="0">
                    <a:solidFill>
                      <a:srgbClr val="7030A0"/>
                    </a:solidFill>
                  </a:rPr>
                  <a:t>যে সমীকরণের অজ্ঞাত চলক সূচকরূপে থাকে, তাকে সূচক সমীকরণ বলে। যেমন,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280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8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16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4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, 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+</m:t>
                        </m:r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1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−</m:t>
                    </m:r>
                    <m:sSup>
                      <m:sSupPr>
                        <m:ctrlP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2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7030A0"/>
                            </a:solidFill>
                            <a:latin typeface="Cambria Math"/>
                          </a:rPr>
                          <m:t>𝑥</m:t>
                        </m:r>
                      </m:sup>
                    </m:sSup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−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8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=</m:t>
                    </m:r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0</m:t>
                    </m:r>
                  </m:oMath>
                </a14:m>
                <a:r>
                  <a:rPr lang="en-US" sz="2800" dirty="0" smtClean="0">
                    <a:solidFill>
                      <a:srgbClr val="7030A0"/>
                    </a:solidFill>
                  </a:rPr>
                  <a:t> </a:t>
                </a:r>
                <a:r>
                  <a:rPr lang="bn-IN" sz="2800" dirty="0" smtClean="0">
                    <a:solidFill>
                      <a:srgbClr val="7030A0"/>
                    </a:solidFill>
                  </a:rPr>
                  <a:t>সমীকরণগুলো সূচক সমীকরণ যেখানে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rgbClr val="7030A0"/>
                        </a:solidFill>
                        <a:latin typeface="Cambria Math"/>
                      </a:rPr>
                      <m:t>𝑥</m:t>
                    </m:r>
                    <m:r>
                      <a:rPr lang="bn-IN" sz="2800" b="0" i="0" smtClean="0">
                        <a:solidFill>
                          <a:srgbClr val="7030A0"/>
                        </a:solidFill>
                        <a:latin typeface="Cambria Math"/>
                      </a:rPr>
                      <m:t> </m:t>
                    </m:r>
                  </m:oMath>
                </a14:m>
                <a:r>
                  <a:rPr lang="bn-IN" sz="2800" dirty="0" smtClean="0">
                    <a:solidFill>
                      <a:srgbClr val="7030A0"/>
                    </a:solidFill>
                  </a:rPr>
                  <a:t>অজ্ঞাত চলক। </a:t>
                </a:r>
              </a:p>
              <a:p>
                <a:pPr marL="0" indent="0">
                  <a:buNone/>
                </a:pPr>
                <a:r>
                  <a:rPr lang="bn-IN" sz="2800" dirty="0" smtClean="0">
                    <a:solidFill>
                      <a:srgbClr val="C00000"/>
                    </a:solidFill>
                  </a:rPr>
                  <a:t>সূচক সমীকরণ সমাধান করতে সূচকের নিম্নলিখিত ধর্মটি প্রায়ই ব্যবহার করা হয় </a:t>
                </a:r>
                <a:r>
                  <a:rPr lang="en-US" sz="2800" dirty="0" smtClean="0">
                    <a:solidFill>
                      <a:srgbClr val="C00000"/>
                    </a:solidFill>
                  </a:rPr>
                  <a:t>: </a:t>
                </a:r>
                <a:endParaRPr lang="bn-IN" sz="2800" dirty="0" smtClean="0">
                  <a:solidFill>
                    <a:srgbClr val="C00000"/>
                  </a:solidFill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&gt;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0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𝑎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1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হলে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bn-IN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𝑥</m:t>
                        </m:r>
                      </m:sup>
                    </m:sSup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bn-IN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𝑎</m:t>
                        </m:r>
                      </m:e>
                      <m:sup>
                        <m:r>
                          <a:rPr lang="en-US" sz="2400" b="0" i="1" smtClean="0">
                            <a:solidFill>
                              <a:srgbClr val="00B050"/>
                            </a:solidFill>
                            <a:latin typeface="Cambria Math"/>
                            <a:ea typeface="Cambria Math"/>
                          </a:rPr>
                          <m:t>𝑚</m:t>
                        </m:r>
                      </m:sup>
                    </m:sSup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হবে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যদি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ও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কেবল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যদি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𝑚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হয়।</m:t>
                    </m:r>
                    <m:r>
                      <a:rPr lang="bn-IN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 </m:t>
                    </m:r>
                  </m:oMath>
                </a14:m>
                <a:r>
                  <a:rPr lang="bn-IN" sz="2400" dirty="0" smtClean="0">
                    <a:solidFill>
                      <a:srgbClr val="00B050"/>
                    </a:solidFill>
                  </a:rPr>
                  <a:t>এ জন্য প্রথমে সমীকরণের উভয় পক্ষকে একই সংখ্যার ঘাত রূপে প্রকাশ করা হয়। </a:t>
                </a:r>
                <a:endParaRPr lang="en-US" sz="2400" dirty="0">
                  <a:solidFill>
                    <a:srgbClr val="00B05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405" t="-1290" r="-1553"/>
                </a:stretch>
              </a:blipFill>
              <a:ln w="12700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338341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bn-IN" sz="7200" b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সমাধান </a:t>
            </a:r>
            <a:endParaRPr lang="en-US" sz="72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34296"/>
                <a:ext cx="8229600" cy="3771636"/>
              </a:xfr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/>
              <a:lstStyle/>
              <a:p>
                <a:pPr marL="0" indent="0">
                  <a:buNone/>
                </a:pPr>
                <a:r>
                  <a:rPr lang="bn-IN" b="1" dirty="0" smtClean="0">
                    <a:latin typeface="NikoshBAN" pitchFamily="2" charset="0"/>
                    <a:cs typeface="NikoshBAN" pitchFamily="2" charset="0"/>
                  </a:rPr>
                  <a:t>১।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bn-IN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𝟖𝟏</m:t>
                    </m:r>
                  </m:oMath>
                </a14:m>
                <a:endParaRPr lang="en-US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IN" b="1" dirty="0" smtClean="0"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  <m: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  <m:t>+</m:t>
                        </m:r>
                        <m:r>
                          <a:rPr lang="en-US" b="1" i="1" smtClean="0">
                            <a:latin typeface="Cambria Math"/>
                            <a:cs typeface="NikoshBAN" pitchFamily="2" charset="0"/>
                          </a:rPr>
                          <m:t>𝟐</m:t>
                        </m:r>
                      </m:sup>
                    </m:sSup>
                    <m:r>
                      <a:rPr lang="en-US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𝟑</m:t>
                        </m:r>
                      </m:e>
                      <m:sup>
                        <m:r>
                          <a:rPr lang="en-US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𝟒</m:t>
                        </m:r>
                      </m:sup>
                    </m:sSup>
                  </m:oMath>
                </a14:m>
                <a:endParaRPr lang="en-US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IN" b="1" dirty="0"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+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𝟒</m:t>
                    </m:r>
                  </m:oMath>
                </a14:m>
                <a:endParaRPr lang="en-US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None/>
                </a:pPr>
                <a:r>
                  <a:rPr lang="bn-IN" b="1" dirty="0"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𝟒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</m:oMath>
                </a14:m>
                <a:endParaRPr lang="bn-IN" b="1" i="1" dirty="0" smtClean="0">
                  <a:latin typeface="Cambria Math"/>
                  <a:cs typeface="NikoshBAN" pitchFamily="2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∴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=</m:t>
                      </m:r>
                      <m:r>
                        <a:rPr lang="en-US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𝟐</m:t>
                      </m:r>
                    </m:oMath>
                  </m:oMathPara>
                </a14:m>
                <a:endParaRPr lang="en-US" b="1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b="1" dirty="0" smtClean="0">
                    <a:latin typeface="NikoshBAN" pitchFamily="2" charset="0"/>
                    <a:cs typeface="NikoshBAN" pitchFamily="2" charset="0"/>
                  </a:rPr>
                  <a:t> নির্ণেয় সমাধান,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b="1" i="1" smtClean="0">
                        <a:latin typeface="Cambria Math"/>
                        <a:cs typeface="NikoshBAN" pitchFamily="2" charset="0"/>
                      </a:rPr>
                      <m:t>𝟐</m:t>
                    </m:r>
                  </m:oMath>
                </a14:m>
                <a:endParaRPr lang="en-US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34296"/>
                <a:ext cx="8229600" cy="3771636"/>
              </a:xfrm>
              <a:blipFill rotWithShape="1">
                <a:blip r:embed="rId2"/>
                <a:stretch>
                  <a:fillRect l="-1699" t="-12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2"/>
              <p:cNvSpPr txBox="1">
                <a:spLocks/>
              </p:cNvSpPr>
              <p:nvPr/>
            </p:nvSpPr>
            <p:spPr>
              <a:xfrm>
                <a:off x="457200" y="1409700"/>
                <a:ext cx="8229600" cy="3771636"/>
              </a:xfrm>
              <a:prstGeom prst="rect">
                <a:avLst/>
              </a:prstGeom>
              <a:ln w="12700">
                <a:solidFill>
                  <a:srgbClr val="00B050"/>
                </a:solidFill>
              </a:ln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400" b="1" dirty="0" smtClean="0">
                    <a:latin typeface="NikoshBAN" pitchFamily="2" charset="0"/>
                    <a:cs typeface="NikoshBAN" pitchFamily="2" charset="0"/>
                  </a:rPr>
                  <a:t>2.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𝟓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𝟕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𝟑</m:t>
                        </m:r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𝟕</m:t>
                        </m:r>
                      </m:sup>
                    </m:sSup>
                  </m:oMath>
                </a14:m>
                <a:endParaRPr lang="en-US" sz="24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bn-IN" sz="2400" b="1" dirty="0" smtClean="0"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𝟕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</m:e>
                          <m:sup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𝟑</m:t>
                            </m:r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𝒙</m:t>
                            </m:r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−</m:t>
                            </m:r>
                            <m: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  <m:t>𝟕</m:t>
                            </m:r>
                          </m:sup>
                        </m:sSup>
                      </m:den>
                    </m:f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𝟏</m:t>
                    </m:r>
                  </m:oMath>
                </a14:m>
                <a:endParaRPr lang="en-US" sz="2400" b="1" dirty="0" smtClean="0">
                  <a:latin typeface="NikoshBAN" pitchFamily="2" charset="0"/>
                  <a:ea typeface="Cambria Math"/>
                  <a:cs typeface="NikoshBAN" pitchFamily="2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bn-IN" sz="2400" b="1" dirty="0" smtClean="0"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latin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 smtClean="0">
                                    <a:latin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latin typeface="Cambria Math"/>
                                    <a:cs typeface="NikoshBAN" pitchFamily="2" charset="0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latin typeface="Cambria Math"/>
                                    <a:cs typeface="NikoshBAN" pitchFamily="2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𝟑</m:t>
                        </m:r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𝒙</m:t>
                        </m:r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−</m:t>
                        </m:r>
                        <m:r>
                          <a:rPr lang="en-US" sz="2400" b="1" i="1" smtClean="0">
                            <a:latin typeface="Cambria Math"/>
                            <a:cs typeface="NikoshBAN" pitchFamily="2" charset="0"/>
                          </a:rPr>
                          <m:t>𝟕</m:t>
                        </m:r>
                      </m:sup>
                    </m:sSup>
                    <m:r>
                      <a:rPr lang="en-US" sz="2400" b="1" i="1" smtClean="0">
                        <a:latin typeface="Cambria Math"/>
                        <a:ea typeface="Cambria Math"/>
                        <a:cs typeface="NikoshBAN" pitchFamily="2" charset="0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latin typeface="Cambria Math"/>
                                <a:ea typeface="Cambria Math"/>
                                <a:cs typeface="NikoshBAN" pitchFamily="2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𝟓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latin typeface="Cambria Math"/>
                                    <a:ea typeface="Cambria Math"/>
                                    <a:cs typeface="NikoshBAN" pitchFamily="2" charset="0"/>
                                  </a:rPr>
                                  <m:t>𝟑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 smtClean="0">
                            <a:latin typeface="Cambria Math"/>
                            <a:ea typeface="Cambria Math"/>
                            <a:cs typeface="NikoshBAN" pitchFamily="2" charset="0"/>
                          </a:rPr>
                          <m:t>𝟎</m:t>
                        </m:r>
                      </m:sup>
                    </m:sSup>
                  </m:oMath>
                </a14:m>
                <a:endParaRPr lang="en-US" sz="24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bn-IN" sz="2400" b="1" dirty="0" smtClean="0"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𝟑</m:t>
                    </m:r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−</m:t>
                    </m:r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𝟕</m:t>
                    </m:r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𝟎</m:t>
                    </m:r>
                  </m:oMath>
                </a14:m>
                <a:endParaRPr lang="en-US" sz="24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bn-IN" sz="2400" b="1" dirty="0" smtClean="0"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𝟑</m:t>
                    </m:r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𝒙</m:t>
                    </m:r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=</m:t>
                    </m:r>
                    <m:r>
                      <a:rPr lang="en-US" sz="2400" b="1" i="1" smtClean="0">
                        <a:latin typeface="Cambria Math"/>
                        <a:cs typeface="NikoshBAN" pitchFamily="2" charset="0"/>
                      </a:rPr>
                      <m:t>𝟕</m:t>
                    </m:r>
                  </m:oMath>
                </a14:m>
                <a:endParaRPr lang="en-US" sz="2400" b="1" dirty="0" smtClean="0">
                  <a:latin typeface="NikoshBAN" pitchFamily="2" charset="0"/>
                  <a:cs typeface="NikoshBAN" pitchFamily="2" charset="0"/>
                </a:endParaRPr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∴</m:t>
                      </m:r>
                      <m:r>
                        <a:rPr lang="en-US" sz="2400" b="1" i="1" smtClean="0">
                          <a:latin typeface="Cambria Math"/>
                          <a:cs typeface="NikoshBAN" pitchFamily="2" charset="0"/>
                        </a:rPr>
                        <m:t>𝒙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  <a:cs typeface="NikoshBAN" pitchFamily="2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𝟕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/>
                              <a:ea typeface="Cambria Math"/>
                              <a:cs typeface="NikoshBAN" pitchFamily="2" charset="0"/>
                            </a:rPr>
                            <m:t>𝟑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4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409700"/>
                <a:ext cx="8229600" cy="3771636"/>
              </a:xfrm>
              <a:prstGeom prst="rect">
                <a:avLst/>
              </a:prstGeom>
              <a:blipFill rotWithShape="1">
                <a:blip r:embed="rId3"/>
                <a:stretch>
                  <a:fillRect l="-1036" t="-644"/>
                </a:stretch>
              </a:blipFill>
              <a:ln w="12700">
                <a:solidFill>
                  <a:srgbClr val="00B05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457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xit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22" presetClass="exit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  <p:bldP spid="3" grpId="1" build="allAtOnce" animBg="1"/>
      <p:bldP spid="4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z="9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একক কাজ </a:t>
            </a:r>
            <a:endParaRPr lang="en-US" sz="9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sz="half" idx="1"/>
              </p:nvPr>
            </p:nvSpPr>
            <p:spPr>
              <a:xfrm>
                <a:off x="457200" y="1714500"/>
                <a:ext cx="4038600" cy="3048000"/>
              </a:xfrm>
              <a:ln w="19050">
                <a:solidFill>
                  <a:srgbClr val="00B0F0"/>
                </a:solidFill>
              </a:ln>
            </p:spPr>
            <p:txBody>
              <a:bodyPr/>
              <a:lstStyle/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bn-IN" sz="4800" b="1" dirty="0" smtClean="0">
                    <a:solidFill>
                      <a:srgbClr val="FF0000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সমাধান করঃ </a:t>
                </a:r>
              </a:p>
              <a:p>
                <a:pPr marL="0" indent="0">
                  <a:buNone/>
                </a:pPr>
                <a:r>
                  <a:rPr lang="bn-IN" sz="4000" b="1" dirty="0" smtClean="0">
                    <a:solidFill>
                      <a:srgbClr val="00B0F0"/>
                    </a:solidFill>
                  </a:rPr>
                  <a:t>৩।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bn-IN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𝟐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</a:rPr>
                          <m:t>𝟒</m:t>
                        </m:r>
                      </m:sup>
                    </m:sSup>
                    <m:r>
                      <a:rPr lang="bn-IN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000" b="1" i="1" smtClean="0">
                        <a:solidFill>
                          <a:srgbClr val="00B0F0"/>
                        </a:solidFill>
                        <a:latin typeface="Cambria Math"/>
                        <a:ea typeface="Cambria Math"/>
                      </a:rPr>
                      <m:t>𝟒</m:t>
                    </m:r>
                    <m:sSup>
                      <m:sSupPr>
                        <m:ctrlP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𝒂</m:t>
                        </m:r>
                      </m:e>
                      <m:sup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𝒙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4000" b="1" i="1" smtClean="0">
                            <a:solidFill>
                              <a:srgbClr val="00B0F0"/>
                            </a:solidFill>
                            <a:latin typeface="Cambria Math"/>
                            <a:ea typeface="Cambria Math"/>
                          </a:rPr>
                          <m:t>𝟔</m:t>
                        </m:r>
                      </m:sup>
                    </m:sSup>
                  </m:oMath>
                </a14:m>
                <a:endParaRPr lang="en-US" sz="4000" b="1" dirty="0">
                  <a:solidFill>
                    <a:srgbClr val="00B0F0"/>
                  </a:solidFill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457200" y="1714500"/>
                <a:ext cx="4038600" cy="3048000"/>
              </a:xfrm>
              <a:blipFill rotWithShape="1">
                <a:blip r:embed="rId2"/>
                <a:stretch>
                  <a:fillRect l="-6907"/>
                </a:stretch>
              </a:blipFill>
              <a:ln w="19050">
                <a:solidFill>
                  <a:srgbClr val="00B0F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200" y="1704975"/>
            <a:ext cx="4038600" cy="3028950"/>
          </a:xfrm>
        </p:spPr>
      </p:pic>
    </p:spTree>
    <p:extLst>
      <p:ext uri="{BB962C8B-B14F-4D97-AF65-F5344CB8AC3E}">
        <p14:creationId xmlns:p14="http://schemas.microsoft.com/office/powerpoint/2010/main" val="2397060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bn-IN" sz="66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সমাধান করিঃ </a:t>
            </a:r>
            <a:endParaRPr lang="en-US" sz="66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 txBox="1">
                <a:spLocks noGrp="1"/>
              </p:cNvSpPr>
              <p:nvPr>
                <p:ph idx="1"/>
              </p:nvPr>
            </p:nvSpPr>
            <p:spPr>
              <a:prstGeom prst="rect">
                <a:avLst/>
              </a:prstGeom>
            </p:spPr>
            <p:txBody>
              <a:bodyPr/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itchFamily="34" charset="0"/>
                  <a:buNone/>
                </a:pPr>
                <a:r>
                  <a:rPr lang="en-US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7.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</m:sup>
                        </m:s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 </m:t>
                        </m:r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+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𝒂</m:t>
                        </m:r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</m:oMath>
                </a14:m>
                <a:endPara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bn-IN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</a:t>
                </a:r>
                <a:r>
                  <a:rPr lang="bn-IN" sz="2400" b="1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𝟐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</m:t>
                    </m:r>
                  </m:oMath>
                </a14:m>
                <a:endPara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bn-IN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𝟓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.</m:t>
                        </m:r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𝒃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𝒂</m:t>
                            </m:r>
                          </m:e>
                          <m:sup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𝒙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−</m:t>
                            </m:r>
                            <m: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  <m:t>𝟑</m:t>
                            </m:r>
                          </m:sup>
                        </m:sSup>
                      </m:den>
                    </m:f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𝟏</m:t>
                    </m:r>
                  </m:oMath>
                </a14:m>
                <a:endPara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bn-IN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𝟓</m:t>
                                </m:r>
                                <m:r>
                                  <a:rPr lang="en-US" sz="2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</a:rPr>
                                  <m:t>𝒂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𝒙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−</m:t>
                        </m:r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</a:rPr>
                          <m:t>𝟑</m:t>
                        </m:r>
                      </m:sup>
                    </m:sSup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b="1" i="1" smtClean="0">
                                <a:effectLst>
                                  <a:outerShdw blurRad="38100" dist="38100" dir="2700000" algn="tl">
                                    <a:srgbClr val="000000">
                                      <a:alpha val="43137"/>
                                    </a:srgbClr>
                                  </a:outerShdw>
                                </a:effectLst>
                                <a:latin typeface="Cambria Math"/>
                                <a:ea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/>
                                  </a:rPr>
                                  <m:t>𝟓</m:t>
                                </m:r>
                                <m:r>
                                  <a:rPr lang="en-US" sz="2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/>
                                  </a:rPr>
                                  <m:t>𝒃</m:t>
                                </m:r>
                              </m:num>
                              <m:den>
                                <m:r>
                                  <a:rPr lang="en-US" sz="2400" b="1" i="1" smtClean="0">
                                    <a:effectLst>
                                      <a:outerShdw blurRad="38100" dist="38100" dir="2700000" algn="tl">
                                        <a:srgbClr val="000000">
                                          <a:alpha val="43137"/>
                                        </a:srgbClr>
                                      </a:outerShdw>
                                    </a:effectLst>
                                    <a:latin typeface="Cambria Math"/>
                                    <a:ea typeface="Cambria Math"/>
                                  </a:rPr>
                                  <m:t>𝒂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en-US" sz="2400" b="1" i="1" smtClean="0"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/>
                            <a:ea typeface="Cambria Math"/>
                          </a:rPr>
                          <m:t>𝟎</m:t>
                        </m:r>
                      </m:sup>
                    </m:sSup>
                  </m:oMath>
                </a14:m>
                <a:endPara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/>
                </a:endParaRPr>
              </a:p>
              <a:p>
                <a:pPr marL="0" indent="0">
                  <a:buFont typeface="Arial" pitchFamily="34" charset="0"/>
                  <a:buNone/>
                </a:pPr>
                <a:r>
                  <a:rPr lang="bn-IN" sz="24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NikoshBAN" pitchFamily="2" charset="0"/>
                    <a:cs typeface="NikoshBAN" pitchFamily="2" charset="0"/>
                  </a:rPr>
                  <a:t>বা, </a:t>
                </a:r>
                <a14:m>
                  <m:oMath xmlns:m="http://schemas.openxmlformats.org/officeDocument/2006/math"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𝒙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−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𝟑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=</m:t>
                    </m:r>
                    <m:r>
                      <a:rPr lang="en-US" sz="24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/>
                      </a:rPr>
                      <m:t>𝟎</m:t>
                    </m:r>
                  </m:oMath>
                </a14:m>
                <a:endParaRPr lang="en-US" sz="2400" b="1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marL="0" indent="0">
                  <a:buFont typeface="Arial" pitchFamily="34" charset="0"/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∴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𝒙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en-US" sz="24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" name="Content Placeholder 3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prstGeom prst="rect">
                <a:avLst/>
              </a:prstGeom>
              <a:blipFill rotWithShape="1">
                <a:blip r:embed="rId2"/>
                <a:stretch>
                  <a:fillRect l="-1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1291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mrul Ahmed">
      <a:majorFont>
        <a:latin typeface="NikoshBAN"/>
        <a:ea typeface=""/>
        <a:cs typeface="NikoshBAN"/>
      </a:majorFont>
      <a:minorFont>
        <a:latin typeface="NikoshBAN"/>
        <a:ea typeface=""/>
        <a:cs typeface="NikoshB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</TotalTime>
  <Words>793</Words>
  <Application>Microsoft Office PowerPoint</Application>
  <PresentationFormat>On-screen Show (16:10)</PresentationFormat>
  <Paragraphs>107</Paragraphs>
  <Slides>15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সবাইকে স্বাগতম </vt:lpstr>
      <vt:lpstr>পরিচিতি </vt:lpstr>
      <vt:lpstr>নিচের ছবিটি লক্ষ্য করো </vt:lpstr>
      <vt:lpstr>আজকের পাঠ </vt:lpstr>
      <vt:lpstr>এ পাঠ শেষে শিক্ষার্থীরা .......... </vt:lpstr>
      <vt:lpstr>সূচক সমীকরণ </vt:lpstr>
      <vt:lpstr>সমাধান </vt:lpstr>
      <vt:lpstr>একক কাজ </vt:lpstr>
      <vt:lpstr>সমাধান করিঃ </vt:lpstr>
      <vt:lpstr>জোড়ায় কাজ </vt:lpstr>
      <vt:lpstr>সমস্যা নং ৮। 4^(x+2)=2^(2x+1)+14 এর সমাধান নির্ণয় করি। </vt:lpstr>
      <vt:lpstr>দলগত কাজ </vt:lpstr>
      <vt:lpstr>মূল্যায়ন </vt:lpstr>
      <vt:lpstr>বাড়ির কাজ </vt:lpstr>
      <vt:lpstr>এতক্ষণ সাথে থাকার জন্য ধন্যবাদ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সবাইকে স্বাগতম </dc:title>
  <dc:creator>HP</dc:creator>
  <cp:lastModifiedBy>user</cp:lastModifiedBy>
  <cp:revision>63</cp:revision>
  <dcterms:created xsi:type="dcterms:W3CDTF">2006-08-16T00:00:00Z</dcterms:created>
  <dcterms:modified xsi:type="dcterms:W3CDTF">2021-08-28T15:33:40Z</dcterms:modified>
</cp:coreProperties>
</file>