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56" r:id="rId3"/>
    <p:sldId id="275" r:id="rId4"/>
    <p:sldId id="260" r:id="rId5"/>
    <p:sldId id="25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8" r:id="rId14"/>
    <p:sldId id="270" r:id="rId15"/>
    <p:sldId id="271" r:id="rId16"/>
    <p:sldId id="272" r:id="rId17"/>
    <p:sldId id="279" r:id="rId18"/>
    <p:sldId id="273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1E00"/>
    <a:srgbClr val="D500DA"/>
    <a:srgbClr val="C300C8"/>
    <a:srgbClr val="660068"/>
    <a:srgbClr val="F90DFF"/>
    <a:srgbClr val="005EA4"/>
    <a:srgbClr val="FC1900"/>
    <a:srgbClr val="A539A8"/>
    <a:srgbClr val="FA3600"/>
    <a:srgbClr val="FF4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2D27B-B48B-4CB0-A0A0-326EE57730C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53907-14E5-4CF1-82D4-E9BA30651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5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6E02B-19E9-4E1A-B3B1-8BAC24177BC8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87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6E02B-19E9-4E1A-B3B1-8BAC24177BC8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196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6E02B-19E9-4E1A-B3B1-8BAC24177BC8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738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6E02B-19E9-4E1A-B3B1-8BAC24177BC8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443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1048681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4868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B7A97-8260-4C21-A6A1-F09B1336242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59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602DA-D478-4156-A9B8-78D2CC7727D2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EDAFD-404F-4273-B50E-D215B03CB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9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602DA-D478-4156-A9B8-78D2CC7727D2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EDAFD-404F-4273-B50E-D215B03CB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9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602DA-D478-4156-A9B8-78D2CC7727D2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EDAFD-404F-4273-B50E-D215B03CB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2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602DA-D478-4156-A9B8-78D2CC7727D2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EDAFD-404F-4273-B50E-D215B03CB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6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602DA-D478-4156-A9B8-78D2CC7727D2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EDAFD-404F-4273-B50E-D215B03CB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9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602DA-D478-4156-A9B8-78D2CC7727D2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EDAFD-404F-4273-B50E-D215B03CB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9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602DA-D478-4156-A9B8-78D2CC7727D2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EDAFD-404F-4273-B50E-D215B03CB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9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602DA-D478-4156-A9B8-78D2CC7727D2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EDAFD-404F-4273-B50E-D215B03CB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3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602DA-D478-4156-A9B8-78D2CC7727D2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EDAFD-404F-4273-B50E-D215B03CB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4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602DA-D478-4156-A9B8-78D2CC7727D2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EDAFD-404F-4273-B50E-D215B03CB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2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602DA-D478-4156-A9B8-78D2CC7727D2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EDAFD-404F-4273-B50E-D215B03CB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0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4660" cy="573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6415" y="76383"/>
            <a:ext cx="750911" cy="42051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638869" y="6488668"/>
            <a:ext cx="210175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cap="none" spc="0" dirty="0" err="1" smtClean="0">
                <a:ln/>
                <a:solidFill>
                  <a:srgbClr val="F3B3E7"/>
                </a:solidFill>
                <a:effectLst/>
              </a:rPr>
              <a:t>Md.Abdur</a:t>
            </a:r>
            <a:r>
              <a:rPr lang="en-US" b="1" cap="none" spc="0" dirty="0" smtClean="0">
                <a:ln/>
                <a:solidFill>
                  <a:srgbClr val="F3B3E7"/>
                </a:solidFill>
                <a:effectLst/>
              </a:rPr>
              <a:t> </a:t>
            </a:r>
            <a:r>
              <a:rPr lang="en-US" b="1" cap="none" spc="0" dirty="0" err="1" smtClean="0">
                <a:ln/>
                <a:solidFill>
                  <a:srgbClr val="F3B3E7"/>
                </a:solidFill>
                <a:effectLst/>
              </a:rPr>
              <a:t>Razzak</a:t>
            </a:r>
            <a:endParaRPr lang="en-US" b="1" cap="none" spc="0" dirty="0">
              <a:ln/>
              <a:solidFill>
                <a:srgbClr val="F3B3E7"/>
              </a:solidFill>
              <a:effectLst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481249" y="6488668"/>
            <a:ext cx="300023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cap="none" spc="0" dirty="0" smtClean="0">
                <a:ln/>
                <a:solidFill>
                  <a:srgbClr val="F3B3E7"/>
                </a:solidFill>
                <a:effectLst/>
              </a:rPr>
              <a:t>Mobile:01731181479</a:t>
            </a:r>
            <a:endParaRPr lang="en-US" b="1" cap="none" spc="0" dirty="0">
              <a:ln/>
              <a:solidFill>
                <a:srgbClr val="F3B3E7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188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21.gif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61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06698" y="5725049"/>
            <a:ext cx="6808357" cy="606478"/>
          </a:xfrm>
          <a:prstGeom prst="rect">
            <a:avLst/>
          </a:prstGeom>
          <a:noFill/>
        </p:spPr>
        <p:txBody>
          <a:bodyPr wrap="square" lIns="68580" tIns="34290" rIns="68580" bIns="3429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His breathing was </a:t>
            </a:r>
            <a:r>
              <a:rPr lang="en-US" sz="2400" b="1" dirty="0" smtClean="0">
                <a:ln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shallow.</a:t>
            </a:r>
            <a:endParaRPr lang="en-US" sz="2400" b="1" dirty="0">
              <a:ln/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Plaque 9"/>
          <p:cNvSpPr/>
          <p:nvPr/>
        </p:nvSpPr>
        <p:spPr>
          <a:xfrm>
            <a:off x="859285" y="4763676"/>
            <a:ext cx="11159836" cy="939030"/>
          </a:xfrm>
          <a:prstGeom prst="plaque">
            <a:avLst>
              <a:gd name="adj" fmla="val 1198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>
                <a:ln/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the process of taking air into and expelling it from the lungs.</a:t>
            </a:r>
          </a:p>
        </p:txBody>
      </p:sp>
      <p:pic>
        <p:nvPicPr>
          <p:cNvPr id="1026" name="Picture 2" descr="Breathing Lungs Respiration « KaiserScienc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5088" y="1379366"/>
            <a:ext cx="4243386" cy="3266388"/>
          </a:xfrm>
          <a:prstGeom prst="rect">
            <a:avLst/>
          </a:prstGeom>
          <a:ln w="88900" cap="sq" cmpd="thickThin">
            <a:solidFill>
              <a:srgbClr val="53812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76608" y="247155"/>
            <a:ext cx="4227065" cy="10504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Breathing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5388242" y="3244334"/>
            <a:ext cx="1415516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DE00A4"/>
                </a:solidFill>
                <a:latin typeface="Arial Black" panose="020B0A04020102020204" pitchFamily="34" charset="0"/>
              </a:rPr>
              <a:t>Breathing</a:t>
            </a:r>
          </a:p>
        </p:txBody>
      </p:sp>
    </p:spTree>
    <p:extLst>
      <p:ext uri="{BB962C8B-B14F-4D97-AF65-F5344CB8AC3E}">
        <p14:creationId xmlns:p14="http://schemas.microsoft.com/office/powerpoint/2010/main" val="24389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76969" y="5090088"/>
            <a:ext cx="4124921" cy="536130"/>
          </a:xfrm>
          <a:prstGeom prst="rect">
            <a:avLst/>
          </a:prstGeom>
          <a:noFill/>
        </p:spPr>
        <p:txBody>
          <a:bodyPr wrap="square" lIns="68580" tIns="34290" rIns="68580" bIns="3429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Pain in chest</a:t>
            </a:r>
            <a:endParaRPr lang="en-US" sz="2400" b="1" dirty="0">
              <a:ln/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hest Pain GIFs | Teno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7492" y="1413164"/>
            <a:ext cx="5098472" cy="3458248"/>
          </a:xfrm>
          <a:prstGeom prst="rect">
            <a:avLst/>
          </a:prstGeom>
          <a:ln w="2857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741661" y="273427"/>
            <a:ext cx="4460229" cy="921061"/>
          </a:xfrm>
          <a:prstGeom prst="rect">
            <a:avLst/>
          </a:prstGeom>
          <a:noFill/>
        </p:spPr>
        <p:txBody>
          <a:bodyPr wrap="square" lIns="68580" tIns="34290" rIns="68580" bIns="3429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Chest </a:t>
            </a:r>
            <a:r>
              <a:rPr lang="en-US" sz="2400" b="1" dirty="0" smtClean="0">
                <a:ln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pain</a:t>
            </a:r>
            <a:endParaRPr lang="en-US" sz="2400" b="1" dirty="0">
              <a:ln/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25584" y="5909339"/>
            <a:ext cx="7591252" cy="810116"/>
          </a:xfrm>
          <a:prstGeom prst="rect">
            <a:avLst/>
          </a:prstGeom>
          <a:noFill/>
        </p:spPr>
        <p:txBody>
          <a:bodyPr wrap="square" lIns="68580" tIns="34290" rIns="68580" bIns="3429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659C28"/>
                </a:solidFill>
                <a:latin typeface="Arial Black" panose="020B0A04020102020204" pitchFamily="34" charset="0"/>
              </a:rPr>
              <a:t>The man feels chest pain.</a:t>
            </a:r>
            <a:endParaRPr lang="en-US" sz="2400" b="1" dirty="0">
              <a:ln/>
              <a:solidFill>
                <a:srgbClr val="659C28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a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15984" y="28374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4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extBox 1048707"/>
          <p:cNvSpPr txBox="1"/>
          <p:nvPr/>
        </p:nvSpPr>
        <p:spPr>
          <a:xfrm>
            <a:off x="484910" y="129794"/>
            <a:ext cx="11305309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>
                <a:ln/>
                <a:solidFill>
                  <a:schemeClr val="accent3">
                    <a:lumMod val="50000"/>
                  </a:schemeClr>
                </a:solidFill>
              </a:rPr>
              <a:t>B. Read and act out the conversation.</a:t>
            </a:r>
            <a:endParaRPr lang="en-GB" sz="40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97157" name="Picture 2097156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636" y="1004018"/>
            <a:ext cx="9282545" cy="55353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532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0976" y="5433017"/>
            <a:ext cx="11081991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3600" b="1" dirty="0">
                <a:ln/>
                <a:solidFill>
                  <a:srgbClr val="D500DA"/>
                </a:solidFill>
              </a:rPr>
              <a:t>Rabi: Not at all well. He has difficulty breathing as before. He is having severe chest pain again.</a:t>
            </a:r>
          </a:p>
        </p:txBody>
      </p:sp>
      <p:sp>
        <p:nvSpPr>
          <p:cNvPr id="8" name="Rectangle 7"/>
          <p:cNvSpPr/>
          <p:nvPr/>
        </p:nvSpPr>
        <p:spPr>
          <a:xfrm>
            <a:off x="5123793" y="179712"/>
            <a:ext cx="6779174" cy="25545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7030A0"/>
                </a:solidFill>
              </a:rPr>
              <a:t>Doctor:  I see. Mr. Ali, could you lie down on the table, please? OK, let’s see....Do you feel any pain here?</a:t>
            </a:r>
          </a:p>
        </p:txBody>
      </p:sp>
      <p:sp>
        <p:nvSpPr>
          <p:cNvPr id="9" name="Rectangle 8"/>
          <p:cNvSpPr/>
          <p:nvPr/>
        </p:nvSpPr>
        <p:spPr>
          <a:xfrm>
            <a:off x="6991443" y="247957"/>
            <a:ext cx="4123248" cy="14465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D500DA"/>
                </a:solidFill>
              </a:rPr>
              <a:t>Rabi: Good </a:t>
            </a:r>
            <a:r>
              <a:rPr lang="en-US" sz="4400" b="1" dirty="0" err="1" smtClean="0">
                <a:ln/>
                <a:solidFill>
                  <a:srgbClr val="D500DA"/>
                </a:solidFill>
              </a:rPr>
              <a:t>evening,Doctor</a:t>
            </a:r>
            <a:r>
              <a:rPr lang="en-US" sz="4400" b="1" dirty="0">
                <a:ln/>
                <a:solidFill>
                  <a:srgbClr val="D500DA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06942" y="2070266"/>
            <a:ext cx="835247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7030A0"/>
                </a:solidFill>
              </a:rPr>
              <a:t>Doctor:  How is your father today?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98529" y="2217239"/>
            <a:ext cx="328506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800" b="1" dirty="0" err="1">
                <a:ln/>
                <a:solidFill>
                  <a:srgbClr val="F90DFF"/>
                </a:solidFill>
              </a:rPr>
              <a:t>Zahir</a:t>
            </a:r>
            <a:r>
              <a:rPr lang="en-US" sz="4800" b="1" dirty="0">
                <a:ln/>
                <a:solidFill>
                  <a:srgbClr val="F90DFF"/>
                </a:solidFill>
              </a:rPr>
              <a:t>: Ooh!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74423" y="350485"/>
            <a:ext cx="526395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7030A0"/>
                </a:solidFill>
              </a:rPr>
              <a:t>Doctor:  Any here?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34232" y="1969663"/>
            <a:ext cx="4111447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6000" b="1" dirty="0" err="1">
                <a:ln/>
                <a:solidFill>
                  <a:srgbClr val="D500DA"/>
                </a:solidFill>
              </a:rPr>
              <a:t>Zahir</a:t>
            </a:r>
            <a:r>
              <a:rPr lang="en-US" sz="6000" b="1" dirty="0">
                <a:ln/>
                <a:solidFill>
                  <a:srgbClr val="D500DA"/>
                </a:solidFill>
              </a:rPr>
              <a:t>: Ouch!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5467" y="4746068"/>
            <a:ext cx="12056533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7030A0"/>
                </a:solidFill>
              </a:rPr>
              <a:t>Doctor:  All right. I’m prescribing a medicine. Take one tablet in the morning and another at night before meals. I also advice you to have a chest X-ray immediately. If possible show me the X-ray report today in the evening. OK?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90896" y="186407"/>
            <a:ext cx="479271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D500DA"/>
                </a:solidFill>
              </a:rPr>
              <a:t>Rabi: </a:t>
            </a:r>
            <a:r>
              <a:rPr lang="en-US" sz="4400" b="1" dirty="0" err="1">
                <a:ln/>
                <a:solidFill>
                  <a:srgbClr val="D500DA"/>
                </a:solidFill>
              </a:rPr>
              <a:t>Okey</a:t>
            </a:r>
            <a:r>
              <a:rPr lang="en-US" sz="4400" b="1" dirty="0" smtClean="0">
                <a:ln/>
                <a:solidFill>
                  <a:srgbClr val="D500DA"/>
                </a:solidFill>
              </a:rPr>
              <a:t>,</a:t>
            </a:r>
            <a:r>
              <a:rPr lang="en-US" sz="4400" b="1" dirty="0">
                <a:ln/>
                <a:solidFill>
                  <a:srgbClr val="D500DA"/>
                </a:solidFill>
              </a:rPr>
              <a:t> </a:t>
            </a:r>
            <a:r>
              <a:rPr lang="en-US" sz="4400" b="1" dirty="0" smtClean="0">
                <a:ln/>
                <a:solidFill>
                  <a:srgbClr val="D500DA"/>
                </a:solidFill>
              </a:rPr>
              <a:t>doctor</a:t>
            </a:r>
            <a:r>
              <a:rPr lang="en-US" sz="4400" b="1" dirty="0">
                <a:ln/>
                <a:solidFill>
                  <a:srgbClr val="D500DA"/>
                </a:solidFill>
              </a:rPr>
              <a:t>. Thank you.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47849" y="5852068"/>
            <a:ext cx="6274417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en-US" sz="4400" b="1" dirty="0">
                <a:ln/>
                <a:solidFill>
                  <a:srgbClr val="C300C8"/>
                </a:solidFill>
              </a:rPr>
              <a:t>Doctor:  You are welcome.</a:t>
            </a:r>
          </a:p>
        </p:txBody>
      </p:sp>
    </p:spTree>
    <p:extLst>
      <p:ext uri="{BB962C8B-B14F-4D97-AF65-F5344CB8AC3E}">
        <p14:creationId xmlns:p14="http://schemas.microsoft.com/office/powerpoint/2010/main" val="46453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 animBg="1"/>
      <p:bldP spid="14" grpId="1" animBg="1"/>
      <p:bldP spid="17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extBox 1048707"/>
          <p:cNvSpPr txBox="1"/>
          <p:nvPr/>
        </p:nvSpPr>
        <p:spPr>
          <a:xfrm>
            <a:off x="387926" y="314990"/>
            <a:ext cx="11402292" cy="12731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C.Read</a:t>
            </a:r>
            <a:r>
              <a:rPr lang="en-US" sz="36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the text in B silently and answer </a:t>
            </a:r>
            <a:r>
              <a:rPr lang="en-US" sz="3600" b="1" dirty="0">
                <a:ln/>
                <a:solidFill>
                  <a:schemeClr val="accent3">
                    <a:lumMod val="50000"/>
                  </a:schemeClr>
                </a:solidFill>
              </a:rPr>
              <a:t>the following </a:t>
            </a:r>
            <a:r>
              <a:rPr lang="en-US" sz="36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questions in pair.</a:t>
            </a:r>
            <a:endParaRPr lang="en-GB" sz="36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48654" name="TextBox 1048707"/>
          <p:cNvSpPr txBox="1"/>
          <p:nvPr/>
        </p:nvSpPr>
        <p:spPr>
          <a:xfrm>
            <a:off x="637309" y="1504963"/>
            <a:ext cx="780010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solidFill>
                  <a:srgbClr val="0070C0"/>
                </a:solidFill>
              </a:rPr>
              <a:t>1.Who </a:t>
            </a:r>
            <a:r>
              <a:rPr lang="en-US" sz="3600" b="1" dirty="0">
                <a:ln/>
                <a:solidFill>
                  <a:srgbClr val="0070C0"/>
                </a:solidFill>
              </a:rPr>
              <a:t>are talking in the dialogue?</a:t>
            </a:r>
            <a:endParaRPr lang="en-GB" sz="3600" b="1" dirty="0">
              <a:ln/>
              <a:solidFill>
                <a:srgbClr val="0070C0"/>
              </a:solidFill>
            </a:endParaRPr>
          </a:p>
        </p:txBody>
      </p:sp>
      <p:sp>
        <p:nvSpPr>
          <p:cNvPr id="1048655" name="TextBox 1048707"/>
          <p:cNvSpPr txBox="1"/>
          <p:nvPr/>
        </p:nvSpPr>
        <p:spPr>
          <a:xfrm>
            <a:off x="637309" y="2473534"/>
            <a:ext cx="889461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solidFill>
                  <a:srgbClr val="0070C0"/>
                </a:solidFill>
              </a:rPr>
              <a:t>2.Where </a:t>
            </a:r>
            <a:r>
              <a:rPr lang="en-US" sz="3600" b="1" dirty="0">
                <a:ln/>
                <a:solidFill>
                  <a:srgbClr val="0070C0"/>
                </a:solidFill>
              </a:rPr>
              <a:t>does the dialogue take place?</a:t>
            </a:r>
            <a:endParaRPr lang="en-GB" sz="3600" b="1" dirty="0">
              <a:ln/>
              <a:solidFill>
                <a:srgbClr val="0070C0"/>
              </a:solidFill>
            </a:endParaRPr>
          </a:p>
        </p:txBody>
      </p:sp>
      <p:sp>
        <p:nvSpPr>
          <p:cNvPr id="1048656" name="TextBox 1048707"/>
          <p:cNvSpPr txBox="1"/>
          <p:nvPr/>
        </p:nvSpPr>
        <p:spPr>
          <a:xfrm>
            <a:off x="637309" y="3360210"/>
            <a:ext cx="858614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solidFill>
                  <a:srgbClr val="0070C0"/>
                </a:solidFill>
              </a:rPr>
              <a:t>3.What </a:t>
            </a:r>
            <a:r>
              <a:rPr lang="en-US" sz="3600" b="1" dirty="0">
                <a:ln/>
                <a:solidFill>
                  <a:srgbClr val="0070C0"/>
                </a:solidFill>
              </a:rPr>
              <a:t>are </a:t>
            </a:r>
            <a:r>
              <a:rPr lang="en-US" sz="3600" b="1" dirty="0" err="1">
                <a:ln/>
                <a:solidFill>
                  <a:srgbClr val="0070C0"/>
                </a:solidFill>
              </a:rPr>
              <a:t>Zahir</a:t>
            </a:r>
            <a:r>
              <a:rPr lang="en-US" sz="3600" b="1" dirty="0">
                <a:ln/>
                <a:solidFill>
                  <a:srgbClr val="0070C0"/>
                </a:solidFill>
              </a:rPr>
              <a:t> Ali's problems?</a:t>
            </a:r>
            <a:endParaRPr lang="en-GB" sz="3600" b="1" dirty="0">
              <a:ln/>
              <a:solidFill>
                <a:srgbClr val="0070C0"/>
              </a:solidFill>
            </a:endParaRPr>
          </a:p>
        </p:txBody>
      </p:sp>
      <p:sp>
        <p:nvSpPr>
          <p:cNvPr id="1048657" name="TextBox 1048707"/>
          <p:cNvSpPr txBox="1"/>
          <p:nvPr/>
        </p:nvSpPr>
        <p:spPr>
          <a:xfrm>
            <a:off x="637310" y="4246886"/>
            <a:ext cx="889461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solidFill>
                  <a:srgbClr val="0070C0"/>
                </a:solidFill>
              </a:rPr>
              <a:t>4.Why </a:t>
            </a:r>
            <a:r>
              <a:rPr lang="en-US" sz="3600" b="1" dirty="0">
                <a:ln/>
                <a:solidFill>
                  <a:srgbClr val="0070C0"/>
                </a:solidFill>
              </a:rPr>
              <a:t>can't </a:t>
            </a:r>
            <a:r>
              <a:rPr lang="en-US" sz="3600" b="1" dirty="0" err="1">
                <a:ln/>
                <a:solidFill>
                  <a:srgbClr val="0070C0"/>
                </a:solidFill>
              </a:rPr>
              <a:t>Zahir</a:t>
            </a:r>
            <a:r>
              <a:rPr lang="en-US" sz="3600" b="1" dirty="0">
                <a:ln/>
                <a:solidFill>
                  <a:srgbClr val="0070C0"/>
                </a:solidFill>
              </a:rPr>
              <a:t> Ali tell the doctor about his problems?</a:t>
            </a:r>
            <a:endParaRPr lang="en-GB" sz="3600" b="1" dirty="0">
              <a:ln/>
              <a:solidFill>
                <a:srgbClr val="0070C0"/>
              </a:solidFill>
            </a:endParaRPr>
          </a:p>
        </p:txBody>
      </p:sp>
      <p:sp>
        <p:nvSpPr>
          <p:cNvPr id="1048658" name="TextBox 1048707"/>
          <p:cNvSpPr txBox="1"/>
          <p:nvPr/>
        </p:nvSpPr>
        <p:spPr>
          <a:xfrm>
            <a:off x="637309" y="5889627"/>
            <a:ext cx="780010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solidFill>
                  <a:srgbClr val="0070C0"/>
                </a:solidFill>
              </a:rPr>
              <a:t>5.What </a:t>
            </a:r>
            <a:r>
              <a:rPr lang="en-US" sz="3600" b="1" dirty="0">
                <a:ln/>
                <a:solidFill>
                  <a:srgbClr val="0070C0"/>
                </a:solidFill>
              </a:rPr>
              <a:t>does the doctor prescribe him?</a:t>
            </a:r>
            <a:endParaRPr lang="en-GB" sz="3600" b="1" dirty="0">
              <a:ln/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358603" y="946228"/>
            <a:ext cx="1690255" cy="1997170"/>
            <a:chOff x="8845985" y="950824"/>
            <a:chExt cx="1690255" cy="1997170"/>
          </a:xfrm>
        </p:grpSpPr>
        <p:sp>
          <p:nvSpPr>
            <p:cNvPr id="10" name="TextBox 1048707"/>
            <p:cNvSpPr txBox="1"/>
            <p:nvPr/>
          </p:nvSpPr>
          <p:spPr>
            <a:xfrm>
              <a:off x="8845985" y="2424774"/>
              <a:ext cx="1690255" cy="523220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 smtClean="0">
                  <a:ln/>
                  <a:solidFill>
                    <a:schemeClr val="accent3">
                      <a:lumMod val="50000"/>
                    </a:schemeClr>
                  </a:solidFill>
                </a:rPr>
                <a:t>Pair Work</a:t>
              </a:r>
              <a:endParaRPr lang="en-GB" sz="2800" b="1" dirty="0">
                <a:ln/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 b="-7373"/>
            <a:stretch/>
          </p:blipFill>
          <p:spPr>
            <a:xfrm rot="5400000">
              <a:off x="8833561" y="963248"/>
              <a:ext cx="1514354" cy="1489506"/>
            </a:xfrm>
            <a:prstGeom prst="ellipse">
              <a:avLst/>
            </a:prstGeom>
            <a:ln w="28575" cap="rnd">
              <a:solidFill>
                <a:srgbClr val="00206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4" name="TextBox 13"/>
          <p:cNvSpPr txBox="1"/>
          <p:nvPr/>
        </p:nvSpPr>
        <p:spPr>
          <a:xfrm>
            <a:off x="9358603" y="4868773"/>
            <a:ext cx="252859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 err="1" smtClean="0">
                <a:ln/>
                <a:solidFill>
                  <a:srgbClr val="002060"/>
                </a:solidFill>
              </a:rPr>
              <a:t>Time:Ten</a:t>
            </a:r>
            <a:r>
              <a:rPr lang="en-US" sz="2400" b="1" dirty="0" smtClean="0">
                <a:ln/>
                <a:solidFill>
                  <a:srgbClr val="002060"/>
                </a:solidFill>
              </a:rPr>
              <a:t> minutes</a:t>
            </a:r>
            <a:endParaRPr lang="en-US" sz="2400" b="1" dirty="0">
              <a:ln/>
              <a:solidFill>
                <a:srgbClr val="002060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9657280" y="3360210"/>
            <a:ext cx="1609512" cy="1411081"/>
          </a:xfrm>
          <a:prstGeom prst="flowChartConnector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030133" y="3543902"/>
            <a:ext cx="119133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10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23478" y="3507089"/>
            <a:ext cx="7447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20749" y="3638032"/>
            <a:ext cx="7447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35206" y="3672937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61951" y="3625622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6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92803" y="3469267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5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30822" y="3625622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40777" y="3562739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94301" y="3536097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304077" y="3653185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14308" y="3510842"/>
            <a:ext cx="116930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00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9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0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60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20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80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40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3" grpId="0"/>
      <p:bldP spid="1048654" grpId="0"/>
      <p:bldP spid="1048655" grpId="0"/>
      <p:bldP spid="1048656" grpId="0"/>
      <p:bldP spid="1048657" grpId="0"/>
      <p:bldP spid="1048658" grpId="0"/>
      <p:bldP spid="14" grpId="0"/>
      <p:bldP spid="15" grpId="0" animBg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extBox 1048707"/>
          <p:cNvSpPr txBox="1"/>
          <p:nvPr/>
        </p:nvSpPr>
        <p:spPr>
          <a:xfrm>
            <a:off x="346363" y="383076"/>
            <a:ext cx="11596254" cy="129527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D.Ask</a:t>
            </a:r>
            <a:r>
              <a:rPr lang="en-US" sz="28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>
                <a:ln/>
                <a:solidFill>
                  <a:schemeClr val="accent3">
                    <a:lumMod val="50000"/>
                  </a:schemeClr>
                </a:solidFill>
              </a:rPr>
              <a:t>and answer the </a:t>
            </a:r>
            <a:r>
              <a:rPr lang="en-US" sz="28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questions.</a:t>
            </a:r>
            <a:endParaRPr lang="en-GB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48660" name="TextBox 1048707"/>
          <p:cNvSpPr txBox="1"/>
          <p:nvPr/>
        </p:nvSpPr>
        <p:spPr>
          <a:xfrm>
            <a:off x="346363" y="1884615"/>
            <a:ext cx="7661563" cy="12114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>
                <a:ln/>
                <a:solidFill>
                  <a:srgbClr val="005EA4"/>
                </a:solidFill>
              </a:rPr>
              <a:t>1. Did you have any stomach pain or leg injury anytime before?</a:t>
            </a:r>
            <a:endParaRPr lang="en-GB" sz="3600" b="1" dirty="0">
              <a:ln/>
              <a:solidFill>
                <a:srgbClr val="005EA4"/>
              </a:solidFill>
            </a:endParaRPr>
          </a:p>
        </p:txBody>
      </p:sp>
      <p:sp>
        <p:nvSpPr>
          <p:cNvPr id="1048661" name="TextBox 1048707"/>
          <p:cNvSpPr txBox="1"/>
          <p:nvPr/>
        </p:nvSpPr>
        <p:spPr>
          <a:xfrm>
            <a:off x="346365" y="3796762"/>
            <a:ext cx="454429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>
                <a:ln/>
                <a:solidFill>
                  <a:srgbClr val="005EA4"/>
                </a:solidFill>
              </a:rPr>
              <a:t>2. When was it?</a:t>
            </a:r>
            <a:endParaRPr lang="en-GB" sz="3600" b="1" dirty="0">
              <a:ln/>
              <a:solidFill>
                <a:srgbClr val="005EA4"/>
              </a:solidFill>
            </a:endParaRPr>
          </a:p>
        </p:txBody>
      </p:sp>
      <p:sp>
        <p:nvSpPr>
          <p:cNvPr id="1048662" name="TextBox 1048707"/>
          <p:cNvSpPr txBox="1"/>
          <p:nvPr/>
        </p:nvSpPr>
        <p:spPr>
          <a:xfrm>
            <a:off x="346364" y="5361175"/>
            <a:ext cx="672963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/>
                <a:solidFill>
                  <a:srgbClr val="005EA4"/>
                </a:solidFill>
              </a:rPr>
              <a:t>3. </a:t>
            </a:r>
            <a:r>
              <a:rPr lang="en-US" sz="3600" b="1" dirty="0" smtClean="0">
                <a:ln/>
                <a:solidFill>
                  <a:srgbClr val="005EA4"/>
                </a:solidFill>
              </a:rPr>
              <a:t>Where </a:t>
            </a:r>
            <a:r>
              <a:rPr lang="en-US" sz="3600" b="1" dirty="0">
                <a:ln/>
                <a:solidFill>
                  <a:srgbClr val="005EA4"/>
                </a:solidFill>
              </a:rPr>
              <a:t>did </a:t>
            </a:r>
            <a:r>
              <a:rPr lang="en-US" sz="3600" b="1">
                <a:ln/>
                <a:solidFill>
                  <a:srgbClr val="005EA4"/>
                </a:solidFill>
              </a:rPr>
              <a:t>you </a:t>
            </a:r>
            <a:r>
              <a:rPr lang="en-US" sz="3600" b="1" smtClean="0">
                <a:ln/>
                <a:solidFill>
                  <a:srgbClr val="005EA4"/>
                </a:solidFill>
              </a:rPr>
              <a:t>go </a:t>
            </a:r>
            <a:r>
              <a:rPr lang="en-US" sz="3600" b="1" dirty="0">
                <a:ln/>
                <a:solidFill>
                  <a:srgbClr val="005EA4"/>
                </a:solidFill>
              </a:rPr>
              <a:t>to get well?</a:t>
            </a:r>
            <a:endParaRPr lang="en-GB" sz="3600" b="1" dirty="0">
              <a:ln/>
              <a:solidFill>
                <a:srgbClr val="005E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4534" y="5845260"/>
            <a:ext cx="271919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rgbClr val="002060"/>
                </a:solidFill>
              </a:rPr>
              <a:t>Time:05 minutes</a:t>
            </a:r>
            <a:endParaRPr lang="en-US" sz="2400" b="1" dirty="0">
              <a:ln/>
              <a:solidFill>
                <a:srgbClr val="002060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8423211" y="4336697"/>
            <a:ext cx="1609512" cy="1411081"/>
          </a:xfrm>
          <a:prstGeom prst="flowChartConnector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60141" y="4475204"/>
            <a:ext cx="7447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5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35521" y="4432823"/>
            <a:ext cx="7447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4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56818" y="4557493"/>
            <a:ext cx="7447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35521" y="4547351"/>
            <a:ext cx="124558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14686" y="4570161"/>
            <a:ext cx="78855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60141" y="4571964"/>
            <a:ext cx="124558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0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913" y="3442397"/>
            <a:ext cx="1876833" cy="214080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518420" y="3473030"/>
            <a:ext cx="1489506" cy="1940125"/>
            <a:chOff x="8845985" y="950824"/>
            <a:chExt cx="1489506" cy="1940125"/>
          </a:xfrm>
        </p:grpSpPr>
        <p:sp>
          <p:nvSpPr>
            <p:cNvPr id="17" name="TextBox 1048707"/>
            <p:cNvSpPr txBox="1"/>
            <p:nvPr/>
          </p:nvSpPr>
          <p:spPr>
            <a:xfrm>
              <a:off x="8845985" y="2490839"/>
              <a:ext cx="1489506" cy="400110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 smtClean="0">
                  <a:ln/>
                  <a:solidFill>
                    <a:schemeClr val="accent3">
                      <a:lumMod val="50000"/>
                    </a:schemeClr>
                  </a:solidFill>
                </a:rPr>
                <a:t>Pair Work</a:t>
              </a:r>
              <a:endParaRPr lang="en-GB" sz="2000" b="1" dirty="0">
                <a:ln/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 b="-7373"/>
            <a:stretch/>
          </p:blipFill>
          <p:spPr>
            <a:xfrm rot="5400000">
              <a:off x="8833561" y="963248"/>
              <a:ext cx="1514354" cy="1489506"/>
            </a:xfrm>
            <a:prstGeom prst="ellipse">
              <a:avLst/>
            </a:prstGeom>
            <a:ln w="28575" cap="rnd">
              <a:solidFill>
                <a:schemeClr val="accent3">
                  <a:lumMod val="5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08662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3.125E-6 -0.125 C -3.125E-6 -0.18102 0.06901 -0.25 0.125 -0.25 L 0.25 -0.25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9" grpId="0"/>
      <p:bldP spid="1048660" grpId="0"/>
      <p:bldP spid="1048661" grpId="0"/>
      <p:bldP spid="1048662" grpId="0"/>
      <p:bldP spid="10" grpId="0"/>
      <p:bldP spid="11" grpId="0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8" grpId="0"/>
      <p:bldP spid="18" grpId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extBox 1048707"/>
          <p:cNvSpPr txBox="1"/>
          <p:nvPr/>
        </p:nvSpPr>
        <p:spPr>
          <a:xfrm>
            <a:off x="526473" y="254484"/>
            <a:ext cx="11471563" cy="18098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>
                <a:ln/>
                <a:solidFill>
                  <a:schemeClr val="accent3">
                    <a:lumMod val="50000"/>
                  </a:schemeClr>
                </a:solidFill>
              </a:rPr>
              <a:t>E. Suppose,you</a:t>
            </a:r>
            <a:r>
              <a:rPr lang="en-US" sz="3600" b="1" dirty="0">
                <a:ln/>
                <a:solidFill>
                  <a:schemeClr val="accent3">
                    <a:lumMod val="50000"/>
                  </a:schemeClr>
                </a:solidFill>
              </a:rPr>
              <a:t> visited a doctor for </a:t>
            </a:r>
            <a:r>
              <a:rPr lang="en-US" sz="36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fever. </a:t>
            </a:r>
            <a:r>
              <a:rPr lang="en-US" sz="3600" b="1" dirty="0">
                <a:ln/>
                <a:solidFill>
                  <a:schemeClr val="accent3">
                    <a:lumMod val="50000"/>
                  </a:schemeClr>
                </a:solidFill>
              </a:rPr>
              <a:t>M</a:t>
            </a:r>
            <a:r>
              <a:rPr lang="en-US" sz="36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ake </a:t>
            </a:r>
            <a:r>
              <a:rPr lang="en-US" sz="3600" b="1" dirty="0">
                <a:ln/>
                <a:solidFill>
                  <a:schemeClr val="accent3">
                    <a:lumMod val="50000"/>
                  </a:schemeClr>
                </a:solidFill>
              </a:rPr>
              <a:t>an imaginary dialogue between you and the </a:t>
            </a:r>
            <a:r>
              <a:rPr lang="en-US" sz="36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doctor.Then,act</a:t>
            </a:r>
            <a:r>
              <a:rPr lang="en-US" sz="36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b="1" dirty="0">
                <a:ln/>
                <a:solidFill>
                  <a:schemeClr val="accent3">
                    <a:lumMod val="50000"/>
                  </a:schemeClr>
                </a:solidFill>
              </a:rPr>
              <a:t>it out in pairs.</a:t>
            </a:r>
            <a:endParaRPr lang="en-GB" sz="36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499621" y="1514264"/>
            <a:ext cx="1690255" cy="1997170"/>
            <a:chOff x="8845985" y="950824"/>
            <a:chExt cx="1690255" cy="1997170"/>
          </a:xfrm>
        </p:grpSpPr>
        <p:sp>
          <p:nvSpPr>
            <p:cNvPr id="6" name="TextBox 1048707"/>
            <p:cNvSpPr txBox="1"/>
            <p:nvPr/>
          </p:nvSpPr>
          <p:spPr>
            <a:xfrm>
              <a:off x="8845985" y="2424774"/>
              <a:ext cx="1690255" cy="523220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 smtClean="0">
                  <a:ln/>
                  <a:solidFill>
                    <a:schemeClr val="accent3">
                      <a:lumMod val="50000"/>
                    </a:schemeClr>
                  </a:solidFill>
                </a:rPr>
                <a:t>Pair Work</a:t>
              </a:r>
              <a:endParaRPr lang="en-GB" sz="2800" b="1" dirty="0">
                <a:ln/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 b="-7373"/>
            <a:stretch/>
          </p:blipFill>
          <p:spPr>
            <a:xfrm rot="5400000">
              <a:off x="8833561" y="963248"/>
              <a:ext cx="1514354" cy="1489506"/>
            </a:xfrm>
            <a:prstGeom prst="ellipse">
              <a:avLst/>
            </a:prstGeom>
            <a:ln w="28575" cap="rnd">
              <a:solidFill>
                <a:srgbClr val="00206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8" name="TextBox 7"/>
          <p:cNvSpPr txBox="1"/>
          <p:nvPr/>
        </p:nvSpPr>
        <p:spPr>
          <a:xfrm>
            <a:off x="8153258" y="5353682"/>
            <a:ext cx="252859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 err="1" smtClean="0">
                <a:ln/>
                <a:solidFill>
                  <a:srgbClr val="002060"/>
                </a:solidFill>
              </a:rPr>
              <a:t>Time:Ten</a:t>
            </a:r>
            <a:r>
              <a:rPr lang="en-US" sz="2400" b="1" dirty="0" smtClean="0">
                <a:ln/>
                <a:solidFill>
                  <a:srgbClr val="002060"/>
                </a:solidFill>
              </a:rPr>
              <a:t> minutes</a:t>
            </a:r>
            <a:endParaRPr lang="en-US" sz="2400" b="1" dirty="0">
              <a:ln/>
              <a:solidFill>
                <a:srgbClr val="002060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451935" y="3845119"/>
            <a:ext cx="1609512" cy="1411081"/>
          </a:xfrm>
          <a:prstGeom prst="flowChartConnector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24788" y="4028811"/>
            <a:ext cx="119133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10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18133" y="3991998"/>
            <a:ext cx="7447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15404" y="4122941"/>
            <a:ext cx="7447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29861" y="4157846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56606" y="4110531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6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87458" y="3954176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5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25477" y="4110531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35432" y="4047648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88956" y="4021006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98732" y="4138094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08963" y="3995751"/>
            <a:ext cx="116930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00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424" y="2259493"/>
            <a:ext cx="4565632" cy="3576310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794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60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0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80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40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135745" y="5283199"/>
            <a:ext cx="3629891" cy="1316182"/>
          </a:xfrm>
          <a:prstGeom prst="wedgeRoundRectCallout">
            <a:avLst>
              <a:gd name="adj1" fmla="val -22869"/>
              <a:gd name="adj2" fmla="val -198436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bg1"/>
                </a:solidFill>
              </a:rPr>
              <a:t>Myself: </a:t>
            </a:r>
            <a:r>
              <a:rPr lang="en-US" sz="4000" b="1" dirty="0">
                <a:ln/>
                <a:solidFill>
                  <a:schemeClr val="bg1"/>
                </a:solidFill>
              </a:rPr>
              <a:t>G</a:t>
            </a:r>
            <a:r>
              <a:rPr lang="en-US" sz="4000" b="1" dirty="0" smtClean="0">
                <a:ln/>
                <a:solidFill>
                  <a:schemeClr val="bg1"/>
                </a:solidFill>
              </a:rPr>
              <a:t>ood </a:t>
            </a:r>
            <a:r>
              <a:rPr lang="en-US" sz="4000" b="1" dirty="0" err="1" smtClean="0">
                <a:ln/>
                <a:solidFill>
                  <a:schemeClr val="bg1"/>
                </a:solidFill>
              </a:rPr>
              <a:t>evening,doctor</a:t>
            </a:r>
            <a:r>
              <a:rPr lang="en-US" sz="4000" b="1" dirty="0" smtClean="0">
                <a:ln/>
                <a:solidFill>
                  <a:schemeClr val="bg1"/>
                </a:solidFill>
              </a:rPr>
              <a:t>.</a:t>
            </a:r>
            <a:endParaRPr lang="en-US" sz="4000" b="1" dirty="0">
              <a:ln/>
              <a:solidFill>
                <a:schemeClr val="bg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619067" y="877453"/>
            <a:ext cx="3302000" cy="1246909"/>
          </a:xfrm>
          <a:prstGeom prst="wedgeRoundRectCallout">
            <a:avLst>
              <a:gd name="adj1" fmla="val -61856"/>
              <a:gd name="adj2" fmla="val 112889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bg1"/>
                </a:solidFill>
              </a:rPr>
              <a:t>Doctor: </a:t>
            </a:r>
            <a:r>
              <a:rPr lang="en-US" sz="2800" b="1" dirty="0">
                <a:ln/>
                <a:solidFill>
                  <a:schemeClr val="bg1"/>
                </a:solidFill>
              </a:rPr>
              <a:t>G</a:t>
            </a:r>
            <a:r>
              <a:rPr lang="en-US" sz="2800" b="1" dirty="0" smtClean="0">
                <a:ln/>
                <a:solidFill>
                  <a:schemeClr val="bg1"/>
                </a:solidFill>
              </a:rPr>
              <a:t>ood evening. </a:t>
            </a:r>
            <a:r>
              <a:rPr lang="en-US" sz="2800" b="1" dirty="0">
                <a:ln/>
                <a:solidFill>
                  <a:schemeClr val="bg1"/>
                </a:solidFill>
              </a:rPr>
              <a:t>H</a:t>
            </a:r>
            <a:r>
              <a:rPr lang="en-US" sz="2800" b="1" dirty="0" smtClean="0">
                <a:ln/>
                <a:solidFill>
                  <a:schemeClr val="bg1"/>
                </a:solidFill>
              </a:rPr>
              <a:t>ow </a:t>
            </a:r>
            <a:r>
              <a:rPr lang="en-US" sz="2800" b="1" dirty="0">
                <a:ln/>
                <a:solidFill>
                  <a:schemeClr val="bg1"/>
                </a:solidFill>
              </a:rPr>
              <a:t>are </a:t>
            </a:r>
            <a:r>
              <a:rPr lang="en-US" sz="2800" b="1" dirty="0" smtClean="0">
                <a:ln/>
                <a:solidFill>
                  <a:schemeClr val="bg1"/>
                </a:solidFill>
              </a:rPr>
              <a:t>you?</a:t>
            </a:r>
            <a:endParaRPr lang="en-US" sz="5400" b="1" dirty="0">
              <a:ln/>
              <a:solidFill>
                <a:schemeClr val="bg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076451" y="4542366"/>
            <a:ext cx="3960090" cy="2087034"/>
          </a:xfrm>
          <a:prstGeom prst="wedgeRoundRectCallout">
            <a:avLst>
              <a:gd name="adj1" fmla="val -8438"/>
              <a:gd name="adj2" fmla="val -121763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bg1"/>
                </a:solidFill>
              </a:rPr>
              <a:t>Myself: Not </a:t>
            </a:r>
            <a:r>
              <a:rPr lang="en-US" sz="4000" b="1" dirty="0">
                <a:ln/>
                <a:solidFill>
                  <a:schemeClr val="bg1"/>
                </a:solidFill>
              </a:rPr>
              <a:t>so </a:t>
            </a:r>
            <a:r>
              <a:rPr lang="en-US" sz="4000" b="1" dirty="0" err="1" smtClean="0">
                <a:ln/>
                <a:solidFill>
                  <a:schemeClr val="bg1"/>
                </a:solidFill>
              </a:rPr>
              <a:t>well.I</a:t>
            </a:r>
            <a:r>
              <a:rPr lang="en-US" sz="4000" b="1" dirty="0" smtClean="0">
                <a:ln/>
                <a:solidFill>
                  <a:schemeClr val="bg1"/>
                </a:solidFill>
              </a:rPr>
              <a:t> </a:t>
            </a:r>
            <a:r>
              <a:rPr lang="en-US" sz="4000" b="1" dirty="0">
                <a:ln/>
                <a:solidFill>
                  <a:schemeClr val="bg1"/>
                </a:solidFill>
              </a:rPr>
              <a:t>have got a bad </a:t>
            </a:r>
            <a:r>
              <a:rPr lang="en-US" sz="4000" b="1" dirty="0" smtClean="0">
                <a:ln/>
                <a:solidFill>
                  <a:schemeClr val="bg1"/>
                </a:solidFill>
              </a:rPr>
              <a:t>cold.</a:t>
            </a:r>
            <a:endParaRPr lang="en-US" sz="4000" b="1" dirty="0">
              <a:ln/>
              <a:solidFill>
                <a:schemeClr val="bg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8347171" y="822420"/>
            <a:ext cx="3302000" cy="1246909"/>
          </a:xfrm>
          <a:prstGeom prst="wedgeRoundRectCallout">
            <a:avLst>
              <a:gd name="adj1" fmla="val -61856"/>
              <a:gd name="adj2" fmla="val 112889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bg1"/>
                </a:solidFill>
              </a:rPr>
              <a:t>Doctor: How </a:t>
            </a:r>
            <a:r>
              <a:rPr lang="en-US" sz="3200" b="1" dirty="0">
                <a:ln/>
                <a:solidFill>
                  <a:schemeClr val="bg1"/>
                </a:solidFill>
              </a:rPr>
              <a:t>have you got </a:t>
            </a:r>
            <a:r>
              <a:rPr lang="en-US" sz="3200" b="1" dirty="0" smtClean="0">
                <a:ln/>
                <a:solidFill>
                  <a:schemeClr val="bg1"/>
                </a:solidFill>
              </a:rPr>
              <a:t>it?</a:t>
            </a:r>
            <a:endParaRPr lang="en-US" sz="6000" b="1" dirty="0">
              <a:ln/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981200" y="4637616"/>
            <a:ext cx="7505699" cy="2087034"/>
          </a:xfrm>
          <a:prstGeom prst="wedgeRoundRectCallout">
            <a:avLst>
              <a:gd name="adj1" fmla="val -23931"/>
              <a:gd name="adj2" fmla="val -116286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bg1"/>
                </a:solidFill>
              </a:rPr>
              <a:t>Myself: Yesterday, </a:t>
            </a:r>
            <a:r>
              <a:rPr lang="en-US" sz="4000" b="1" dirty="0">
                <a:ln/>
                <a:solidFill>
                  <a:schemeClr val="bg1"/>
                </a:solidFill>
              </a:rPr>
              <a:t>I was coming from </a:t>
            </a:r>
            <a:r>
              <a:rPr lang="en-US" sz="4000" b="1" dirty="0" smtClean="0">
                <a:ln/>
                <a:solidFill>
                  <a:schemeClr val="bg1"/>
                </a:solidFill>
              </a:rPr>
              <a:t>school. At </a:t>
            </a:r>
            <a:r>
              <a:rPr lang="en-US" sz="4000" b="1" dirty="0">
                <a:ln/>
                <a:solidFill>
                  <a:schemeClr val="bg1"/>
                </a:solidFill>
              </a:rPr>
              <a:t>the </a:t>
            </a:r>
            <a:r>
              <a:rPr lang="en-US" sz="4000" b="1" dirty="0" smtClean="0">
                <a:ln/>
                <a:solidFill>
                  <a:schemeClr val="bg1"/>
                </a:solidFill>
              </a:rPr>
              <a:t>time, </a:t>
            </a:r>
            <a:r>
              <a:rPr lang="en-US" sz="4000" b="1" dirty="0">
                <a:ln/>
                <a:solidFill>
                  <a:schemeClr val="bg1"/>
                </a:solidFill>
              </a:rPr>
              <a:t>it began to rain and I got </a:t>
            </a:r>
            <a:r>
              <a:rPr lang="en-US" sz="4000" b="1" dirty="0" smtClean="0">
                <a:ln/>
                <a:solidFill>
                  <a:schemeClr val="bg1"/>
                </a:solidFill>
              </a:rPr>
              <a:t>drenched. </a:t>
            </a:r>
            <a:endParaRPr lang="en-US" sz="4000" b="1" dirty="0">
              <a:ln/>
              <a:solidFill>
                <a:schemeClr val="bg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172452" y="3143826"/>
            <a:ext cx="4019548" cy="1790124"/>
          </a:xfrm>
          <a:prstGeom prst="wedgeRoundRectCallout">
            <a:avLst>
              <a:gd name="adj1" fmla="val -69893"/>
              <a:gd name="adj2" fmla="val -65893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bg1"/>
                </a:solidFill>
              </a:rPr>
              <a:t>Doctor: I see. Do you have a bad cough?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377647" y="5571066"/>
            <a:ext cx="5086350" cy="1077384"/>
          </a:xfrm>
          <a:prstGeom prst="wedgeRoundRectCallout">
            <a:avLst>
              <a:gd name="adj1" fmla="val -17939"/>
              <a:gd name="adj2" fmla="val -241826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bg1"/>
                </a:solidFill>
              </a:rPr>
              <a:t>Myself:Yes</a:t>
            </a:r>
            <a:r>
              <a:rPr lang="en-US" sz="4000" b="1" dirty="0" smtClean="0">
                <a:ln/>
                <a:solidFill>
                  <a:schemeClr val="bg1"/>
                </a:solidFill>
              </a:rPr>
              <a:t>, doctor.</a:t>
            </a:r>
            <a:endParaRPr lang="en-US" sz="4000" b="1" dirty="0">
              <a:ln/>
              <a:solidFill>
                <a:schemeClr val="bg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520762" y="3528802"/>
            <a:ext cx="5486400" cy="1790124"/>
          </a:xfrm>
          <a:prstGeom prst="wedgeRoundRectCallout">
            <a:avLst>
              <a:gd name="adj1" fmla="val -33782"/>
              <a:gd name="adj2" fmla="val -118037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bg1"/>
                </a:solidFill>
              </a:rPr>
              <a:t>Doctor: Ok. </a:t>
            </a:r>
            <a:r>
              <a:rPr lang="en-US" sz="3200" b="1" dirty="0">
                <a:ln/>
                <a:solidFill>
                  <a:schemeClr val="bg1"/>
                </a:solidFill>
              </a:rPr>
              <a:t>I am prescribing a </a:t>
            </a:r>
            <a:r>
              <a:rPr lang="en-US" sz="3200" b="1" dirty="0" smtClean="0">
                <a:ln/>
                <a:solidFill>
                  <a:schemeClr val="bg1"/>
                </a:solidFill>
              </a:rPr>
              <a:t>medicine. Take </a:t>
            </a:r>
            <a:r>
              <a:rPr lang="en-US" sz="3200" b="1" dirty="0">
                <a:ln/>
                <a:solidFill>
                  <a:schemeClr val="bg1"/>
                </a:solidFill>
              </a:rPr>
              <a:t>one tablet after your meals three times a </a:t>
            </a:r>
            <a:r>
              <a:rPr lang="en-US" sz="3200" b="1" dirty="0" smtClean="0">
                <a:ln/>
                <a:solidFill>
                  <a:schemeClr val="bg1"/>
                </a:solidFill>
              </a:rPr>
              <a:t>day.</a:t>
            </a:r>
            <a:endParaRPr lang="en-US" sz="3200" b="1" dirty="0">
              <a:ln/>
              <a:solidFill>
                <a:schemeClr val="bg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095500" y="5494866"/>
            <a:ext cx="5162549" cy="1115484"/>
          </a:xfrm>
          <a:prstGeom prst="wedgeRoundRectCallout">
            <a:avLst>
              <a:gd name="adj1" fmla="val -17939"/>
              <a:gd name="adj2" fmla="val -241826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bg1"/>
                </a:solidFill>
              </a:rPr>
              <a:t>Myself: </a:t>
            </a:r>
            <a:r>
              <a:rPr lang="en-US" sz="4000" b="1" dirty="0" err="1" smtClean="0">
                <a:ln/>
                <a:solidFill>
                  <a:schemeClr val="bg1"/>
                </a:solidFill>
              </a:rPr>
              <a:t>Ok,doctor</a:t>
            </a:r>
            <a:r>
              <a:rPr lang="en-US" sz="4000" b="1" dirty="0" smtClean="0">
                <a:ln/>
                <a:solidFill>
                  <a:schemeClr val="bg1"/>
                </a:solidFill>
              </a:rPr>
              <a:t>. Thank you.</a:t>
            </a:r>
            <a:endParaRPr lang="en-US" sz="4000" b="1" dirty="0">
              <a:ln/>
              <a:solidFill>
                <a:schemeClr val="bg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648450" y="3609492"/>
            <a:ext cx="4629150" cy="924408"/>
          </a:xfrm>
          <a:prstGeom prst="wedgeRoundRectCallout">
            <a:avLst>
              <a:gd name="adj1" fmla="val -30901"/>
              <a:gd name="adj2" fmla="val -146888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bg1"/>
                </a:solidFill>
              </a:rPr>
              <a:t>Doctor: You </a:t>
            </a:r>
            <a:r>
              <a:rPr lang="en-US" sz="3200" b="1" dirty="0">
                <a:ln/>
                <a:solidFill>
                  <a:schemeClr val="bg1"/>
                </a:solidFill>
              </a:rPr>
              <a:t>are </a:t>
            </a:r>
            <a:r>
              <a:rPr lang="en-US" sz="3200" b="1" dirty="0" smtClean="0">
                <a:ln/>
                <a:solidFill>
                  <a:schemeClr val="bg1"/>
                </a:solidFill>
              </a:rPr>
              <a:t>welcome.</a:t>
            </a:r>
            <a:endParaRPr lang="en-US" sz="3200" b="1" dirty="0">
              <a:ln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6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9" grpId="0" animBg="1"/>
      <p:bldP spid="9" grpId="1" animBg="1"/>
      <p:bldP spid="12" grpId="0" animBg="1"/>
      <p:bldP spid="12" grpId="1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Flowchart: Card 3"/>
          <p:cNvSpPr/>
          <p:nvPr/>
        </p:nvSpPr>
        <p:spPr>
          <a:xfrm>
            <a:off x="3109615" y="110367"/>
            <a:ext cx="6661667" cy="1140907"/>
          </a:xfrm>
          <a:prstGeom prst="flowChartPunchedCar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HOME WORK</a:t>
            </a:r>
          </a:p>
        </p:txBody>
      </p:sp>
      <p:sp>
        <p:nvSpPr>
          <p:cNvPr id="8" name="TextBox 1048707"/>
          <p:cNvSpPr txBox="1"/>
          <p:nvPr/>
        </p:nvSpPr>
        <p:spPr>
          <a:xfrm>
            <a:off x="331368" y="4795076"/>
            <a:ext cx="11638959" cy="1425112"/>
          </a:xfrm>
          <a:prstGeom prst="rect">
            <a:avLst/>
          </a:prstGeom>
          <a:noFill/>
          <a:ln>
            <a:solidFill>
              <a:srgbClr val="659C28"/>
            </a:solidFill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 smtClean="0">
                <a:ln/>
                <a:solidFill>
                  <a:srgbClr val="0070C0"/>
                </a:solidFill>
                <a:latin typeface="Trebuchet MS" panose="020B0603020202020204"/>
              </a:rPr>
              <a:t>Suppose,you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Trebuchet MS" panose="020B0603020202020204"/>
              </a:rPr>
              <a:t> </a:t>
            </a:r>
            <a:r>
              <a:rPr lang="en-US" sz="3600" b="1" dirty="0">
                <a:ln/>
                <a:solidFill>
                  <a:srgbClr val="0070C0"/>
                </a:solidFill>
                <a:latin typeface="Trebuchet MS" panose="020B0603020202020204"/>
              </a:rPr>
              <a:t>visited a doctor 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Trebuchet MS" panose="020B0603020202020204"/>
              </a:rPr>
              <a:t>for stomach </a:t>
            </a:r>
            <a:r>
              <a:rPr lang="en-US" sz="3600" b="1" dirty="0" err="1" smtClean="0">
                <a:ln/>
                <a:solidFill>
                  <a:srgbClr val="0070C0"/>
                </a:solidFill>
                <a:latin typeface="Trebuchet MS" panose="020B0603020202020204"/>
              </a:rPr>
              <a:t>pain.</a:t>
            </a:r>
            <a:r>
              <a:rPr lang="en-US" sz="3600" b="1" dirty="0" err="1">
                <a:ln/>
                <a:solidFill>
                  <a:srgbClr val="0070C0"/>
                </a:solidFill>
                <a:latin typeface="Trebuchet MS" panose="020B0603020202020204"/>
              </a:rPr>
              <a:t>M</a:t>
            </a:r>
            <a:r>
              <a:rPr lang="en-US" sz="3600" b="1" dirty="0" err="1" smtClean="0">
                <a:ln/>
                <a:solidFill>
                  <a:srgbClr val="0070C0"/>
                </a:solidFill>
                <a:latin typeface="Trebuchet MS" panose="020B0603020202020204"/>
              </a:rPr>
              <a:t>ake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Trebuchet MS" panose="020B0603020202020204"/>
              </a:rPr>
              <a:t> </a:t>
            </a:r>
            <a:r>
              <a:rPr lang="en-US" sz="3600" b="1" dirty="0">
                <a:ln/>
                <a:solidFill>
                  <a:srgbClr val="0070C0"/>
                </a:solidFill>
                <a:latin typeface="Trebuchet MS" panose="020B0603020202020204"/>
              </a:rPr>
              <a:t>an imaginary dialogue between you and the 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Trebuchet MS" panose="020B0603020202020204"/>
              </a:rPr>
              <a:t>doctor.</a:t>
            </a:r>
            <a:endParaRPr lang="en-GB" sz="3600" b="1" dirty="0">
              <a:ln/>
              <a:solidFill>
                <a:srgbClr val="0070C0"/>
              </a:solidFill>
              <a:latin typeface="Trebuchet MS" panose="020B0603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996" y="1556576"/>
            <a:ext cx="3619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658" y="1003173"/>
            <a:ext cx="3657601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>
              <a:defRPr/>
            </a:pPr>
            <a:r>
              <a:rPr lang="en-US" sz="4400" b="1" dirty="0">
                <a:ln/>
                <a:solidFill>
                  <a:srgbClr val="D500DA"/>
                </a:solidFill>
                <a:latin typeface="Trebuchet MS" panose="020B0603020202020204"/>
              </a:rPr>
              <a:t>Wishing </a:t>
            </a:r>
            <a:r>
              <a:rPr lang="en-US" sz="4400" b="1" dirty="0" smtClean="0">
                <a:ln/>
                <a:solidFill>
                  <a:srgbClr val="D500DA"/>
                </a:solidFill>
                <a:latin typeface="Trebuchet MS" panose="020B0603020202020204"/>
              </a:rPr>
              <a:t>the </a:t>
            </a:r>
            <a:r>
              <a:rPr lang="en-US" sz="4400" b="1" dirty="0">
                <a:ln/>
                <a:solidFill>
                  <a:srgbClr val="D500DA"/>
                </a:solidFill>
                <a:latin typeface="Trebuchet MS" panose="020B0603020202020204"/>
              </a:rPr>
              <a:t>best luck  for  everybody.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458" y="-2724449"/>
            <a:ext cx="10729890" cy="85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4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7674" y="124690"/>
            <a:ext cx="5043053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D500DA"/>
                </a:solidFill>
              </a:rPr>
              <a:t>Welcome to English Class</a:t>
            </a:r>
            <a:endParaRPr lang="en-US" sz="6600" b="1" dirty="0">
              <a:ln/>
              <a:solidFill>
                <a:srgbClr val="D500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54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9896" y="3619566"/>
            <a:ext cx="4398609" cy="200054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err="1" smtClean="0">
                <a:solidFill>
                  <a:srgbClr val="F54D75"/>
                </a:solidFill>
              </a:rPr>
              <a:t>Class:Eight</a:t>
            </a:r>
            <a:endParaRPr lang="en-US" sz="3200" b="1" dirty="0">
              <a:solidFill>
                <a:srgbClr val="F54D75"/>
              </a:solidFill>
            </a:endParaRPr>
          </a:p>
          <a:p>
            <a:r>
              <a:rPr lang="en-US" sz="3200" b="1" dirty="0">
                <a:solidFill>
                  <a:srgbClr val="F54D75"/>
                </a:solidFill>
              </a:rPr>
              <a:t>Subject: </a:t>
            </a:r>
            <a:r>
              <a:rPr lang="en-US" sz="2800" b="1" dirty="0">
                <a:solidFill>
                  <a:srgbClr val="F54D75"/>
                </a:solidFill>
              </a:rPr>
              <a:t>English For </a:t>
            </a:r>
            <a:r>
              <a:rPr lang="en-US" sz="2800" b="1" dirty="0" smtClean="0">
                <a:solidFill>
                  <a:srgbClr val="F54D75"/>
                </a:solidFill>
              </a:rPr>
              <a:t>Today</a:t>
            </a:r>
          </a:p>
          <a:p>
            <a:r>
              <a:rPr lang="en-US" sz="2800" b="1" dirty="0" err="1" smtClean="0">
                <a:solidFill>
                  <a:srgbClr val="F54D75"/>
                </a:solidFill>
              </a:rPr>
              <a:t>Unit:Three</a:t>
            </a:r>
            <a:endParaRPr lang="en-US" sz="3200" b="1" dirty="0">
              <a:solidFill>
                <a:srgbClr val="F54D75"/>
              </a:solidFill>
            </a:endParaRPr>
          </a:p>
          <a:p>
            <a:r>
              <a:rPr lang="en-US" sz="3200" b="1" dirty="0" err="1" smtClean="0">
                <a:solidFill>
                  <a:srgbClr val="F54D75"/>
                </a:solidFill>
              </a:rPr>
              <a:t>Lesson:Four</a:t>
            </a:r>
            <a:endParaRPr lang="en-US" sz="3200" b="1" dirty="0">
              <a:solidFill>
                <a:srgbClr val="F54D7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354379"/>
            <a:ext cx="4959927" cy="27392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>
              <a:defRPr/>
            </a:pPr>
            <a:r>
              <a:rPr lang="en-US" sz="4400" b="1" dirty="0" err="1" smtClean="0">
                <a:ln/>
                <a:solidFill>
                  <a:schemeClr val="tx2">
                    <a:lumMod val="50000"/>
                  </a:schemeClr>
                </a:solidFill>
              </a:rPr>
              <a:t>Md.Abdur</a:t>
            </a:r>
            <a:r>
              <a:rPr lang="en-US" sz="4400" b="1" dirty="0" smtClean="0">
                <a:ln/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ln/>
                <a:solidFill>
                  <a:schemeClr val="tx2">
                    <a:lumMod val="50000"/>
                  </a:schemeClr>
                </a:solidFill>
              </a:rPr>
              <a:t>Razzak</a:t>
            </a:r>
            <a:endParaRPr lang="en-US" sz="4400" b="1" dirty="0">
              <a:ln/>
              <a:solidFill>
                <a:schemeClr val="tx2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en-US" sz="2800" b="1">
                <a:ln/>
                <a:solidFill>
                  <a:srgbClr val="58267E"/>
                </a:solidFill>
              </a:rPr>
              <a:t>      </a:t>
            </a:r>
            <a:r>
              <a:rPr lang="en-US" sz="2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Assistant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 (English)</a:t>
            </a:r>
          </a:p>
          <a:p>
            <a:pPr lvl="0">
              <a:defRPr/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Shatgram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Akota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High School</a:t>
            </a:r>
          </a:p>
          <a:p>
            <a:pPr lvl="0">
              <a:defRPr/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Baniachang,Habigang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District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Ambasadder,Habigang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Mobile Number:01731181479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8" name="Picture 4" descr="https://o.remove.bg/downloads/fe41d2d4-f4cc-4023-9741-73418d13eb40/image-removebg-preview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6444" y="294047"/>
            <a:ext cx="1475301" cy="606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52462"/>
            <a:ext cx="1136072" cy="1013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52746">
            <a:off x="11189768" y="5903812"/>
            <a:ext cx="1020970" cy="910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8473" y="484909"/>
            <a:ext cx="2715491" cy="2854036"/>
          </a:xfrm>
          <a:prstGeom prst="ellipse">
            <a:avLst/>
          </a:prstGeom>
          <a:ln w="381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116" y="906548"/>
            <a:ext cx="1897665" cy="25164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78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097164"/>
          <p:cNvPicPr>
            <a:picLocks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7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78997" y="1187642"/>
            <a:ext cx="6408376" cy="335665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48641" name="TextBox 1048708"/>
          <p:cNvSpPr txBox="1"/>
          <p:nvPr/>
        </p:nvSpPr>
        <p:spPr>
          <a:xfrm>
            <a:off x="903834" y="460774"/>
            <a:ext cx="10792691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chemeClr val="accent3">
                    <a:lumMod val="50000"/>
                  </a:schemeClr>
                </a:solidFill>
              </a:rPr>
              <a:t>Watch the vedio and </a:t>
            </a:r>
            <a:r>
              <a:rPr lang="en-US" sz="32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answer the following questions. </a:t>
            </a:r>
            <a:endParaRPr lang="en-GB" sz="32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48642" name="TextBox 1048708"/>
          <p:cNvSpPr txBox="1"/>
          <p:nvPr/>
        </p:nvSpPr>
        <p:spPr>
          <a:xfrm>
            <a:off x="770742" y="4686385"/>
            <a:ext cx="10789061" cy="8989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rgbClr val="0070C0"/>
                </a:solidFill>
              </a:rPr>
              <a:t>What did you see in the vedio? </a:t>
            </a:r>
            <a:endParaRPr lang="en-GB" sz="3200" b="1" dirty="0">
              <a:ln/>
              <a:solidFill>
                <a:srgbClr val="0070C0"/>
              </a:solidFill>
            </a:endParaRPr>
          </a:p>
        </p:txBody>
      </p:sp>
      <p:sp>
        <p:nvSpPr>
          <p:cNvPr id="6" name="TextBox 1048708"/>
          <p:cNvSpPr txBox="1"/>
          <p:nvPr/>
        </p:nvSpPr>
        <p:spPr>
          <a:xfrm>
            <a:off x="903834" y="5727411"/>
            <a:ext cx="7838384" cy="5486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0070C0"/>
                </a:solidFill>
              </a:rPr>
              <a:t>What is it </a:t>
            </a:r>
            <a:r>
              <a:rPr lang="en-US" sz="3200" b="1" dirty="0">
                <a:ln/>
                <a:solidFill>
                  <a:srgbClr val="0070C0"/>
                </a:solidFill>
              </a:rPr>
              <a:t>called? </a:t>
            </a:r>
            <a:endParaRPr lang="en-GB" sz="3200" b="1" dirty="0">
              <a:ln/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0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9716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09716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380" y="1745674"/>
            <a:ext cx="4450593" cy="315883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rgbClr val="A539A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saturation sat="66000"/>
                    </a14:imgEffect>
                    <a14:imgEffect>
                      <a14:brightnessContrast bright="-56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105" y="110837"/>
            <a:ext cx="11087407" cy="16348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268" y="4904510"/>
            <a:ext cx="6913463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9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extBox 1048614"/>
          <p:cNvSpPr txBox="1"/>
          <p:nvPr/>
        </p:nvSpPr>
        <p:spPr>
          <a:xfrm>
            <a:off x="1673844" y="-177763"/>
            <a:ext cx="9548338" cy="13138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Learning 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outcomes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48637" name="TextBox 2"/>
          <p:cNvSpPr txBox="1"/>
          <p:nvPr/>
        </p:nvSpPr>
        <p:spPr>
          <a:xfrm>
            <a:off x="1814945" y="930580"/>
            <a:ext cx="9615055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59C2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By the end of the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59C2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lesson,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59C2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students will be able to-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921" y="2130909"/>
            <a:ext cx="8376630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1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extBox 1048708"/>
          <p:cNvSpPr txBox="1"/>
          <p:nvPr/>
        </p:nvSpPr>
        <p:spPr>
          <a:xfrm>
            <a:off x="959594" y="291702"/>
            <a:ext cx="10515678" cy="9364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A.Talk</a:t>
            </a:r>
            <a:r>
              <a:rPr lang="en-US" sz="32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>
                <a:ln/>
                <a:solidFill>
                  <a:schemeClr val="accent3">
                    <a:lumMod val="50000"/>
                  </a:schemeClr>
                </a:solidFill>
              </a:rPr>
              <a:t>about  the picture and answer the following questions. </a:t>
            </a:r>
            <a:endParaRPr lang="en-GB" sz="32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97160" name="Picture 2097159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918" y="1358394"/>
            <a:ext cx="4920355" cy="3222416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48621" name="TextBox 1048708"/>
          <p:cNvSpPr txBox="1"/>
          <p:nvPr/>
        </p:nvSpPr>
        <p:spPr>
          <a:xfrm>
            <a:off x="512540" y="5952521"/>
            <a:ext cx="10321715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chemeClr val="accent1">
                    <a:lumMod val="75000"/>
                  </a:schemeClr>
                </a:solidFill>
              </a:rPr>
              <a:t>2. Who is examining the patient? </a:t>
            </a:r>
            <a:endParaRPr lang="en-GB" sz="3200" b="1" dirty="0">
              <a:ln/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48622" name="TextBox 1048708"/>
          <p:cNvSpPr txBox="1"/>
          <p:nvPr/>
        </p:nvSpPr>
        <p:spPr>
          <a:xfrm>
            <a:off x="512540" y="5091931"/>
            <a:ext cx="10962732" cy="73030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chemeClr val="accent1">
                    <a:lumMod val="75000"/>
                  </a:schemeClr>
                </a:solidFill>
              </a:rPr>
              <a:t>1. Who is the man lying on the examination table? </a:t>
            </a:r>
            <a:endParaRPr lang="en-GB" sz="3200" b="1" dirty="0">
              <a:ln/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158804" y="1228107"/>
            <a:ext cx="1489506" cy="1940125"/>
            <a:chOff x="8845985" y="950824"/>
            <a:chExt cx="1489506" cy="1940125"/>
          </a:xfrm>
        </p:grpSpPr>
        <p:sp>
          <p:nvSpPr>
            <p:cNvPr id="7" name="TextBox 1048707"/>
            <p:cNvSpPr txBox="1"/>
            <p:nvPr/>
          </p:nvSpPr>
          <p:spPr>
            <a:xfrm>
              <a:off x="8845985" y="2490839"/>
              <a:ext cx="1489506" cy="400110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 smtClean="0">
                  <a:ln/>
                  <a:solidFill>
                    <a:schemeClr val="accent3">
                      <a:lumMod val="50000"/>
                    </a:schemeClr>
                  </a:solidFill>
                </a:rPr>
                <a:t>Pair Work</a:t>
              </a:r>
              <a:endParaRPr lang="en-GB" sz="2000" b="1" dirty="0">
                <a:ln/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 b="-7373"/>
            <a:stretch/>
          </p:blipFill>
          <p:spPr>
            <a:xfrm rot="5400000">
              <a:off x="8833561" y="963248"/>
              <a:ext cx="1514354" cy="1489506"/>
            </a:xfrm>
            <a:prstGeom prst="ellipse">
              <a:avLst/>
            </a:prstGeom>
            <a:ln w="28575" cap="rnd">
              <a:solidFill>
                <a:schemeClr val="accent3">
                  <a:lumMod val="5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" name="TextBox 1"/>
          <p:cNvSpPr txBox="1"/>
          <p:nvPr/>
        </p:nvSpPr>
        <p:spPr>
          <a:xfrm>
            <a:off x="7362530" y="3115912"/>
            <a:ext cx="271919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 err="1" smtClean="0">
                <a:ln/>
                <a:solidFill>
                  <a:srgbClr val="002060"/>
                </a:solidFill>
              </a:rPr>
              <a:t>Time:Three</a:t>
            </a:r>
            <a:r>
              <a:rPr lang="en-US" sz="2400" b="1" dirty="0" smtClean="0">
                <a:ln/>
                <a:solidFill>
                  <a:srgbClr val="002060"/>
                </a:solidFill>
              </a:rPr>
              <a:t> minutes</a:t>
            </a:r>
            <a:endParaRPr lang="en-US" sz="2400" b="1" dirty="0">
              <a:ln/>
              <a:solidFill>
                <a:srgbClr val="002060"/>
              </a:solidFill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7661207" y="1607349"/>
            <a:ext cx="1609512" cy="1411081"/>
          </a:xfrm>
          <a:prstGeom prst="flowChartConnector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49828" y="1745567"/>
            <a:ext cx="7447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86643" y="1772217"/>
            <a:ext cx="7447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35652" y="1758892"/>
            <a:ext cx="7447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0248" y="1682832"/>
            <a:ext cx="124558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00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0" grpId="0"/>
      <p:bldP spid="1048621" grpId="0"/>
      <p:bldP spid="1048622" grpId="0"/>
      <p:bldP spid="2" grpId="0"/>
      <p:bldP spid="3" grpId="0" animBg="1"/>
      <p:bldP spid="4" grpId="0"/>
      <p:bldP spid="4" grpId="1"/>
      <p:bldP spid="12" grpId="0"/>
      <p:bldP spid="12" grpId="1"/>
      <p:bldP spid="13" grpId="0"/>
      <p:bldP spid="13" grpId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86866" y="162230"/>
            <a:ext cx="10456988" cy="8834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Let us introduce with some key words.</a:t>
            </a:r>
          </a:p>
        </p:txBody>
      </p:sp>
      <p:sp>
        <p:nvSpPr>
          <p:cNvPr id="9" name="Rectangle 8"/>
          <p:cNvSpPr/>
          <p:nvPr/>
        </p:nvSpPr>
        <p:spPr>
          <a:xfrm>
            <a:off x="2360023" y="6163294"/>
            <a:ext cx="7471954" cy="438582"/>
          </a:xfrm>
          <a:prstGeom prst="rect">
            <a:avLst/>
          </a:prstGeom>
          <a:noFill/>
        </p:spPr>
        <p:txBody>
          <a:bodyPr wrap="square" lIns="68580" tIns="34290" rIns="68580" bIns="3429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538121"/>
                </a:solidFill>
                <a:latin typeface="Arial Black" panose="020B0A04020102020204" pitchFamily="34" charset="0"/>
              </a:rPr>
              <a:t>The doctor prescribed me some medicine.</a:t>
            </a:r>
          </a:p>
        </p:txBody>
      </p:sp>
      <p:sp>
        <p:nvSpPr>
          <p:cNvPr id="8" name="Plaque 7"/>
          <p:cNvSpPr/>
          <p:nvPr/>
        </p:nvSpPr>
        <p:spPr>
          <a:xfrm>
            <a:off x="3511709" y="1045640"/>
            <a:ext cx="6394290" cy="826340"/>
          </a:xfrm>
          <a:prstGeom prst="plaque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538121"/>
                </a:solidFill>
                <a:latin typeface="Arial Black" panose="020B0A04020102020204" pitchFamily="34" charset="0"/>
              </a:rPr>
              <a:t>Prescribe</a:t>
            </a:r>
          </a:p>
        </p:txBody>
      </p:sp>
      <p:sp>
        <p:nvSpPr>
          <p:cNvPr id="10" name="Plaque 9"/>
          <p:cNvSpPr/>
          <p:nvPr/>
        </p:nvSpPr>
        <p:spPr>
          <a:xfrm>
            <a:off x="1330036" y="5029900"/>
            <a:ext cx="10584873" cy="1133393"/>
          </a:xfrm>
          <a:prstGeom prst="plaque">
            <a:avLst>
              <a:gd name="adj" fmla="val 1198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>
                <a:ln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To tell somebody to take a particular medicine or have a particular treatment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2909" y="2030141"/>
            <a:ext cx="4391891" cy="289252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ukprepo0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5223" y="21233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407" y="1029666"/>
            <a:ext cx="4796431" cy="3149263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693521" y="5822251"/>
            <a:ext cx="5649350" cy="768986"/>
          </a:xfrm>
          <a:prstGeom prst="rect">
            <a:avLst/>
          </a:prstGeom>
          <a:noFill/>
        </p:spPr>
        <p:txBody>
          <a:bodyPr wrap="square" lIns="68580" tIns="34290" rIns="68580" bIns="3429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He was admitted in a clinic.</a:t>
            </a:r>
          </a:p>
        </p:txBody>
      </p:sp>
      <p:sp>
        <p:nvSpPr>
          <p:cNvPr id="8" name="Plaque 7"/>
          <p:cNvSpPr/>
          <p:nvPr/>
        </p:nvSpPr>
        <p:spPr>
          <a:xfrm>
            <a:off x="4406364" y="-437192"/>
            <a:ext cx="3872516" cy="1876238"/>
          </a:xfrm>
          <a:prstGeom prst="plaque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Clinic</a:t>
            </a:r>
          </a:p>
        </p:txBody>
      </p:sp>
      <p:sp>
        <p:nvSpPr>
          <p:cNvPr id="10" name="Plaque 9"/>
          <p:cNvSpPr/>
          <p:nvPr/>
        </p:nvSpPr>
        <p:spPr>
          <a:xfrm>
            <a:off x="785791" y="4259085"/>
            <a:ext cx="11281518" cy="1435133"/>
          </a:xfrm>
          <a:prstGeom prst="plaque">
            <a:avLst>
              <a:gd name="adj" fmla="val 1198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>
                <a:ln/>
                <a:solidFill>
                  <a:srgbClr val="659C28"/>
                </a:solidFill>
                <a:latin typeface="Arial Black" panose="020B0A04020102020204" pitchFamily="34" charset="0"/>
              </a:rPr>
              <a:t>an establishment or hospital department where outpatients are given medical treatment or advice</a:t>
            </a:r>
          </a:p>
        </p:txBody>
      </p:sp>
    </p:spTree>
    <p:extLst>
      <p:ext uri="{BB962C8B-B14F-4D97-AF65-F5344CB8AC3E}">
        <p14:creationId xmlns:p14="http://schemas.microsoft.com/office/powerpoint/2010/main" val="29183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623</Words>
  <Application>Microsoft Office PowerPoint</Application>
  <PresentationFormat>Widescreen</PresentationFormat>
  <Paragraphs>113</Paragraphs>
  <Slides>19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NikoshBAN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</dc:creator>
  <cp:lastModifiedBy>ac</cp:lastModifiedBy>
  <cp:revision>63</cp:revision>
  <dcterms:created xsi:type="dcterms:W3CDTF">2021-09-15T17:27:38Z</dcterms:created>
  <dcterms:modified xsi:type="dcterms:W3CDTF">2021-09-19T10:46:43Z</dcterms:modified>
</cp:coreProperties>
</file>