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7" r:id="rId2"/>
    <p:sldId id="278" r:id="rId3"/>
    <p:sldId id="279" r:id="rId4"/>
    <p:sldId id="256" r:id="rId5"/>
    <p:sldId id="280" r:id="rId6"/>
    <p:sldId id="257" r:id="rId7"/>
    <p:sldId id="258" r:id="rId8"/>
    <p:sldId id="283" r:id="rId9"/>
    <p:sldId id="285" r:id="rId10"/>
    <p:sldId id="284" r:id="rId11"/>
    <p:sldId id="286" r:id="rId12"/>
    <p:sldId id="287" r:id="rId13"/>
    <p:sldId id="288" r:id="rId14"/>
    <p:sldId id="289" r:id="rId15"/>
    <p:sldId id="275" r:id="rId16"/>
    <p:sldId id="282" r:id="rId17"/>
    <p:sldId id="281" r:id="rId18"/>
    <p:sldId id="273" r:id="rId19"/>
    <p:sldId id="2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E12F9-A3BB-41B5-A914-13A15ED5485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0297E-5143-4B0F-9327-73BE37DC4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9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0297E-5143-4B0F-9327-73BE37DC45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8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408B-9DE9-4019-A7C1-56895F994D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3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16BB-C4C9-41FE-96FB-3A9FBB337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2BCA8-18D8-473A-B8A3-272353554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10141-5BD6-45B6-BAF4-451766C1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ECA7F-BA5F-4D1D-8574-07DD4C64A26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8DA53-648B-45B0-B364-901AA568F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EAF11-7F43-4DE2-AC33-3D66B503C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54581-ADB6-4BFF-9375-65ED4FBFF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B5CD-0407-411E-A0B3-19E2BAE5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9CAEE-FD0D-450E-AA7D-6D138970A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5CE9D-ED71-49D3-809B-DB813303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ECA7F-BA5F-4D1D-8574-07DD4C64A26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AB7B7-990D-4943-AE99-5238D2692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6688-086A-4E04-BBF2-75A2D7FB7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54581-ADB6-4BFF-9375-65ED4FBFF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6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AE26DA-20BA-4105-B6B8-76F67AE2D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76A890-F3BA-45AD-B8AE-5066B45B4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B3957-2567-470D-B4A0-C3407682F1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ECA7F-BA5F-4D1D-8574-07DD4C64A26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BA30A-BF6C-41B4-BC86-0956EF775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CC8C5-BF65-4214-9BE1-DDECAF965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54581-ADB6-4BFF-9375-65ED4FBFF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2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FEA57-4199-4F5E-A9D7-D10317720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8F95F-F707-4E54-AF38-086713542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B8228-3DB1-4BBF-81D3-94B1BE08FC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ECA7F-BA5F-4D1D-8574-07DD4C64A26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9CC1B-3059-441B-A19F-12BDDBEBF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C3004-AD9D-4045-B43E-6E756FEB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54581-ADB6-4BFF-9375-65ED4FBFF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2196-1894-4ABF-8161-D1E7563A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BEB91-8E3D-44B9-8822-0B3DA845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B0DFC-F17E-401B-AC05-6B15923911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ECA7F-BA5F-4D1D-8574-07DD4C64A26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684B7-B670-4B67-A804-68FC6BFE7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599F1-604B-4DFB-B594-8079CE54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54581-ADB6-4BFF-9375-65ED4FBFF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7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A7B83-CD9F-4149-ABE6-37569011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B5EED-0D8B-4A5B-BEF4-A8EEDE0D0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ABA72-6926-42C1-8D00-FD8EBAA2A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2672A-569F-43B8-B04E-89345A329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ECA7F-BA5F-4D1D-8574-07DD4C64A26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0D190-8FA5-4B7E-AC24-CBEAEA93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DA6E7-1F5F-4CB6-A344-25F67235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54581-ADB6-4BFF-9375-65ED4FBFF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5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84488-AA9D-423A-8CC2-71F08EC8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55D80-169E-4233-9C05-D64CC5D4C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1546C-36CA-4E4B-AFAE-0A25F9171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4CEE6-24D9-4C19-A23D-86F178635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3794C2-6D2D-431D-8A84-9287F65E8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6BBE02-609B-4E54-AD8D-4EABE6E5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ECA7F-BA5F-4D1D-8574-07DD4C64A26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C58888-344D-490E-9305-EE60D96B6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3699F6-8DDA-40FA-B9D6-1D402E29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54581-ADB6-4BFF-9375-65ED4FBFF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A668C-5ABD-4875-941B-353FDD636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D9372-DE0C-47F7-8FC8-AF8B7A84D2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ECA7F-BA5F-4D1D-8574-07DD4C64A26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E2CD9-6EC1-48DA-AA30-F8876A69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CAF708-960D-4A7A-9284-EEF979E69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54581-ADB6-4BFF-9375-65ED4FBFF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102947-5683-4040-ACDA-0191B2869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ECA7F-BA5F-4D1D-8574-07DD4C64A26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343F8-A165-4E73-8A02-AA237798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17BF9-7D21-4661-890E-E1E64901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54581-ADB6-4BFF-9375-65ED4FBFF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7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A1FED-9C29-4275-9577-4946BE4A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D62A4-5609-4775-933E-F81C0D1FC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BB0AA-55BA-40C2-A2B6-70E24600B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68511-37E6-40F4-9796-FDB458028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ECA7F-BA5F-4D1D-8574-07DD4C64A26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82F12-C16C-436D-820D-44C5D78CB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AD4E1-A1EB-44B8-A287-3079EA05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54581-ADB6-4BFF-9375-65ED4FBFF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3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72DB-A307-4617-926C-E873D2C7A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29C8E9-AA8C-4D34-98ED-B453B255B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633DC-5DCD-4DEE-A0EA-95765A4AC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561B2-4AAB-4092-A988-3A3F59FD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ECA7F-BA5F-4D1D-8574-07DD4C64A26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31E90-1AC3-404D-9018-4397BE52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AC9FD-CB35-4792-B3FF-D52E2920D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54581-ADB6-4BFF-9375-65ED4FBFF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7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hmremi-art.blogspot.com/2011/05/powerpoint-template-design-blue-leaves.html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778AB-20C5-441E-865D-260DA5F43C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 t="10746" r="2374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0" name="Half Frame 9">
            <a:extLst>
              <a:ext uri="{FF2B5EF4-FFF2-40B4-BE49-F238E27FC236}">
                <a16:creationId xmlns:a16="http://schemas.microsoft.com/office/drawing/2014/main" id="{A3DB84B5-0BBB-4197-89B2-E7C14372408E}"/>
              </a:ext>
            </a:extLst>
          </p:cNvPr>
          <p:cNvSpPr/>
          <p:nvPr userDrawn="1"/>
        </p:nvSpPr>
        <p:spPr>
          <a:xfrm flipH="1" flipV="1">
            <a:off x="8373292" y="3043646"/>
            <a:ext cx="3722914" cy="3735978"/>
          </a:xfrm>
          <a:prstGeom prst="halfFrame">
            <a:avLst>
              <a:gd name="adj1" fmla="val 1755"/>
              <a:gd name="adj2" fmla="val 1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7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9A%E0%A6%BF%E0%A6%A4%E0%A7%8D%E0%A6%B0:Welcome_heading_bengali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B9%E0%A6%BF%E0%A6%AE%E0%A6%B2%E0%A6%95%E0%A7%81%E0%A6%9A%E0%A6%BF_(%E0%A6%AA%E0%A7%8D%E0%A6%B0%E0%A6%9C%E0%A6%BE%E0%A6%AA%E0%A6%A4%E0%A6%BF)" TargetMode="External"/><Relationship Id="rId13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7.jpg"/><Relationship Id="rId12" Type="http://schemas.openxmlformats.org/officeDocument/2006/relationships/hyperlink" Target="https://bn.wikipedia.org/wiki/%E0%A6%A7%E0%A7%82%E0%A6%B8%E0%A6%B0_%E0%A6%AC%E0%A6%A8%E0%A6%AE%E0%A7%8B%E0%A6%B0%E0%A6%97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pngimg.com/download/651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niprot.org/taxonomy/177238" TargetMode="External"/><Relationship Id="rId11" Type="http://schemas.openxmlformats.org/officeDocument/2006/relationships/image" Target="../media/image9.jpg"/><Relationship Id="rId5" Type="http://schemas.openxmlformats.org/officeDocument/2006/relationships/image" Target="../media/image6.jpeg"/><Relationship Id="rId15" Type="http://schemas.openxmlformats.org/officeDocument/2006/relationships/image" Target="../media/image11.png"/><Relationship Id="rId10" Type="http://schemas.openxmlformats.org/officeDocument/2006/relationships/hyperlink" Target="https://en.wiktionary.org/wiki/%E0%A6%B6%E0%A6%BE%E0%A6%AE%E0%A7%81%E0%A6%95" TargetMode="External"/><Relationship Id="rId4" Type="http://schemas.openxmlformats.org/officeDocument/2006/relationships/hyperlink" Target="https://en.wiktionary.org/wiki/earthworm" TargetMode="External"/><Relationship Id="rId9" Type="http://schemas.openxmlformats.org/officeDocument/2006/relationships/image" Target="../media/image8.jpg"/><Relationship Id="rId14" Type="http://schemas.openxmlformats.org/officeDocument/2006/relationships/hyperlink" Target="https://bn.bdfish.org/2012/08/%E0%A6%86%E0%A6%B2%E0%A7%8B%E0%A6%95%E0%A6%9A%E0%A6%BF%E0%A6%A4%E0%A7%8D%E0%A6%B0-%E0%A6%9B%E0%A7%8B%E0%A6%9F-%E0%A6%AE%E0%A6%BE%E0%A6%9B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201805_human_skeleton.sv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W_Meyer's_Butterfly_Fish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odestroyit.blogspot.com/2012/02/elephant-skeleton.html" TargetMode="Externa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omedicalephemera.tumblr.com/post/27457056283/skeleton-of-the-chicken-gallus-gallus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mons.wikimedia.org/wiki/File:Skeleton_of_a_frog_001.jpg" TargetMode="Externa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236CFD-5DC8-409C-990F-1ADB5AE4D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64419" y="2310105"/>
            <a:ext cx="7620000" cy="17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38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F12F52B-7B12-4BA2-B0D7-DB750C0F5564}"/>
              </a:ext>
            </a:extLst>
          </p:cNvPr>
          <p:cNvSpPr/>
          <p:nvPr/>
        </p:nvSpPr>
        <p:spPr>
          <a:xfrm>
            <a:off x="1390662" y="1171338"/>
            <a:ext cx="2915479" cy="886239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মেরুদন্ডী প্রাণী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A62A40-8F1F-4F96-B020-44E2E6D5417E}"/>
              </a:ext>
            </a:extLst>
          </p:cNvPr>
          <p:cNvSpPr txBox="1"/>
          <p:nvPr/>
        </p:nvSpPr>
        <p:spPr>
          <a:xfrm>
            <a:off x="1491175" y="2222695"/>
            <a:ext cx="9847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যে সকল প্রাণীর দেহে শিড়দাঁড়া বা মেরুদন্ড আছে এবং দেহ পঁচনের পর কংকাল পাওয়া যায় তাদেরকে মেরুদন্ডী প্রাণী বলে।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08FD09-CCED-4F9D-A3E7-F748B7BE55B7}"/>
              </a:ext>
            </a:extLst>
          </p:cNvPr>
          <p:cNvSpPr/>
          <p:nvPr/>
        </p:nvSpPr>
        <p:spPr>
          <a:xfrm>
            <a:off x="1491175" y="3558088"/>
            <a:ext cx="3853120" cy="876346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অমেরুদন্ডী প্রাণী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E536DF-E6C9-4104-AC34-FDAC1C6C5808}"/>
              </a:ext>
            </a:extLst>
          </p:cNvPr>
          <p:cNvSpPr txBox="1"/>
          <p:nvPr/>
        </p:nvSpPr>
        <p:spPr>
          <a:xfrm>
            <a:off x="1390662" y="4689092"/>
            <a:ext cx="9847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যে সকল প্রাণীর দেহে শিড়দাঁড়া বা মেরুদন্ড নেই এবং দেহ পঁচনের পর কংকাল পাওয়া যায় না তাদেরকে অমেরুদন্ডী প্রাণী বলে।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93B52E-3130-41BC-9786-E0F0FD6A9FC5}"/>
              </a:ext>
            </a:extLst>
          </p:cNvPr>
          <p:cNvSpPr/>
          <p:nvPr/>
        </p:nvSpPr>
        <p:spPr>
          <a:xfrm>
            <a:off x="4485555" y="429081"/>
            <a:ext cx="2915479" cy="662609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সংজ্ঞা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7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24E3F3-B97E-44CE-A37A-E1835E8EC749}"/>
              </a:ext>
            </a:extLst>
          </p:cNvPr>
          <p:cNvSpPr/>
          <p:nvPr/>
        </p:nvSpPr>
        <p:spPr>
          <a:xfrm>
            <a:off x="4147930" y="541682"/>
            <a:ext cx="2915479" cy="662609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বৈশিষ্ট্য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67D200E-4AE4-41FE-8889-CDAC51AFA11B}"/>
              </a:ext>
            </a:extLst>
          </p:cNvPr>
          <p:cNvSpPr/>
          <p:nvPr/>
        </p:nvSpPr>
        <p:spPr>
          <a:xfrm>
            <a:off x="813886" y="1649640"/>
            <a:ext cx="2915479" cy="886239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মেরুদন্ডী প্রাণী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3A24A-D3A6-424F-9563-46CBA4A70D17}"/>
              </a:ext>
            </a:extLst>
          </p:cNvPr>
          <p:cNvSpPr txBox="1"/>
          <p:nvPr/>
        </p:nvSpPr>
        <p:spPr>
          <a:xfrm>
            <a:off x="813886" y="3193366"/>
            <a:ext cx="4208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এদের মেরুদন্ড আছে।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এরা বেশির ভাগ ই আকারে বড়।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এদের শরীর দৃঢ়।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এদের শরীরে কংকাল থাকে।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43880-DAFC-47AF-B8D7-6D4B645B643C}"/>
              </a:ext>
            </a:extLst>
          </p:cNvPr>
          <p:cNvSpPr txBox="1"/>
          <p:nvPr/>
        </p:nvSpPr>
        <p:spPr>
          <a:xfrm>
            <a:off x="6705904" y="3193366"/>
            <a:ext cx="4208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এদের মেরুদন্ড নেই।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এরা বেশির ভাগ ই আকারে ছোট।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এদের শরীর দৃঢ় নয়।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এদের শরীরে কংকাল থাকে না।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69A8DD-8108-4D1F-B5CD-C1608467C4EF}"/>
              </a:ext>
            </a:extLst>
          </p:cNvPr>
          <p:cNvSpPr/>
          <p:nvPr/>
        </p:nvSpPr>
        <p:spPr>
          <a:xfrm>
            <a:off x="6705903" y="1659533"/>
            <a:ext cx="3683293" cy="876346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অমেরুদন্ডী প্রাণী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5C7FA2-1D5F-41C8-9D9E-36B6526FEA46}"/>
              </a:ext>
            </a:extLst>
          </p:cNvPr>
          <p:cNvCxnSpPr/>
          <p:nvPr/>
        </p:nvCxnSpPr>
        <p:spPr>
          <a:xfrm>
            <a:off x="5781822" y="1649640"/>
            <a:ext cx="0" cy="40982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89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6B0BCE-4865-4077-8BA2-AEF80C18564E}"/>
              </a:ext>
            </a:extLst>
          </p:cNvPr>
          <p:cNvSpPr/>
          <p:nvPr/>
        </p:nvSpPr>
        <p:spPr>
          <a:xfrm>
            <a:off x="813886" y="1649640"/>
            <a:ext cx="2915479" cy="886239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মেরুদন্ডী প্রাণী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4303AB-093D-4631-872C-78C0AD217966}"/>
              </a:ext>
            </a:extLst>
          </p:cNvPr>
          <p:cNvSpPr/>
          <p:nvPr/>
        </p:nvSpPr>
        <p:spPr>
          <a:xfrm>
            <a:off x="813886" y="4191718"/>
            <a:ext cx="3237609" cy="876346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অমেরুদন্ডী প্রাণী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55FBE5-775B-43B8-9E61-AF9B5D54C8A4}"/>
              </a:ext>
            </a:extLst>
          </p:cNvPr>
          <p:cNvCxnSpPr/>
          <p:nvPr/>
        </p:nvCxnSpPr>
        <p:spPr>
          <a:xfrm>
            <a:off x="8539089" y="493269"/>
            <a:ext cx="0" cy="50221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F0732DF-1CFD-4AA1-A430-022DB4069D95}"/>
              </a:ext>
            </a:extLst>
          </p:cNvPr>
          <p:cNvSpPr txBox="1"/>
          <p:nvPr/>
        </p:nvSpPr>
        <p:spPr>
          <a:xfrm>
            <a:off x="8890779" y="677623"/>
            <a:ext cx="194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কেঁচো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0B320-EE36-420A-8A16-30172D6A8858}"/>
              </a:ext>
            </a:extLst>
          </p:cNvPr>
          <p:cNvSpPr txBox="1"/>
          <p:nvPr/>
        </p:nvSpPr>
        <p:spPr>
          <a:xfrm>
            <a:off x="8890779" y="1314363"/>
            <a:ext cx="194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মানুষ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6A911-E9B8-4D81-AE89-05D0B33DCA33}"/>
              </a:ext>
            </a:extLst>
          </p:cNvPr>
          <p:cNvSpPr txBox="1"/>
          <p:nvPr/>
        </p:nvSpPr>
        <p:spPr>
          <a:xfrm>
            <a:off x="8890781" y="1951104"/>
            <a:ext cx="194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শামুক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05A5A-59E7-4FB7-8AE1-BB2817E35E14}"/>
              </a:ext>
            </a:extLst>
          </p:cNvPr>
          <p:cNvSpPr txBox="1"/>
          <p:nvPr/>
        </p:nvSpPr>
        <p:spPr>
          <a:xfrm>
            <a:off x="8890774" y="2534848"/>
            <a:ext cx="194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মুরগী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804A8E-8F98-435A-9961-B1E469A9759C}"/>
              </a:ext>
            </a:extLst>
          </p:cNvPr>
          <p:cNvSpPr txBox="1"/>
          <p:nvPr/>
        </p:nvSpPr>
        <p:spPr>
          <a:xfrm>
            <a:off x="8890778" y="3119623"/>
            <a:ext cx="194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প্রজাপতি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43B2AE-C33A-4F4D-A4BA-407A7033BE93}"/>
              </a:ext>
            </a:extLst>
          </p:cNvPr>
          <p:cNvSpPr txBox="1"/>
          <p:nvPr/>
        </p:nvSpPr>
        <p:spPr>
          <a:xfrm>
            <a:off x="8890777" y="3704398"/>
            <a:ext cx="194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মাছ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A5E8C8-521D-4A53-A3C1-355761C77C1E}"/>
              </a:ext>
            </a:extLst>
          </p:cNvPr>
          <p:cNvSpPr txBox="1"/>
          <p:nvPr/>
        </p:nvSpPr>
        <p:spPr>
          <a:xfrm>
            <a:off x="8890776" y="4809536"/>
            <a:ext cx="194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হাতি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3EF70D-D9D9-43D2-ADC2-432A446BE9A8}"/>
              </a:ext>
            </a:extLst>
          </p:cNvPr>
          <p:cNvSpPr txBox="1"/>
          <p:nvPr/>
        </p:nvSpPr>
        <p:spPr>
          <a:xfrm>
            <a:off x="8890775" y="4224761"/>
            <a:ext cx="194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চিংড়ি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ECA31-7FAF-4938-966C-7F85B435523E}"/>
              </a:ext>
            </a:extLst>
          </p:cNvPr>
          <p:cNvSpPr txBox="1"/>
          <p:nvPr/>
        </p:nvSpPr>
        <p:spPr>
          <a:xfrm>
            <a:off x="1489137" y="948009"/>
            <a:ext cx="7049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চলো প্রাণী গুলোকে দুটি শ্রেণীতে ভাগ করে নেই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62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67135 0.685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68" y="3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67838 0.22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1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51914 0.5078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64" y="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-0.50911 0.0578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56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0.33216 0.3435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31953 -0.11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7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15924 0.184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-0.14101 -0.2738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57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E546E6-4943-45EB-BAE4-6E0FFAFF91E4}"/>
              </a:ext>
            </a:extLst>
          </p:cNvPr>
          <p:cNvSpPr txBox="1"/>
          <p:nvPr/>
        </p:nvSpPr>
        <p:spPr>
          <a:xfrm>
            <a:off x="2257083" y="1053211"/>
            <a:ext cx="8947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নিচের ছকের মত তোমার খাতায় একটি ছক তৈরি কর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971C9B3-1141-4DD1-9E44-36E52A85E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726630"/>
              </p:ext>
            </p:extLst>
          </p:nvPr>
        </p:nvGraphicFramePr>
        <p:xfrm>
          <a:off x="2257083" y="2168638"/>
          <a:ext cx="8128000" cy="39508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326618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08874724"/>
                    </a:ext>
                  </a:extLst>
                </a:gridCol>
              </a:tblGrid>
              <a:tr h="790162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মেরুদন্ডী প্রাণী</a:t>
                      </a:r>
                      <a:endParaRPr lang="en-US" sz="36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অমেরুদন্ডী প্রাণী</a:t>
                      </a:r>
                      <a:endParaRPr lang="en-US" sz="36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227230"/>
                  </a:ext>
                </a:extLst>
              </a:tr>
              <a:tr h="790162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052169"/>
                  </a:ext>
                </a:extLst>
              </a:tr>
              <a:tr h="790162"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124208"/>
                  </a:ext>
                </a:extLst>
              </a:tr>
              <a:tr h="790162"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981134"/>
                  </a:ext>
                </a:extLst>
              </a:tr>
              <a:tr h="790162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04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98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E546E6-4943-45EB-BAE4-6E0FFAFF91E4}"/>
              </a:ext>
            </a:extLst>
          </p:cNvPr>
          <p:cNvSpPr txBox="1"/>
          <p:nvPr/>
        </p:nvSpPr>
        <p:spPr>
          <a:xfrm>
            <a:off x="2257083" y="1053211"/>
            <a:ext cx="8947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নিচের ছকের মত তোমার খাতায় একটি ছক তৈরি কর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971C9B3-1141-4DD1-9E44-36E52A85E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396434"/>
              </p:ext>
            </p:extLst>
          </p:nvPr>
        </p:nvGraphicFramePr>
        <p:xfrm>
          <a:off x="2257083" y="2168638"/>
          <a:ext cx="8128000" cy="39508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326618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08874724"/>
                    </a:ext>
                  </a:extLst>
                </a:gridCol>
              </a:tblGrid>
              <a:tr h="790162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মেরুদন্ডী প্রাণী</a:t>
                      </a:r>
                      <a:endParaRPr lang="en-US" sz="36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অমেরুদন্ডী প্রাণী</a:t>
                      </a:r>
                      <a:endParaRPr lang="en-US" sz="36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227230"/>
                  </a:ext>
                </a:extLst>
              </a:tr>
              <a:tr h="790162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মানুষ</a:t>
                      </a:r>
                      <a:endParaRPr lang="en-US" sz="36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শামুক</a:t>
                      </a:r>
                      <a:endParaRPr lang="en-US" sz="36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052169"/>
                  </a:ext>
                </a:extLst>
              </a:tr>
              <a:tr h="790162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হাতি</a:t>
                      </a:r>
                      <a:endParaRPr lang="en-US" sz="36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প্রজাপতি</a:t>
                      </a:r>
                      <a:endParaRPr lang="en-US" sz="36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124208"/>
                  </a:ext>
                </a:extLst>
              </a:tr>
              <a:tr h="790162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মুরগী</a:t>
                      </a:r>
                      <a:endParaRPr lang="en-US" sz="36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কেঁচো</a:t>
                      </a:r>
                      <a:endParaRPr lang="en-US" sz="36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981134"/>
                  </a:ext>
                </a:extLst>
              </a:tr>
              <a:tr h="790162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মাছ</a:t>
                      </a:r>
                      <a:endParaRPr lang="en-US" sz="36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চিংড়ি</a:t>
                      </a:r>
                      <a:endParaRPr lang="en-US" sz="36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04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286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E90E06-ED9B-4D50-94A4-A1D527107B49}"/>
              </a:ext>
            </a:extLst>
          </p:cNvPr>
          <p:cNvSpPr txBox="1"/>
          <p:nvPr/>
        </p:nvSpPr>
        <p:spPr>
          <a:xfrm>
            <a:off x="3573194" y="1244991"/>
            <a:ext cx="422030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সারসংক্ষেপ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AAA74-9654-403C-B42F-96F5BCEF74DC}"/>
              </a:ext>
            </a:extLst>
          </p:cNvPr>
          <p:cNvSpPr txBox="1"/>
          <p:nvPr/>
        </p:nvSpPr>
        <p:spPr>
          <a:xfrm>
            <a:off x="2171055" y="2684071"/>
            <a:ext cx="84942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প্রাণীদের কয়টি দলে ভাগ করা যায়।</a:t>
            </a:r>
          </a:p>
          <a:p>
            <a:endParaRPr lang="bn-IN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মেরুদন্ডী প্রাণীর বৈশিষ্ট্য ও উদাহরণ ।</a:t>
            </a:r>
          </a:p>
          <a:p>
            <a:endParaRPr lang="bn-IN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অমেরুদন্ডী প্রাণীর বৈশিষ্ট্য ও উদাহরণ।</a:t>
            </a:r>
          </a:p>
        </p:txBody>
      </p:sp>
    </p:spTree>
    <p:extLst>
      <p:ext uri="{BB962C8B-B14F-4D97-AF65-F5344CB8AC3E}">
        <p14:creationId xmlns:p14="http://schemas.microsoft.com/office/powerpoint/2010/main" val="234364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5B1DBB-E22A-457B-BE55-727F6BAEFE54}"/>
              </a:ext>
            </a:extLst>
          </p:cNvPr>
          <p:cNvSpPr txBox="1"/>
          <p:nvPr/>
        </p:nvSpPr>
        <p:spPr>
          <a:xfrm>
            <a:off x="3829971" y="369579"/>
            <a:ext cx="422030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পাঠ্যবই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DD50D0-BB7B-404C-84E9-2381678CC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88" y="1169718"/>
            <a:ext cx="4825218" cy="56882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80A2AB-C1B9-43B8-BBB9-5D35000E6D1F}"/>
              </a:ext>
            </a:extLst>
          </p:cNvPr>
          <p:cNvSpPr txBox="1"/>
          <p:nvPr/>
        </p:nvSpPr>
        <p:spPr>
          <a:xfrm>
            <a:off x="5587719" y="1307482"/>
            <a:ext cx="1298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১১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8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62AD2-19C6-450A-8663-8956C48C9348}"/>
              </a:ext>
            </a:extLst>
          </p:cNvPr>
          <p:cNvSpPr txBox="1"/>
          <p:nvPr/>
        </p:nvSpPr>
        <p:spPr>
          <a:xfrm>
            <a:off x="3815904" y="868453"/>
            <a:ext cx="4220308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1DAA2C-308F-4FA8-B8F2-519F18098FAB}"/>
              </a:ext>
            </a:extLst>
          </p:cNvPr>
          <p:cNvSpPr txBox="1"/>
          <p:nvPr/>
        </p:nvSpPr>
        <p:spPr>
          <a:xfrm>
            <a:off x="1656521" y="2470842"/>
            <a:ext cx="8739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আমরা কিভাবে প্রাণীর শ্রেণিবিন্যাস করতে পারি?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FCE7F7-B6F6-4A25-AB7A-706C10E8DB04}"/>
              </a:ext>
            </a:extLst>
          </p:cNvPr>
          <p:cNvSpPr txBox="1"/>
          <p:nvPr/>
        </p:nvSpPr>
        <p:spPr>
          <a:xfrm>
            <a:off x="1656522" y="3245419"/>
            <a:ext cx="763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অমেরুদন্ডী প্রাণীর ৩টি উদাহরণ দাও?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3F99B-7208-4680-ABC2-A07403FA8AA6}"/>
              </a:ext>
            </a:extLst>
          </p:cNvPr>
          <p:cNvSpPr txBox="1"/>
          <p:nvPr/>
        </p:nvSpPr>
        <p:spPr>
          <a:xfrm>
            <a:off x="1656522" y="4019996"/>
            <a:ext cx="763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মেরুদন্ডী প্রাণীর ৩টি উদাহরণ দাও?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9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1BECFF-95DF-4EA4-BC7F-F99808D18D08}"/>
              </a:ext>
            </a:extLst>
          </p:cNvPr>
          <p:cNvSpPr txBox="1"/>
          <p:nvPr/>
        </p:nvSpPr>
        <p:spPr>
          <a:xfrm>
            <a:off x="3985846" y="841921"/>
            <a:ext cx="422030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E3E3B1-E2C9-4ABC-B4C1-098DC31383D9}"/>
              </a:ext>
            </a:extLst>
          </p:cNvPr>
          <p:cNvSpPr txBox="1"/>
          <p:nvPr/>
        </p:nvSpPr>
        <p:spPr>
          <a:xfrm>
            <a:off x="1941239" y="2228671"/>
            <a:ext cx="99062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q"/>
            </a:pP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মেরুদন্ডের ভিত্তিতে প্রাণীদের কয়টি দলে ভাগ করা যায়?ভাগ গুলো কি কি?</a:t>
            </a:r>
          </a:p>
          <a:p>
            <a:endParaRPr lang="bn-IN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742950" indent="-742950">
              <a:buFont typeface="Wingdings" panose="05000000000000000000" pitchFamily="2" charset="2"/>
              <a:buChar char="q"/>
            </a:pP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মেরুদন্ডী ও অমেরুদন্ডী প্রাণী কাকে বলে?দুটি করে উদাহরণ দাও।</a:t>
            </a:r>
          </a:p>
        </p:txBody>
      </p:sp>
    </p:spTree>
    <p:extLst>
      <p:ext uri="{BB962C8B-B14F-4D97-AF65-F5344CB8AC3E}">
        <p14:creationId xmlns:p14="http://schemas.microsoft.com/office/powerpoint/2010/main" val="79289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414D29-1D54-49D9-8875-541DF41B6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43" y="415976"/>
            <a:ext cx="8859188" cy="60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302815-624A-4CE8-B080-7B1390F674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" b="99583" l="9847" r="89736">
                        <a14:backgroundMark x1="21082" y1="49722" x2="29958" y2="4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60" r="27683" b="18926"/>
          <a:stretch/>
        </p:blipFill>
        <p:spPr>
          <a:xfrm>
            <a:off x="2801102" y="791343"/>
            <a:ext cx="3516516" cy="52838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CA851F-F385-4E03-98E2-673014B7154F}"/>
              </a:ext>
            </a:extLst>
          </p:cNvPr>
          <p:cNvSpPr txBox="1"/>
          <p:nvPr/>
        </p:nvSpPr>
        <p:spPr>
          <a:xfrm>
            <a:off x="6629758" y="746403"/>
            <a:ext cx="3516517" cy="53245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এস এম মাহাবুবুর রহমান</a:t>
            </a:r>
          </a:p>
          <a:p>
            <a:pPr algn="ctr"/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</a:p>
          <a:p>
            <a:pPr algn="ctr"/>
            <a:endParaRPr lang="bn-IN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রানীর বাজার সরকারি প্রাথমিক বিদ্যালয়</a:t>
            </a:r>
          </a:p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চৌদ্দগ্রাম,কুমিল্লা</a:t>
            </a:r>
            <a:endParaRPr lang="bn-IN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D188A6-A183-46F5-9025-D2CC399B2C24}"/>
              </a:ext>
            </a:extLst>
          </p:cNvPr>
          <p:cNvSpPr txBox="1"/>
          <p:nvPr/>
        </p:nvSpPr>
        <p:spPr>
          <a:xfrm>
            <a:off x="6575112" y="874454"/>
            <a:ext cx="4138444" cy="51090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800" dirty="0">
                <a:latin typeface="Kalpurush" panose="02000600000000000000" pitchFamily="2" charset="0"/>
                <a:cs typeface="Kalpurush" panose="02000600000000000000" pitchFamily="2" charset="0"/>
              </a:rPr>
              <a:t>আজকের </a:t>
            </a:r>
            <a:r>
              <a:rPr lang="en-US" sz="3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800" dirty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lang="bn-IN" sz="3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প্রাথমিক বিজ্ঞান</a:t>
            </a:r>
          </a:p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৩য় শ্রেণী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-২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পাঠ্যাংশ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endParaRPr lang="bn-IN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বিভিন্ন রকমের প্রাণী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709B8-CE23-4961-8514-AB112D350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81" y="769023"/>
            <a:ext cx="4138444" cy="53199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79400" h="279400"/>
            <a:bevelB w="57150"/>
          </a:sp3d>
        </p:spPr>
      </p:pic>
    </p:spTree>
    <p:extLst>
      <p:ext uri="{BB962C8B-B14F-4D97-AF65-F5344CB8AC3E}">
        <p14:creationId xmlns:p14="http://schemas.microsoft.com/office/powerpoint/2010/main" val="36155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E34BC8-CE0F-4429-98E1-8ECDD7958878}"/>
              </a:ext>
            </a:extLst>
          </p:cNvPr>
          <p:cNvSpPr txBox="1"/>
          <p:nvPr/>
        </p:nvSpPr>
        <p:spPr>
          <a:xfrm>
            <a:off x="3985846" y="414997"/>
            <a:ext cx="422030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চলো কিছু ছবি দেখি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5F7832-8936-4268-A93E-A05D21B28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6000" y="3816862"/>
            <a:ext cx="2921387" cy="2068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84A0A-C875-4231-B706-CF5BC1E5E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96000" y="1645528"/>
            <a:ext cx="2921387" cy="20683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583F46-8CFD-4E7A-8EDC-6FED975EBD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175076" y="3816862"/>
            <a:ext cx="2591364" cy="20683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B9FA17-3AF2-416A-8DBF-E932EADAB9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175076" y="1645725"/>
            <a:ext cx="2591364" cy="20681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D05431-B347-4B78-8D48-45FA77C49D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98095" y="4018327"/>
            <a:ext cx="2559148" cy="20683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28EE8D-2D28-4A68-8F91-26C4B0946F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98095" y="1645528"/>
            <a:ext cx="2553851" cy="20683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40FFF4D-93C7-42DD-BE9B-6ADDDB216C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2483840" y="1899748"/>
            <a:ext cx="3004011" cy="418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F33DAB-136A-4429-AAC6-ECF9A6005769}"/>
              </a:ext>
            </a:extLst>
          </p:cNvPr>
          <p:cNvSpPr txBox="1"/>
          <p:nvPr/>
        </p:nvSpPr>
        <p:spPr>
          <a:xfrm>
            <a:off x="2888976" y="608886"/>
            <a:ext cx="673395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আমাদের আজকের পাঠের শিরোনাম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BA8232-039C-44A4-BA19-571D011676B8}"/>
              </a:ext>
            </a:extLst>
          </p:cNvPr>
          <p:cNvSpPr txBox="1"/>
          <p:nvPr/>
        </p:nvSpPr>
        <p:spPr>
          <a:xfrm>
            <a:off x="4281025" y="2039487"/>
            <a:ext cx="455411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বিভিন্ন রকমের প্রাণী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3752C-DABF-47DC-9FE3-5CDD432A8CB6}"/>
              </a:ext>
            </a:extLst>
          </p:cNvPr>
          <p:cNvSpPr txBox="1"/>
          <p:nvPr/>
        </p:nvSpPr>
        <p:spPr>
          <a:xfrm>
            <a:off x="3088369" y="3470089"/>
            <a:ext cx="750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কীভাবে প্রাণীর শ্রেণীবিন্যাস করা যায় ?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1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95D810-AECA-4F47-B1ED-0FCC8638C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D9D7B8F-7A43-48E3-BB79-1ABFF5117DF3}"/>
              </a:ext>
            </a:extLst>
          </p:cNvPr>
          <p:cNvCxnSpPr/>
          <p:nvPr/>
        </p:nvCxnSpPr>
        <p:spPr>
          <a:xfrm>
            <a:off x="6142892" y="1097280"/>
            <a:ext cx="0" cy="2331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4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AAD827-3227-4763-B530-B2CF1A33B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5871" y="1457764"/>
            <a:ext cx="5256628" cy="3942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B28008-DABB-4913-9B83-0EEEA768F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5999" y="1457763"/>
            <a:ext cx="5489517" cy="394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65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3FCA88-E4F0-478C-9AA9-5065DE86D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32722" y="1287193"/>
            <a:ext cx="4963278" cy="3608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4F8CDB-B5EB-4124-B3D0-8E0B4AA80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09156" y="1287194"/>
            <a:ext cx="4963279" cy="36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6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ACF0247-5F89-4D8C-B26C-75C52A9474BF}"/>
              </a:ext>
            </a:extLst>
          </p:cNvPr>
          <p:cNvSpPr/>
          <p:nvPr/>
        </p:nvSpPr>
        <p:spPr>
          <a:xfrm>
            <a:off x="4638260" y="2426752"/>
            <a:ext cx="2915479" cy="662609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প্রাণী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D38C91F-C1A0-491A-BD2D-F24BFBB4FB5F}"/>
              </a:ext>
            </a:extLst>
          </p:cNvPr>
          <p:cNvCxnSpPr/>
          <p:nvPr/>
        </p:nvCxnSpPr>
        <p:spPr>
          <a:xfrm flipH="1">
            <a:off x="3525078" y="3091018"/>
            <a:ext cx="2570922" cy="10469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F5954B8-B7A1-450C-8DCD-FE89167CE2AE}"/>
              </a:ext>
            </a:extLst>
          </p:cNvPr>
          <p:cNvCxnSpPr>
            <a:cxnSpLocks/>
          </p:cNvCxnSpPr>
          <p:nvPr/>
        </p:nvCxnSpPr>
        <p:spPr>
          <a:xfrm>
            <a:off x="6096000" y="3087705"/>
            <a:ext cx="2604052" cy="10535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CCFEDF7-A04C-44EB-8E78-7433598C1CE3}"/>
              </a:ext>
            </a:extLst>
          </p:cNvPr>
          <p:cNvSpPr/>
          <p:nvPr/>
        </p:nvSpPr>
        <p:spPr>
          <a:xfrm>
            <a:off x="1895060" y="4167756"/>
            <a:ext cx="2915479" cy="886239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মেরুদন্ডী প্রাণী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7F7F89-AB27-4E7D-B8FC-EDBE229ACEA7}"/>
              </a:ext>
            </a:extLst>
          </p:cNvPr>
          <p:cNvSpPr/>
          <p:nvPr/>
        </p:nvSpPr>
        <p:spPr>
          <a:xfrm>
            <a:off x="7553739" y="4139597"/>
            <a:ext cx="3853120" cy="876346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অমেরুদন্ডী প্রাণী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B2F28-75C9-49BD-85BA-B3D81B29E772}"/>
              </a:ext>
            </a:extLst>
          </p:cNvPr>
          <p:cNvSpPr txBox="1"/>
          <p:nvPr/>
        </p:nvSpPr>
        <p:spPr>
          <a:xfrm>
            <a:off x="2965938" y="1198119"/>
            <a:ext cx="6260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প্রাণীকে দুইটি দলে ভাগ করা যায়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2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277</Words>
  <Application>Microsoft Office PowerPoint</Application>
  <PresentationFormat>Widescreen</PresentationFormat>
  <Paragraphs>85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Kalpurush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M. Mahabubur Rahaman</dc:creator>
  <cp:lastModifiedBy>S. M. Mahabubur Rahaman</cp:lastModifiedBy>
  <cp:revision>27</cp:revision>
  <dcterms:created xsi:type="dcterms:W3CDTF">2021-06-06T13:08:21Z</dcterms:created>
  <dcterms:modified xsi:type="dcterms:W3CDTF">2021-06-07T14:14:24Z</dcterms:modified>
</cp:coreProperties>
</file>