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78" r:id="rId5"/>
    <p:sldId id="279" r:id="rId6"/>
    <p:sldId id="280" r:id="rId7"/>
    <p:sldId id="262" r:id="rId8"/>
    <p:sldId id="264" r:id="rId9"/>
    <p:sldId id="265" r:id="rId10"/>
    <p:sldId id="281" r:id="rId11"/>
    <p:sldId id="267" r:id="rId12"/>
    <p:sldId id="269" r:id="rId13"/>
    <p:sldId id="271" r:id="rId14"/>
    <p:sldId id="273" r:id="rId15"/>
    <p:sldId id="276" r:id="rId16"/>
    <p:sldId id="282" r:id="rId17"/>
    <p:sldId id="283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2" autoAdjust="0"/>
    <p:restoredTop sz="94705" autoAdjust="0"/>
  </p:normalViewPr>
  <p:slideViewPr>
    <p:cSldViewPr>
      <p:cViewPr varScale="1">
        <p:scale>
          <a:sx n="60" d="100"/>
          <a:sy n="60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1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2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3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54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5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7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0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7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8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>
            <a:normAutofit fontScale="95833" lnSpcReduction="20000"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>
            <a:normAutofit fontScale="95833" lnSpcReduction="20000"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9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9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5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58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1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2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7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67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867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extBox 1048617"/>
          <p:cNvSpPr txBox="1"/>
          <p:nvPr/>
        </p:nvSpPr>
        <p:spPr>
          <a:xfrm>
            <a:off x="533400" y="457200"/>
            <a:ext cx="8001000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altLang="en-US" sz="6000" b="1" dirty="0" smtClean="0">
                <a:solidFill>
                  <a:srgbClr val="C00000"/>
                </a:solidFill>
              </a:rPr>
              <a:t> </a:t>
            </a:r>
            <a:r>
              <a:rPr lang="en-GB" altLang="en-US" sz="8800" b="1" i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altLang="en-US" sz="8800" b="1" i="1" dirty="0" smtClean="0">
                <a:solidFill>
                  <a:srgbClr val="FF0000"/>
                </a:solidFill>
              </a:rPr>
              <a:t> </a:t>
            </a:r>
            <a:r>
              <a:rPr lang="en-GB" altLang="en-US" sz="8800" b="1" i="1" dirty="0" err="1" smtClean="0">
                <a:solidFill>
                  <a:srgbClr val="FF0000"/>
                </a:solidFill>
              </a:rPr>
              <a:t>স্বাগত</a:t>
            </a:r>
            <a:r>
              <a:rPr lang="en-US" altLang="en-US" sz="8800" b="1" i="1" dirty="0" smtClean="0">
                <a:solidFill>
                  <a:srgbClr val="FF0000"/>
                </a:solidFill>
              </a:rPr>
              <a:t> </a:t>
            </a:r>
            <a:endParaRPr lang="en-GB" sz="6000" b="1" i="1" dirty="0">
              <a:solidFill>
                <a:srgbClr val="FF0000"/>
              </a:solidFill>
            </a:endParaRPr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47457" y="1828801"/>
            <a:ext cx="8049085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6096000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rgbClr val="FF0000"/>
                </a:solidFill>
              </a:rPr>
              <a:t>একক</a:t>
            </a:r>
            <a:r>
              <a:rPr lang="en-US" sz="9600" b="1" i="1" dirty="0" smtClean="0">
                <a:solidFill>
                  <a:srgbClr val="FF0000"/>
                </a:solidFill>
              </a:rPr>
              <a:t> </a:t>
            </a:r>
            <a:r>
              <a:rPr lang="en-US" sz="9600" b="1" i="1" dirty="0" err="1" smtClean="0">
                <a:solidFill>
                  <a:srgbClr val="FF0000"/>
                </a:solidFill>
              </a:rPr>
              <a:t>কাজ</a:t>
            </a:r>
            <a:r>
              <a:rPr lang="en-US" sz="9600" b="1" i="1" dirty="0" smtClean="0">
                <a:solidFill>
                  <a:srgbClr val="FF0000"/>
                </a:solidFill>
              </a:rPr>
              <a:t> </a:t>
            </a:r>
            <a:endParaRPr lang="en-US" sz="9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8006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ব্যাকরণ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শব্দের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অর্থ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ভিত্তি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endParaRPr lang="en-US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rot="5400000">
            <a:off x="3067050" y="1352550"/>
            <a:ext cx="2628899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extBox 1048639"/>
          <p:cNvSpPr txBox="1"/>
          <p:nvPr/>
        </p:nvSpPr>
        <p:spPr>
          <a:xfrm>
            <a:off x="762000" y="533400"/>
            <a:ext cx="7227784" cy="7645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altLang="en-US" sz="4700" b="1" i="1" dirty="0" err="1">
                <a:solidFill>
                  <a:srgbClr val="C00000"/>
                </a:solidFill>
              </a:rPr>
              <a:t>বাংলা</a:t>
            </a:r>
            <a:r>
              <a:rPr lang="en-US" altLang="en-US" sz="4700" b="1" i="1" dirty="0">
                <a:solidFill>
                  <a:srgbClr val="C00000"/>
                </a:solidFill>
              </a:rPr>
              <a:t> </a:t>
            </a:r>
            <a:r>
              <a:rPr lang="en-GB" altLang="en-US" sz="4700" b="1" i="1" dirty="0" err="1">
                <a:solidFill>
                  <a:srgbClr val="C00000"/>
                </a:solidFill>
              </a:rPr>
              <a:t>ভাষার</a:t>
            </a:r>
            <a:r>
              <a:rPr lang="en-US" altLang="en-US" sz="4700" b="1" i="1" dirty="0">
                <a:solidFill>
                  <a:srgbClr val="C00000"/>
                </a:solidFill>
              </a:rPr>
              <a:t> </a:t>
            </a:r>
            <a:r>
              <a:rPr lang="en-GB" altLang="en-US" sz="4700" b="1" i="1" dirty="0" err="1">
                <a:solidFill>
                  <a:srgbClr val="C00000"/>
                </a:solidFill>
              </a:rPr>
              <a:t>প্রথম</a:t>
            </a:r>
            <a:r>
              <a:rPr lang="en-US" altLang="en-US" sz="4700" b="1" i="1" dirty="0">
                <a:solidFill>
                  <a:srgbClr val="C00000"/>
                </a:solidFill>
              </a:rPr>
              <a:t> </a:t>
            </a:r>
            <a:r>
              <a:rPr lang="en-GB" altLang="en-US" sz="4700" b="1" i="1" dirty="0" err="1">
                <a:solidFill>
                  <a:srgbClr val="C00000"/>
                </a:solidFill>
              </a:rPr>
              <a:t>ব্যাকরণ</a:t>
            </a:r>
            <a:r>
              <a:rPr lang="en-US" altLang="en-US" sz="4700" b="1" i="1" dirty="0">
                <a:solidFill>
                  <a:srgbClr val="C00000"/>
                </a:solidFill>
              </a:rPr>
              <a:t> </a:t>
            </a:r>
            <a:endParaRPr lang="en-GB" sz="4700" b="1" i="1" dirty="0">
              <a:solidFill>
                <a:srgbClr val="C00000"/>
              </a:solidFill>
            </a:endParaRPr>
          </a:p>
        </p:txBody>
      </p:sp>
      <p:sp>
        <p:nvSpPr>
          <p:cNvPr id="1048641" name="TextBox 1048640"/>
          <p:cNvSpPr txBox="1"/>
          <p:nvPr/>
        </p:nvSpPr>
        <p:spPr>
          <a:xfrm>
            <a:off x="913450" y="1600200"/>
            <a:ext cx="6758965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altLang="en-US" sz="35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BENGALI  LANGUAGEA OF THE GRAMMAR   </a:t>
            </a:r>
            <a:endParaRPr lang="en-GB" sz="35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42" name="TextBox 1048641"/>
          <p:cNvSpPr txBox="1"/>
          <p:nvPr/>
        </p:nvSpPr>
        <p:spPr>
          <a:xfrm>
            <a:off x="2438400" y="2819400"/>
            <a:ext cx="4000000" cy="80021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altLang="en-US" sz="4600" b="1" i="1" dirty="0" err="1">
                <a:solidFill>
                  <a:srgbClr val="FF0000"/>
                </a:solidFill>
              </a:rPr>
              <a:t>লেখেছেন</a:t>
            </a:r>
            <a:endParaRPr lang="en-GB" sz="4600" b="1" i="1" dirty="0">
              <a:solidFill>
                <a:srgbClr val="FF0000"/>
              </a:solidFill>
            </a:endParaRPr>
          </a:p>
        </p:txBody>
      </p:sp>
      <p:sp>
        <p:nvSpPr>
          <p:cNvPr id="1048643" name="TextBox 1048642"/>
          <p:cNvSpPr txBox="1"/>
          <p:nvPr/>
        </p:nvSpPr>
        <p:spPr>
          <a:xfrm>
            <a:off x="1295400" y="4114800"/>
            <a:ext cx="6665636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ইংরেজি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পণ্ডিত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নেথানিয়েল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ব্র্যাসি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হ্যালহেড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( </a:t>
            </a:r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এন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32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হ্যালহেড</a:t>
            </a:r>
            <a:r>
              <a:rPr lang="en-US" alt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    </a:t>
            </a:r>
            <a:endParaRPr lang="en-GB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extBox 1048646"/>
          <p:cNvSpPr txBox="1"/>
          <p:nvPr/>
        </p:nvSpPr>
        <p:spPr>
          <a:xfrm>
            <a:off x="685800" y="533400"/>
            <a:ext cx="7772400" cy="169277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altLang="en-US" sz="5200" b="1" dirty="0" err="1">
                <a:solidFill>
                  <a:srgbClr val="C00000"/>
                </a:solidFill>
              </a:rPr>
              <a:t>বাঙ্গালিদের</a:t>
            </a:r>
            <a:r>
              <a:rPr lang="en-US" altLang="en-US" sz="5200" b="1" dirty="0">
                <a:solidFill>
                  <a:srgbClr val="C00000"/>
                </a:solidFill>
              </a:rPr>
              <a:t> </a:t>
            </a:r>
            <a:r>
              <a:rPr lang="en-GB" altLang="en-US" sz="5200" b="1" dirty="0" err="1">
                <a:solidFill>
                  <a:srgbClr val="C00000"/>
                </a:solidFill>
              </a:rPr>
              <a:t>মধ্যে</a:t>
            </a:r>
            <a:r>
              <a:rPr lang="en-US" altLang="en-US" sz="5200" b="1" dirty="0">
                <a:solidFill>
                  <a:srgbClr val="C00000"/>
                </a:solidFill>
              </a:rPr>
              <a:t> </a:t>
            </a:r>
            <a:r>
              <a:rPr lang="en-GB" altLang="en-US" sz="5200" b="1" dirty="0" err="1">
                <a:solidFill>
                  <a:srgbClr val="C00000"/>
                </a:solidFill>
              </a:rPr>
              <a:t>সর্বপ্রথম</a:t>
            </a:r>
            <a:r>
              <a:rPr lang="en-US" altLang="en-US" sz="5200" b="1" dirty="0">
                <a:solidFill>
                  <a:srgbClr val="C00000"/>
                </a:solidFill>
              </a:rPr>
              <a:t> </a:t>
            </a:r>
            <a:r>
              <a:rPr lang="en-GB" altLang="en-US" sz="5200" b="1" dirty="0" err="1">
                <a:solidFill>
                  <a:srgbClr val="C00000"/>
                </a:solidFill>
              </a:rPr>
              <a:t>ব্যাকরণ</a:t>
            </a:r>
            <a:r>
              <a:rPr lang="en-US" altLang="en-US" sz="5200" b="1" dirty="0">
                <a:solidFill>
                  <a:srgbClr val="C00000"/>
                </a:solidFill>
              </a:rPr>
              <a:t> </a:t>
            </a:r>
            <a:r>
              <a:rPr lang="en-GB" altLang="en-US" sz="5200" b="1" dirty="0" err="1">
                <a:solidFill>
                  <a:srgbClr val="C00000"/>
                </a:solidFill>
              </a:rPr>
              <a:t>লেখেন</a:t>
            </a:r>
            <a:r>
              <a:rPr lang="en-US" altLang="en-US" sz="5200" b="1" dirty="0">
                <a:solidFill>
                  <a:srgbClr val="C00000"/>
                </a:solidFill>
              </a:rPr>
              <a:t> </a:t>
            </a:r>
            <a:endParaRPr lang="en-GB" sz="5200" b="1" dirty="0">
              <a:solidFill>
                <a:srgbClr val="C00000"/>
              </a:solidFill>
            </a:endParaRPr>
          </a:p>
        </p:txBody>
      </p:sp>
      <p:sp>
        <p:nvSpPr>
          <p:cNvPr id="1048648" name="TextBox 1048647"/>
          <p:cNvSpPr txBox="1"/>
          <p:nvPr/>
        </p:nvSpPr>
        <p:spPr>
          <a:xfrm>
            <a:off x="1524000" y="2819400"/>
            <a:ext cx="6305328" cy="90794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altLang="en-US" sz="5300" b="1" i="1" dirty="0" err="1">
                <a:solidFill>
                  <a:schemeClr val="bg1"/>
                </a:solidFill>
              </a:rPr>
              <a:t>রাজা</a:t>
            </a:r>
            <a:r>
              <a:rPr lang="en-US" altLang="en-US" sz="5300" b="1" i="1" dirty="0">
                <a:solidFill>
                  <a:schemeClr val="bg1"/>
                </a:solidFill>
              </a:rPr>
              <a:t> </a:t>
            </a:r>
            <a:r>
              <a:rPr lang="en-GB" altLang="en-US" sz="5300" b="1" i="1" dirty="0" err="1">
                <a:solidFill>
                  <a:schemeClr val="bg1"/>
                </a:solidFill>
              </a:rPr>
              <a:t>রামমোহন</a:t>
            </a:r>
            <a:r>
              <a:rPr lang="en-US" altLang="en-US" sz="5300" b="1" i="1" dirty="0">
                <a:solidFill>
                  <a:schemeClr val="bg1"/>
                </a:solidFill>
              </a:rPr>
              <a:t> </a:t>
            </a:r>
            <a:r>
              <a:rPr lang="en-GB" altLang="en-US" sz="5300" b="1" i="1" dirty="0" err="1">
                <a:solidFill>
                  <a:schemeClr val="bg1"/>
                </a:solidFill>
              </a:rPr>
              <a:t>রায়</a:t>
            </a:r>
            <a:r>
              <a:rPr lang="en-US" altLang="en-US" sz="5300" b="1" i="1" dirty="0">
                <a:solidFill>
                  <a:schemeClr val="bg1"/>
                </a:solidFill>
              </a:rPr>
              <a:t> </a:t>
            </a:r>
            <a:endParaRPr lang="en-GB" sz="5300" b="1" i="1" dirty="0">
              <a:solidFill>
                <a:schemeClr val="bg1"/>
              </a:solidFill>
            </a:endParaRPr>
          </a:p>
        </p:txBody>
      </p:sp>
      <p:sp>
        <p:nvSpPr>
          <p:cNvPr id="1048649" name="TextBox 1048648"/>
          <p:cNvSpPr txBox="1"/>
          <p:nvPr/>
        </p:nvSpPr>
        <p:spPr>
          <a:xfrm>
            <a:off x="1784138" y="4724400"/>
            <a:ext cx="5575721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altLang="en-US" sz="5400" b="1" i="1" u="none" dirty="0" err="1">
                <a:solidFill>
                  <a:srgbClr val="FF0000"/>
                </a:solidFill>
              </a:rPr>
              <a:t>গৌড়ীয়</a:t>
            </a:r>
            <a:r>
              <a:rPr lang="en-US" altLang="en-US" sz="5400" b="1" i="1" u="none" dirty="0">
                <a:solidFill>
                  <a:srgbClr val="FF0000"/>
                </a:solidFill>
              </a:rPr>
              <a:t> </a:t>
            </a:r>
            <a:r>
              <a:rPr lang="en-GB" altLang="en-US" sz="5400" b="1" i="1" u="none" dirty="0" err="1">
                <a:solidFill>
                  <a:srgbClr val="FF0000"/>
                </a:solidFill>
              </a:rPr>
              <a:t>ব্যাকরণ</a:t>
            </a:r>
            <a:r>
              <a:rPr lang="en-US" altLang="en-US" sz="5400" b="1" i="1" u="none" dirty="0">
                <a:solidFill>
                  <a:srgbClr val="FF0000"/>
                </a:solidFill>
              </a:rPr>
              <a:t> </a:t>
            </a:r>
            <a:endParaRPr lang="en-GB" sz="5400" b="1" i="1" u="none" dirty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19600" y="3810000"/>
            <a:ext cx="381000" cy="914400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1048609"/>
          <p:cNvSpPr txBox="1"/>
          <p:nvPr/>
        </p:nvSpPr>
        <p:spPr>
          <a:xfrm>
            <a:off x="457200" y="457200"/>
            <a:ext cx="82296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altLang="en-US" sz="4800" b="1" i="1" dirty="0" err="1">
                <a:solidFill>
                  <a:schemeClr val="bg1"/>
                </a:solidFill>
              </a:rPr>
              <a:t>বিভিন্ন</a:t>
            </a:r>
            <a:r>
              <a:rPr lang="en-US" altLang="en-US" sz="4800" b="1" i="1" dirty="0">
                <a:solidFill>
                  <a:schemeClr val="bg1"/>
                </a:solidFill>
              </a:rPr>
              <a:t> </a:t>
            </a:r>
            <a:r>
              <a:rPr lang="en-GB" altLang="en-US" sz="4800" b="1" i="1" dirty="0" err="1">
                <a:solidFill>
                  <a:schemeClr val="bg1"/>
                </a:solidFill>
              </a:rPr>
              <a:t>ভাষা</a:t>
            </a:r>
            <a:r>
              <a:rPr lang="en-US" altLang="en-US" sz="4800" b="1" i="1" dirty="0">
                <a:solidFill>
                  <a:schemeClr val="bg1"/>
                </a:solidFill>
              </a:rPr>
              <a:t> </a:t>
            </a:r>
            <a:r>
              <a:rPr lang="en-GB" altLang="en-US" sz="4800" b="1" i="1" dirty="0" err="1">
                <a:solidFill>
                  <a:schemeClr val="bg1"/>
                </a:solidFill>
              </a:rPr>
              <a:t>বিজ্ঞানিদের</a:t>
            </a:r>
            <a:r>
              <a:rPr lang="en-US" altLang="en-US" sz="4800" b="1" i="1" dirty="0">
                <a:solidFill>
                  <a:schemeClr val="bg1"/>
                </a:solidFill>
              </a:rPr>
              <a:t> </a:t>
            </a:r>
            <a:r>
              <a:rPr lang="en-GB" altLang="en-US" sz="4800" b="1" i="1" dirty="0" err="1">
                <a:solidFill>
                  <a:schemeClr val="bg1"/>
                </a:solidFill>
              </a:rPr>
              <a:t>সংজ্ঞা</a:t>
            </a:r>
            <a:r>
              <a:rPr lang="en-US" altLang="en-US" sz="4800" b="1" i="1" dirty="0">
                <a:solidFill>
                  <a:schemeClr val="bg1"/>
                </a:solidFill>
              </a:rPr>
              <a:t> </a:t>
            </a:r>
            <a:endParaRPr lang="en-GB" sz="4800" b="1" i="1" dirty="0">
              <a:solidFill>
                <a:schemeClr val="bg1"/>
              </a:solidFill>
            </a:endParaRPr>
          </a:p>
        </p:txBody>
      </p:sp>
      <p:sp>
        <p:nvSpPr>
          <p:cNvPr id="1048611" name="TextBox 1048610"/>
          <p:cNvSpPr txBox="1"/>
          <p:nvPr/>
        </p:nvSpPr>
        <p:spPr>
          <a:xfrm>
            <a:off x="533400" y="1524000"/>
            <a:ext cx="7924800" cy="1200329"/>
          </a:xfrm>
          <a:prstGeom prst="rect">
            <a:avLst/>
          </a:prstGeom>
          <a:ln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altLang="en-US" sz="2400" b="1" dirty="0"/>
              <a:t>ড</a:t>
            </a:r>
            <a:r>
              <a:rPr lang="en-US" altLang="en-US" sz="2400" b="1" dirty="0"/>
              <a:t>.</a:t>
            </a:r>
            <a:r>
              <a:rPr lang="en-GB" altLang="en-US" sz="2400" b="1" dirty="0" err="1"/>
              <a:t>সুনীতিকুমার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বন্দ্যোপাধ্যায়ের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মতে</a:t>
            </a:r>
            <a:r>
              <a:rPr lang="en-US" altLang="en-US" sz="2400" b="1" dirty="0"/>
              <a:t>-</a:t>
            </a:r>
            <a:r>
              <a:rPr lang="en-GB" altLang="en-US" sz="2400" b="1" dirty="0" err="1"/>
              <a:t>যে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শাস্ত্রে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কোন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ভাষাকে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বিশ্লেষণ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করে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এর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স্বরূপ</a:t>
            </a:r>
            <a:r>
              <a:rPr lang="en-US" altLang="en-US" sz="2400" b="1" dirty="0"/>
              <a:t>- </a:t>
            </a:r>
            <a:r>
              <a:rPr lang="en-GB" altLang="en-US" sz="2400" b="1" dirty="0" err="1"/>
              <a:t>প্রকৃতি</a:t>
            </a:r>
            <a:r>
              <a:rPr lang="en-US" altLang="en-US" sz="2400" b="1" dirty="0"/>
              <a:t> </a:t>
            </a:r>
            <a:r>
              <a:rPr lang="en-GB" altLang="en-US" sz="2400" b="1" dirty="0"/>
              <a:t>ও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প্রয়োগনীতি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বুঝিয়ে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দেয়া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হয়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সেই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শাস্ত্রকে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সেই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ভাষার</a:t>
            </a:r>
            <a:r>
              <a:rPr lang="en-US" altLang="en-US" sz="2400" b="1" dirty="0"/>
              <a:t>  </a:t>
            </a:r>
            <a:r>
              <a:rPr lang="en-GB" altLang="en-US" sz="2400" b="1" dirty="0" err="1"/>
              <a:t>ব্যাকরণ</a:t>
            </a:r>
            <a:r>
              <a:rPr lang="en-US" altLang="en-US" sz="2400" b="1" dirty="0"/>
              <a:t> </a:t>
            </a:r>
            <a:r>
              <a:rPr lang="en-GB" altLang="en-US" sz="2400" b="1" dirty="0" err="1"/>
              <a:t>বলে</a:t>
            </a:r>
            <a:r>
              <a:rPr lang="en-GB" altLang="en-US" sz="2400" b="1" dirty="0"/>
              <a:t>। </a:t>
            </a:r>
            <a:r>
              <a:rPr lang="en-US" altLang="en-US" sz="2400" b="1" dirty="0"/>
              <a:t>                   </a:t>
            </a:r>
            <a:endParaRPr lang="en-GB" sz="2400" b="1" dirty="0"/>
          </a:p>
        </p:txBody>
      </p:sp>
      <p:sp>
        <p:nvSpPr>
          <p:cNvPr id="1048612" name="Rectangle 6"/>
          <p:cNvSpPr/>
          <p:nvPr/>
        </p:nvSpPr>
        <p:spPr>
          <a:xfrm>
            <a:off x="533400" y="2971800"/>
            <a:ext cx="8229601" cy="16764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bn-IN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ডঃ মুহম্মদ শহীদুল্লাহর মতে-যে শাস্ত্র কোন ভাষাকে বিশ্লেষন করে তার স্বরুপ,প্রকৃতি ও প্রয়োগেররীতি আলোচনা করে এবং যার সাহায্যে সে ভাষা কথা ও লেখায় শুদ্ধরুপে প্রয়োগ করা যায়, সে শাস্ত্রকে সে ভাষার ব্যাকরণ বলে ।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3" name="Rectangle 7"/>
          <p:cNvSpPr/>
          <p:nvPr/>
        </p:nvSpPr>
        <p:spPr>
          <a:xfrm>
            <a:off x="457201" y="4800600"/>
            <a:ext cx="8305800" cy="1524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bn-IN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ডঃ এনামুল হকের মতে –যে শাস্ত্রের দ্বারা ভাষাকে বিশ্লেষণ করে এর বিবিধ অংশের পারস্পরিক সম্বন্ধ নির্নয় করা যায় এবং ভাষা রচনাকালে আবশ্যাকমত সেই নির্ণিত তত্ত্ব  ও তথ্য প্রয়োগ সম্ভবপর হয়ে উঠে তার নামই ব্যাকরণ ।</a:t>
            </a:r>
            <a:endParaRPr lang="en-US" sz="2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Down Arrow Callout 3"/>
          <p:cNvSpPr/>
          <p:nvPr/>
        </p:nvSpPr>
        <p:spPr>
          <a:xfrm>
            <a:off x="838200" y="457200"/>
            <a:ext cx="7467600" cy="1295400"/>
          </a:xfrm>
          <a:prstGeom prst="downArrowCallout">
            <a:avLst>
              <a:gd name="adj1" fmla="val 6943"/>
              <a:gd name="adj2" fmla="val 25000"/>
              <a:gd name="adj3" fmla="val 25000"/>
              <a:gd name="adj4" fmla="val 7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ব্যাকর</a:t>
            </a:r>
            <a:r>
              <a:rPr lang="en-GB" altLang="en-US" sz="60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ণে</a:t>
            </a:r>
            <a:r>
              <a:rPr lang="bn-IN" sz="6000" b="1" i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 বৈশিষ্ট্য</a:t>
            </a:r>
            <a:endParaRPr lang="en-US" sz="6000" b="1" i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88" name="TextBox 1048587"/>
          <p:cNvSpPr txBox="1"/>
          <p:nvPr/>
        </p:nvSpPr>
        <p:spPr>
          <a:xfrm>
            <a:off x="609600" y="1981200"/>
            <a:ext cx="8001000" cy="43396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altLang="en-US" sz="2400" b="1" dirty="0">
                <a:solidFill>
                  <a:srgbClr val="000000"/>
                </a:solidFill>
              </a:rPr>
              <a:t>১।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ব্যাকরণের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আলোচ্য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বিষয়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ভাষার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ভিতরে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নিয়ম</a:t>
            </a:r>
            <a:r>
              <a:rPr lang="en-US" altLang="en-US" sz="2400" b="1" dirty="0">
                <a:solidFill>
                  <a:srgbClr val="000000"/>
                </a:solidFill>
              </a:rPr>
              <a:t>- </a:t>
            </a:r>
            <a:r>
              <a:rPr lang="en-GB" altLang="en-US" sz="2400" b="1" dirty="0" err="1">
                <a:solidFill>
                  <a:srgbClr val="000000"/>
                </a:solidFill>
              </a:rPr>
              <a:t>শৃঙ্খলা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রক্ষা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করা</a:t>
            </a:r>
            <a:r>
              <a:rPr lang="en-GB" altLang="en-US" sz="2400" b="1" dirty="0">
                <a:solidFill>
                  <a:srgbClr val="000000"/>
                </a:solidFill>
              </a:rPr>
              <a:t>।</a:t>
            </a:r>
            <a:endParaRPr lang="en-GB" sz="2400" b="1" dirty="0">
              <a:solidFill>
                <a:srgbClr val="000000"/>
              </a:solidFill>
            </a:endParaRPr>
          </a:p>
          <a:p>
            <a:r>
              <a:rPr lang="en-GB" altLang="en-US" sz="2400" b="1" dirty="0">
                <a:solidFill>
                  <a:srgbClr val="000000"/>
                </a:solidFill>
              </a:rPr>
              <a:t>২।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ব্যাকরণকে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ভাষার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সংবিধান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বলা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হয়</a:t>
            </a:r>
            <a:r>
              <a:rPr lang="en-GB" altLang="en-US" sz="2400" b="1" dirty="0">
                <a:solidFill>
                  <a:srgbClr val="000000"/>
                </a:solidFill>
              </a:rPr>
              <a:t>।</a:t>
            </a:r>
            <a:endParaRPr lang="en-GB" sz="2400" b="1" dirty="0">
              <a:solidFill>
                <a:srgbClr val="000000"/>
              </a:solidFill>
            </a:endParaRPr>
          </a:p>
          <a:p>
            <a:r>
              <a:rPr lang="en-GB" altLang="en-US" sz="2400" b="1" dirty="0">
                <a:solidFill>
                  <a:srgbClr val="000000"/>
                </a:solidFill>
              </a:rPr>
              <a:t>৩।ভাষার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অভ্যন্তরীণ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শৃঙ্খলা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রক্ষা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করাই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ব্যাকরণের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কাজ</a:t>
            </a:r>
            <a:r>
              <a:rPr lang="en-GB" altLang="en-US" sz="2400" b="1" dirty="0">
                <a:solidFill>
                  <a:srgbClr val="000000"/>
                </a:solidFill>
              </a:rPr>
              <a:t>।</a:t>
            </a:r>
            <a:endParaRPr lang="en-GB" sz="2400" b="1" dirty="0">
              <a:solidFill>
                <a:srgbClr val="000000"/>
              </a:solidFill>
            </a:endParaRPr>
          </a:p>
          <a:p>
            <a:r>
              <a:rPr lang="en-GB" altLang="en-US" sz="2400" b="1" dirty="0">
                <a:solidFill>
                  <a:srgbClr val="000000"/>
                </a:solidFill>
              </a:rPr>
              <a:t>৪।ভাষা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সৃষ্টি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হয়েছে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আগে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,</a:t>
            </a:r>
            <a:r>
              <a:rPr lang="en-GB" altLang="en-US" sz="2400" b="1" dirty="0" err="1" smtClean="0">
                <a:solidFill>
                  <a:srgbClr val="000000"/>
                </a:solidFill>
              </a:rPr>
              <a:t>পরে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সৃষ্টি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 smtClean="0">
                <a:solidFill>
                  <a:srgbClr val="000000"/>
                </a:solidFill>
              </a:rPr>
              <a:t>হয়েছে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ব্যাকরণ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ভাষার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প্রয়োজনে</a:t>
            </a:r>
            <a:r>
              <a:rPr lang="en-GB" altLang="en-US" sz="2400" b="1" dirty="0">
                <a:solidFill>
                  <a:srgbClr val="000000"/>
                </a:solidFill>
              </a:rPr>
              <a:t>।</a:t>
            </a:r>
            <a:endParaRPr lang="en-GB" sz="2400" b="1" dirty="0">
              <a:solidFill>
                <a:srgbClr val="000000"/>
              </a:solidFill>
            </a:endParaRPr>
          </a:p>
          <a:p>
            <a:r>
              <a:rPr lang="en-GB" altLang="en-US" sz="2400" b="1" dirty="0">
                <a:solidFill>
                  <a:srgbClr val="000000"/>
                </a:solidFill>
              </a:rPr>
              <a:t>৫।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ব্যাকরণ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ভাষাকে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শাসন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করে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না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বরং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ভাষা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দ্বারা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ব্যাকরণ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শাসিত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 err="1">
                <a:solidFill>
                  <a:srgbClr val="000000"/>
                </a:solidFill>
              </a:rPr>
              <a:t>হয়</a:t>
            </a:r>
            <a:r>
              <a:rPr lang="en-GB" altLang="en-US" sz="2400" b="1" dirty="0">
                <a:solidFill>
                  <a:srgbClr val="000000"/>
                </a:solidFill>
              </a:rPr>
              <a:t>। </a:t>
            </a: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GB" altLang="en-US" sz="2400" b="1" dirty="0">
                <a:solidFill>
                  <a:srgbClr val="000000"/>
                </a:solidFill>
              </a:rPr>
              <a:t>   </a:t>
            </a:r>
            <a:endParaRPr lang="en-GB" sz="2400" b="1" dirty="0">
              <a:solidFill>
                <a:srgbClr val="000000"/>
              </a:solidFill>
            </a:endParaRPr>
          </a:p>
          <a:p>
            <a:r>
              <a:rPr lang="en-GB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  <a:p>
            <a:r>
              <a:rPr lang="en-GB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  <a:p>
            <a:r>
              <a:rPr lang="en-US" altLang="en-US" sz="2800" dirty="0">
                <a:solidFill>
                  <a:srgbClr val="000000"/>
                </a:solidFill>
              </a:rPr>
              <a:t>   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extBox 1048712"/>
          <p:cNvSpPr txBox="1"/>
          <p:nvPr/>
        </p:nvSpPr>
        <p:spPr>
          <a:xfrm>
            <a:off x="533400" y="1828800"/>
            <a:ext cx="8153400" cy="43396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altLang="en-US" sz="2400" b="1" i="1" dirty="0"/>
              <a:t>১। </a:t>
            </a:r>
            <a:r>
              <a:rPr lang="en-GB" altLang="en-US" sz="2400" b="1" i="1" dirty="0" err="1"/>
              <a:t>ভাষার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বিশ্লেষণ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করে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তার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স্বরূপ</a:t>
            </a:r>
            <a:r>
              <a:rPr lang="en-US" altLang="en-US" sz="2400" b="1" i="1" dirty="0"/>
              <a:t> </a:t>
            </a:r>
            <a:r>
              <a:rPr lang="en-GB" altLang="en-US" sz="2400" b="1" i="1" dirty="0"/>
              <a:t>ও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বৈশিষ্ট্যকে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নিরূপণ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করে</a:t>
            </a:r>
            <a:r>
              <a:rPr lang="en-GB" altLang="en-US" sz="2400" b="1" i="1" dirty="0"/>
              <a:t>। </a:t>
            </a:r>
            <a:endParaRPr lang="en-GB" sz="2400" b="1" i="1" dirty="0"/>
          </a:p>
          <a:p>
            <a:r>
              <a:rPr lang="en-GB" altLang="en-US" sz="2400" b="1" i="1" dirty="0"/>
              <a:t>২।ব্যাকরণ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পাঠ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করে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ভাষার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বিভিন্ন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উপাদানের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গঠন</a:t>
            </a:r>
            <a:r>
              <a:rPr lang="en-US" altLang="en-US" sz="2400" b="1" i="1" dirty="0"/>
              <a:t> -</a:t>
            </a:r>
            <a:r>
              <a:rPr lang="en-GB" altLang="en-US" sz="2400" b="1" i="1" dirty="0" err="1"/>
              <a:t>প্রকৃতি</a:t>
            </a:r>
            <a:r>
              <a:rPr lang="en-US" altLang="en-US" sz="2400" b="1" i="1" dirty="0"/>
              <a:t> </a:t>
            </a:r>
            <a:r>
              <a:rPr lang="en-GB" altLang="en-US" sz="2400" b="1" i="1" dirty="0"/>
              <a:t>ও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সে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সবের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সুষ্ঠ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ব্যবহার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সম্পর্কে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জানাযায়</a:t>
            </a:r>
            <a:r>
              <a:rPr lang="en-GB" altLang="en-US" sz="2400" b="1" i="1" dirty="0"/>
              <a:t>। </a:t>
            </a:r>
            <a:endParaRPr lang="en-GB" sz="2400" b="1" i="1" dirty="0"/>
          </a:p>
          <a:p>
            <a:r>
              <a:rPr lang="en-GB" altLang="en-US" sz="2400" b="1" i="1" dirty="0"/>
              <a:t>৩।ব্যাকরণ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পাঠ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করে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লেখায়</a:t>
            </a:r>
            <a:r>
              <a:rPr lang="en-US" altLang="en-US" sz="2400" b="1" i="1" dirty="0"/>
              <a:t> </a:t>
            </a:r>
            <a:r>
              <a:rPr lang="en-GB" altLang="en-US" sz="2400" b="1" i="1" dirty="0"/>
              <a:t>ও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কথায়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ভাষা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ব্যবহারের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শুদ্ধতা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রক্ষা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করা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যায়</a:t>
            </a:r>
            <a:r>
              <a:rPr lang="en-GB" altLang="en-US" sz="2400" b="1" i="1" dirty="0"/>
              <a:t>।</a:t>
            </a:r>
            <a:endParaRPr lang="en-GB" sz="2400" b="1" i="1" dirty="0"/>
          </a:p>
          <a:p>
            <a:r>
              <a:rPr lang="en-GB" altLang="en-US" sz="2400" b="1" i="1" dirty="0"/>
              <a:t>৪।ব্যাকরণ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পাঠে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ভাষা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সৌন্দর্য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রক্ষার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ক্ষমতা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বৃদ্ধি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পায়</a:t>
            </a:r>
            <a:r>
              <a:rPr lang="en-GB" altLang="en-US" sz="2400" b="1" i="1" dirty="0"/>
              <a:t>। </a:t>
            </a:r>
            <a:endParaRPr lang="en-GB" sz="2400" b="1" i="1" dirty="0"/>
          </a:p>
          <a:p>
            <a:r>
              <a:rPr lang="en-GB" altLang="en-US" sz="2400" b="1" i="1" dirty="0"/>
              <a:t>৫।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ভাষার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পরিবর্তনের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ধরা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নিয়ম</a:t>
            </a:r>
            <a:r>
              <a:rPr lang="en-US" altLang="en-US" sz="2400" b="1" i="1" dirty="0"/>
              <a:t>-</a:t>
            </a:r>
            <a:r>
              <a:rPr lang="en-GB" altLang="en-US" sz="2400" b="1" i="1" dirty="0" err="1"/>
              <a:t>শৃংখলার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বণর্না</a:t>
            </a:r>
            <a:r>
              <a:rPr lang="en-US" altLang="en-US" sz="2400" b="1" i="1" dirty="0"/>
              <a:t> </a:t>
            </a:r>
            <a:r>
              <a:rPr lang="en-GB" altLang="en-US" sz="2400" b="1" i="1" dirty="0"/>
              <a:t>ও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বিশ্লেষণ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ব্যাকরণ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পাঠে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অবহিত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হওয়া</a:t>
            </a:r>
            <a:r>
              <a:rPr lang="en-US" altLang="en-US" sz="2400" b="1" i="1" dirty="0"/>
              <a:t> </a:t>
            </a:r>
            <a:r>
              <a:rPr lang="en-GB" altLang="en-US" sz="2400" b="1" i="1" dirty="0" err="1"/>
              <a:t>যায়</a:t>
            </a:r>
            <a:r>
              <a:rPr lang="en-GB" altLang="en-US" sz="2400" b="1" i="1" dirty="0"/>
              <a:t>।    </a:t>
            </a:r>
            <a:endParaRPr lang="en-GB" sz="2400" b="1" i="1" dirty="0"/>
          </a:p>
          <a:p>
            <a:r>
              <a:rPr lang="en-US" altLang="en-US" sz="2400" b="1" i="1" dirty="0"/>
              <a:t> </a:t>
            </a:r>
            <a:endParaRPr lang="en-GB" sz="2400" b="1" i="1" dirty="0"/>
          </a:p>
          <a:p>
            <a:endParaRPr lang="en-GB" sz="3000" i="1" dirty="0">
              <a:solidFill>
                <a:srgbClr val="00B0F0"/>
              </a:solidFill>
            </a:endParaRPr>
          </a:p>
          <a:p>
            <a:r>
              <a:rPr lang="en-US" altLang="en-US" sz="3000" i="1" dirty="0">
                <a:solidFill>
                  <a:srgbClr val="00B0F0"/>
                </a:solidFill>
              </a:rPr>
              <a:t>  </a:t>
            </a:r>
            <a:r>
              <a:rPr lang="en-GB" altLang="en-US" sz="3000" i="1" dirty="0">
                <a:solidFill>
                  <a:srgbClr val="00B0F0"/>
                </a:solidFill>
              </a:rPr>
              <a:t> </a:t>
            </a:r>
            <a:r>
              <a:rPr lang="en-US" altLang="en-US" sz="3000" i="1" dirty="0">
                <a:solidFill>
                  <a:srgbClr val="00B0F0"/>
                </a:solidFill>
              </a:rPr>
              <a:t>   </a:t>
            </a:r>
            <a:r>
              <a:rPr lang="en-GB" altLang="en-US" sz="3000" i="1" dirty="0">
                <a:solidFill>
                  <a:srgbClr val="00B0F0"/>
                </a:solidFill>
              </a:rPr>
              <a:t> </a:t>
            </a:r>
            <a:r>
              <a:rPr lang="en-US" altLang="en-US" sz="3000" i="1" dirty="0">
                <a:solidFill>
                  <a:srgbClr val="00B0F0"/>
                </a:solidFill>
              </a:rPr>
              <a:t>  </a:t>
            </a:r>
            <a:endParaRPr lang="en-GB" sz="3000" i="1" dirty="0">
              <a:solidFill>
                <a:srgbClr val="00B0F0"/>
              </a:solidFill>
            </a:endParaRPr>
          </a:p>
        </p:txBody>
      </p:sp>
      <p:sp>
        <p:nvSpPr>
          <p:cNvPr id="4" name="Down Arrow Callout 4"/>
          <p:cNvSpPr/>
          <p:nvPr/>
        </p:nvSpPr>
        <p:spPr>
          <a:xfrm>
            <a:off x="685800" y="609600"/>
            <a:ext cx="7442673" cy="990599"/>
          </a:xfrm>
          <a:prstGeom prst="downArrowCallout">
            <a:avLst>
              <a:gd name="adj1" fmla="val 1576"/>
              <a:gd name="adj2" fmla="val 788"/>
              <a:gd name="adj3" fmla="val 25000"/>
              <a:gd name="adj4" fmla="val 64977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b="1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ব্যাকরণ পাঠেরপ্রয়োজনীয়তা</a:t>
            </a:r>
            <a:endParaRPr lang="en-US" sz="48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33400"/>
            <a:ext cx="6248400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দলীয়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কাজ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2385BB2-9288-46D8-8378-361FD1FE09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91"/>
          <a:stretch/>
        </p:blipFill>
        <p:spPr>
          <a:xfrm>
            <a:off x="1371600" y="2133600"/>
            <a:ext cx="62484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47800" y="5334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rgbClr val="0070C0"/>
                </a:solidFill>
              </a:rPr>
              <a:t>ব্যাকরণের</a:t>
            </a:r>
            <a:r>
              <a:rPr lang="en-US" sz="3600" b="1" i="1" dirty="0" smtClean="0">
                <a:solidFill>
                  <a:srgbClr val="0070C0"/>
                </a:solidFill>
              </a:rPr>
              <a:t> ৫টি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বৈশিষ্ট্য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লিখ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7239000" cy="156966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</a:rPr>
              <a:t>বাড়ির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কাজ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endParaRPr lang="en-US" sz="9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2362200"/>
            <a:ext cx="4343400" cy="266700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pic>
      <p:sp>
        <p:nvSpPr>
          <p:cNvPr id="4" name="TextBox 3"/>
          <p:cNvSpPr txBox="1"/>
          <p:nvPr/>
        </p:nvSpPr>
        <p:spPr>
          <a:xfrm>
            <a:off x="685800" y="51816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0070C0"/>
                </a:solidFill>
              </a:rPr>
              <a:t>ব্যাকরণ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কাকে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বলে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এর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আলোচ্য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বিষয়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কী</a:t>
            </a:r>
            <a:r>
              <a:rPr lang="en-US" sz="3200" b="1" i="1" dirty="0" smtClean="0">
                <a:solidFill>
                  <a:srgbClr val="0070C0"/>
                </a:solidFill>
              </a:rPr>
              <a:t> 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কী</a:t>
            </a:r>
            <a:r>
              <a:rPr lang="en-US" sz="3200" b="1" i="1" dirty="0" smtClean="0">
                <a:solidFill>
                  <a:srgbClr val="0070C0"/>
                </a:solidFill>
              </a:rPr>
              <a:t> ?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আলোচনা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কর</a:t>
            </a:r>
            <a:r>
              <a:rPr lang="en-US" sz="3200" b="1" i="1" dirty="0" smtClean="0">
                <a:solidFill>
                  <a:srgbClr val="0070C0"/>
                </a:solidFill>
              </a:rPr>
              <a:t> । 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extBox 1048714"/>
          <p:cNvSpPr txBox="1"/>
          <p:nvPr/>
        </p:nvSpPr>
        <p:spPr>
          <a:xfrm>
            <a:off x="761999" y="457200"/>
            <a:ext cx="7315201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altLang="en-US" sz="7200" b="1" i="1" dirty="0" err="1">
                <a:solidFill>
                  <a:srgbClr val="FF0000"/>
                </a:solidFill>
              </a:rPr>
              <a:t>সবাইকে</a:t>
            </a:r>
            <a:r>
              <a:rPr lang="en-US" altLang="en-US" sz="7200" b="1" i="1" dirty="0">
                <a:solidFill>
                  <a:srgbClr val="FF0000"/>
                </a:solidFill>
              </a:rPr>
              <a:t> </a:t>
            </a:r>
            <a:r>
              <a:rPr lang="en-GB" altLang="en-US" sz="7200" b="1" i="1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altLang="en-US" sz="7200" b="1" i="1" dirty="0" smtClean="0">
                <a:solidFill>
                  <a:srgbClr val="FF0000"/>
                </a:solidFill>
              </a:rPr>
              <a:t> </a:t>
            </a:r>
            <a:endParaRPr lang="en-GB" sz="7200" b="1" i="1" dirty="0">
              <a:solidFill>
                <a:srgbClr val="FF0000"/>
              </a:solidFill>
            </a:endParaRPr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52601"/>
            <a:ext cx="7315200" cy="4258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extBox 1048620"/>
          <p:cNvSpPr txBox="1"/>
          <p:nvPr/>
        </p:nvSpPr>
        <p:spPr>
          <a:xfrm>
            <a:off x="2590800" y="381000"/>
            <a:ext cx="4000000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GB" altLang="en-US" sz="8000" b="1" i="1" dirty="0" err="1" smtClean="0">
                <a:solidFill>
                  <a:srgbClr val="C00000"/>
                </a:solidFill>
              </a:rPr>
              <a:t>পরিচিতি</a:t>
            </a:r>
            <a:r>
              <a:rPr lang="en-GB" altLang="en-US" sz="8000" b="1" i="1" dirty="0" smtClean="0">
                <a:solidFill>
                  <a:srgbClr val="C00000"/>
                </a:solidFill>
              </a:rPr>
              <a:t>  </a:t>
            </a:r>
            <a:r>
              <a:rPr lang="en-US" altLang="en-US" sz="8000" b="1" i="1" dirty="0" smtClean="0">
                <a:solidFill>
                  <a:srgbClr val="C00000"/>
                </a:solidFill>
              </a:rPr>
              <a:t> </a:t>
            </a:r>
            <a:endParaRPr lang="en-GB" sz="8000" b="1" i="1" dirty="0">
              <a:solidFill>
                <a:srgbClr val="C00000"/>
              </a:solidFill>
            </a:endParaRPr>
          </a:p>
        </p:txBody>
      </p:sp>
      <p:sp>
        <p:nvSpPr>
          <p:cNvPr id="1048622" name="TextBox 1048621"/>
          <p:cNvSpPr txBox="1"/>
          <p:nvPr/>
        </p:nvSpPr>
        <p:spPr>
          <a:xfrm>
            <a:off x="2590800" y="3886200"/>
            <a:ext cx="4000000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altLang="en-US" sz="2800" b="1" i="1" dirty="0" err="1">
                <a:solidFill>
                  <a:srgbClr val="0000FF"/>
                </a:solidFill>
              </a:rPr>
              <a:t>মোঃ</a:t>
            </a:r>
            <a:r>
              <a:rPr lang="en-US" altLang="en-US" sz="2800" b="1" i="1" dirty="0">
                <a:solidFill>
                  <a:srgbClr val="0000FF"/>
                </a:solidFill>
              </a:rPr>
              <a:t> </a:t>
            </a:r>
            <a:r>
              <a:rPr lang="en-GB" altLang="en-US" sz="2800" b="1" i="1" dirty="0" err="1">
                <a:solidFill>
                  <a:srgbClr val="0000FF"/>
                </a:solidFill>
              </a:rPr>
              <a:t>সোলায়মান</a:t>
            </a:r>
            <a:r>
              <a:rPr lang="en-US" altLang="en-US" sz="2800" b="1" i="1" dirty="0">
                <a:solidFill>
                  <a:srgbClr val="0000FF"/>
                </a:solidFill>
              </a:rPr>
              <a:t>  </a:t>
            </a:r>
            <a:r>
              <a:rPr lang="en-GB" altLang="en-US" sz="2800" b="1" i="1" dirty="0" err="1">
                <a:solidFill>
                  <a:srgbClr val="0000FF"/>
                </a:solidFill>
              </a:rPr>
              <a:t>সরকার</a:t>
            </a:r>
            <a:r>
              <a:rPr lang="en-US" altLang="en-US" sz="2800" b="1" i="1" dirty="0">
                <a:solidFill>
                  <a:srgbClr val="0000FF"/>
                </a:solidFill>
              </a:rPr>
              <a:t> </a:t>
            </a:r>
            <a:endParaRPr lang="en-GB" sz="2800" b="1" i="1" dirty="0">
              <a:solidFill>
                <a:srgbClr val="0000FF"/>
              </a:solidFill>
            </a:endParaRPr>
          </a:p>
          <a:p>
            <a:pPr algn="ctr"/>
            <a:r>
              <a:rPr lang="en-GB" altLang="en-US" sz="2400" dirty="0" err="1">
                <a:solidFill>
                  <a:srgbClr val="000000"/>
                </a:solidFill>
              </a:rPr>
              <a:t>সহকারি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</a:rPr>
              <a:t>শিক্ষক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endParaRPr lang="en-GB" sz="2400" dirty="0">
              <a:solidFill>
                <a:srgbClr val="000000"/>
              </a:solidFill>
            </a:endParaRPr>
          </a:p>
          <a:p>
            <a:pPr algn="ctr"/>
            <a:r>
              <a:rPr lang="en-GB" altLang="en-US" sz="2400" dirty="0" err="1">
                <a:solidFill>
                  <a:srgbClr val="000000"/>
                </a:solidFill>
              </a:rPr>
              <a:t>শাহজাহানপুর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</a:rPr>
              <a:t>উচ্চ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</a:rPr>
              <a:t>বিদ্যালয়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endParaRPr lang="en-GB" sz="2400" dirty="0">
              <a:solidFill>
                <a:srgbClr val="000000"/>
              </a:solidFill>
            </a:endParaRPr>
          </a:p>
          <a:p>
            <a:pPr algn="ctr"/>
            <a:r>
              <a:rPr lang="en-GB" altLang="en-US" sz="2400" dirty="0" err="1">
                <a:solidFill>
                  <a:srgbClr val="000000"/>
                </a:solidFill>
              </a:rPr>
              <a:t>মাধবপুর</a:t>
            </a:r>
            <a:r>
              <a:rPr lang="en-US" altLang="en-US" sz="2400" dirty="0">
                <a:solidFill>
                  <a:srgbClr val="000000"/>
                </a:solidFill>
              </a:rPr>
              <a:t>, </a:t>
            </a:r>
            <a:r>
              <a:rPr lang="en-GB" altLang="en-US" sz="2400" dirty="0" err="1">
                <a:solidFill>
                  <a:srgbClr val="000000"/>
                </a:solidFill>
              </a:rPr>
              <a:t>হবিগঞ্জ</a:t>
            </a:r>
            <a:r>
              <a:rPr lang="en-GB" altLang="en-US" sz="2400" dirty="0">
                <a:solidFill>
                  <a:srgbClr val="000000"/>
                </a:solidFill>
              </a:rPr>
              <a:t>। </a:t>
            </a:r>
            <a:endParaRPr lang="en-GB" sz="2400" dirty="0">
              <a:solidFill>
                <a:srgbClr val="000000"/>
              </a:solidFill>
            </a:endParaRP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E-mail:  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    </a:t>
            </a:r>
            <a:r>
              <a:rPr lang="en-US" sz="2000" dirty="0" err="1" smtClean="0">
                <a:solidFill>
                  <a:srgbClr val="FF0000"/>
                </a:solidFill>
              </a:rPr>
              <a:t>mr.mukulsarkar@gmail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endParaRPr lang="en-GB" sz="2000" dirty="0">
              <a:solidFill>
                <a:srgbClr val="FF0000"/>
              </a:solidFill>
            </a:endParaRPr>
          </a:p>
        </p:txBody>
      </p:sp>
      <p:pic>
        <p:nvPicPr>
          <p:cNvPr id="5" name="Picture 4" descr="00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828800"/>
            <a:ext cx="1676400" cy="1981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extBox 1048622"/>
          <p:cNvSpPr txBox="1"/>
          <p:nvPr/>
        </p:nvSpPr>
        <p:spPr>
          <a:xfrm>
            <a:off x="1143000" y="533400"/>
            <a:ext cx="6947695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GB" altLang="en-US" sz="8800" b="1" dirty="0" err="1">
                <a:solidFill>
                  <a:srgbClr val="FF0000"/>
                </a:solidFill>
              </a:rPr>
              <a:t>পাঠ</a:t>
            </a:r>
            <a:r>
              <a:rPr lang="en-US" altLang="en-US" sz="8800" b="1" dirty="0">
                <a:solidFill>
                  <a:srgbClr val="FF0000"/>
                </a:solidFill>
              </a:rPr>
              <a:t> </a:t>
            </a:r>
            <a:r>
              <a:rPr lang="en-GB" altLang="en-US" sz="8800" b="1" dirty="0" err="1" smtClean="0">
                <a:solidFill>
                  <a:srgbClr val="FF0000"/>
                </a:solidFill>
              </a:rPr>
              <a:t>পরিচিতি</a:t>
            </a:r>
            <a:r>
              <a:rPr lang="en-GB" altLang="en-US" sz="8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8800" b="1" dirty="0" smtClean="0">
                <a:solidFill>
                  <a:srgbClr val="FF0000"/>
                </a:solidFill>
              </a:rPr>
              <a:t> </a:t>
            </a:r>
            <a:endParaRPr lang="en-GB" sz="8800" b="1" dirty="0">
              <a:solidFill>
                <a:srgbClr val="FF0000"/>
              </a:solidFill>
            </a:endParaRPr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57401"/>
            <a:ext cx="3073086" cy="3886200"/>
          </a:xfrm>
          <a:prstGeom prst="rect">
            <a:avLst/>
          </a:prstGeom>
        </p:spPr>
      </p:pic>
      <p:sp>
        <p:nvSpPr>
          <p:cNvPr id="1048624" name="TextBox 1048623"/>
          <p:cNvSpPr txBox="1"/>
          <p:nvPr/>
        </p:nvSpPr>
        <p:spPr>
          <a:xfrm>
            <a:off x="4191000" y="2362200"/>
            <a:ext cx="4381000" cy="33547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GB" altLang="en-US" sz="4000" b="1" i="1" dirty="0" err="1">
                <a:solidFill>
                  <a:srgbClr val="C00000"/>
                </a:solidFill>
              </a:rPr>
              <a:t>শ্রেণিঃ</a:t>
            </a:r>
            <a:r>
              <a:rPr lang="en-US" altLang="en-US" sz="4000" b="1" i="1" dirty="0">
                <a:solidFill>
                  <a:srgbClr val="C00000"/>
                </a:solidFill>
              </a:rPr>
              <a:t> </a:t>
            </a:r>
            <a:r>
              <a:rPr lang="en-GB" altLang="en-US" sz="4000" b="1" i="1" dirty="0">
                <a:solidFill>
                  <a:srgbClr val="C00000"/>
                </a:solidFill>
              </a:rPr>
              <a:t> </a:t>
            </a:r>
            <a:r>
              <a:rPr lang="en-GB" altLang="en-US" sz="4000" b="1" i="1" dirty="0" err="1">
                <a:solidFill>
                  <a:srgbClr val="C00000"/>
                </a:solidFill>
              </a:rPr>
              <a:t>অষ্টম</a:t>
            </a:r>
            <a:r>
              <a:rPr lang="en-US" altLang="en-US" sz="4000" b="1" i="1" dirty="0">
                <a:solidFill>
                  <a:srgbClr val="C00000"/>
                </a:solidFill>
              </a:rPr>
              <a:t> </a:t>
            </a:r>
            <a:endParaRPr lang="en-GB" sz="4000" b="1" i="1" dirty="0">
              <a:solidFill>
                <a:srgbClr val="C00000"/>
              </a:solidFill>
            </a:endParaRPr>
          </a:p>
          <a:p>
            <a:pPr algn="ctr"/>
            <a:r>
              <a:rPr lang="en-GB" altLang="en-US" sz="3200" dirty="0" err="1">
                <a:solidFill>
                  <a:srgbClr val="0000FF"/>
                </a:solidFill>
              </a:rPr>
              <a:t>বিষয়ঃ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</a:rPr>
              <a:t>বাংলা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</a:rPr>
              <a:t>ব্যাকরণ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>
                <a:solidFill>
                  <a:srgbClr val="000000"/>
                </a:solidFill>
              </a:rPr>
              <a:t>ও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</a:rPr>
              <a:t>নির্মিতি</a:t>
            </a:r>
            <a:r>
              <a:rPr lang="en-GB" altLang="en-US" sz="2800" dirty="0">
                <a:solidFill>
                  <a:srgbClr val="000000"/>
                </a:solidFill>
              </a:rPr>
              <a:t>। 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  <a:p>
            <a:pPr algn="ctr"/>
            <a:r>
              <a:rPr lang="en-GB" altLang="en-US" sz="2800" dirty="0" err="1">
                <a:solidFill>
                  <a:srgbClr val="000000"/>
                </a:solidFill>
              </a:rPr>
              <a:t>আজকের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</a:rPr>
              <a:t>পাঠঃ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</a:rPr>
              <a:t>বাংলা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  <a:p>
            <a:pPr algn="ctr"/>
            <a:r>
              <a:rPr lang="en-GB" altLang="en-US" sz="2800" dirty="0" err="1">
                <a:solidFill>
                  <a:srgbClr val="000000"/>
                </a:solidFill>
              </a:rPr>
              <a:t>ব্যাকরণ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>
                <a:solidFill>
                  <a:srgbClr val="000000"/>
                </a:solidFill>
              </a:rPr>
              <a:t>। </a:t>
            </a:r>
            <a:endParaRPr lang="en-GB" sz="2800" dirty="0">
              <a:solidFill>
                <a:srgbClr val="000000"/>
              </a:solidFill>
            </a:endParaRPr>
          </a:p>
          <a:p>
            <a:pPr algn="ctr"/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</a:rPr>
              <a:t>সময়ঃ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>
                <a:solidFill>
                  <a:srgbClr val="000000"/>
                </a:solidFill>
              </a:rPr>
              <a:t>৫০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</a:rPr>
              <a:t>মিনিট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  <a:p>
            <a:pPr algn="ctr"/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91nbU22slD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2514601" cy="3124200"/>
          </a:xfrm>
          <a:prstGeom prst="rect">
            <a:avLst/>
          </a:prstGeom>
          <a:noFill/>
        </p:spPr>
      </p:pic>
      <p:pic>
        <p:nvPicPr>
          <p:cNvPr id="3" name="Picture 2" descr="mqdefault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286000"/>
            <a:ext cx="2743200" cy="3124200"/>
          </a:xfrm>
          <a:prstGeom prst="rect">
            <a:avLst/>
          </a:prstGeom>
        </p:spPr>
      </p:pic>
      <p:pic>
        <p:nvPicPr>
          <p:cNvPr id="4" name="Picture 3" descr="2-10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286000"/>
            <a:ext cx="2613952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334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err="1" smtClean="0">
                <a:solidFill>
                  <a:srgbClr val="C00000"/>
                </a:solidFill>
              </a:rPr>
              <a:t>নিচের</a:t>
            </a:r>
            <a:r>
              <a:rPr lang="en-US" sz="5400" b="1" i="1" dirty="0" smtClean="0">
                <a:solidFill>
                  <a:srgbClr val="C00000"/>
                </a:solidFill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</a:rPr>
              <a:t>ছবি</a:t>
            </a:r>
            <a:r>
              <a:rPr lang="en-US" sz="5400" b="1" i="1" dirty="0" smtClean="0">
                <a:solidFill>
                  <a:srgbClr val="C00000"/>
                </a:solidFill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</a:rPr>
              <a:t>গুলো</a:t>
            </a:r>
            <a:r>
              <a:rPr lang="en-US" sz="5400" b="1" i="1" dirty="0" smtClean="0">
                <a:solidFill>
                  <a:srgbClr val="C00000"/>
                </a:solidFill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</a:rPr>
              <a:t>লক্ষ</a:t>
            </a:r>
            <a:r>
              <a:rPr lang="en-US" sz="5400" b="1" i="1" dirty="0" smtClean="0">
                <a:solidFill>
                  <a:srgbClr val="C00000"/>
                </a:solidFill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</a:rPr>
              <a:t>কর</a:t>
            </a:r>
            <a:r>
              <a:rPr lang="en-US" sz="5400" b="1" i="1" dirty="0" smtClean="0">
                <a:solidFill>
                  <a:srgbClr val="C00000"/>
                </a:solidFill>
              </a:rPr>
              <a:t> </a:t>
            </a:r>
            <a:endParaRPr lang="en-US" sz="54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638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ছবিতে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দেখতে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পাছো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endParaRPr lang="en-US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_94678594_img_72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5410200" cy="3352800"/>
          </a:xfrm>
          <a:prstGeom prst="rect">
            <a:avLst/>
          </a:prstGeom>
        </p:spPr>
      </p:pic>
      <p:pic>
        <p:nvPicPr>
          <p:cNvPr id="4" name="Picture 3" descr="a-complete-text-book-on-higher-bengali-grammar-original-imafuz7aezuk2hj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133600"/>
            <a:ext cx="2638425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33400"/>
            <a:ext cx="8001000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5400" b="1" i="1" dirty="0" err="1" smtClean="0">
                <a:solidFill>
                  <a:srgbClr val="0070C0"/>
                </a:solidFill>
              </a:rPr>
              <a:t>নিচের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ছবি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গুলো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লক্ষ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কর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endParaRPr lang="en-US" sz="5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5638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বাংলা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ভাষার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ব্যাকরণ</a:t>
            </a:r>
            <a:r>
              <a:rPr lang="en-US" sz="3600" b="1" dirty="0" smtClean="0">
                <a:solidFill>
                  <a:srgbClr val="FF0000"/>
                </a:solidFill>
              </a:rPr>
              <a:t> !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153400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i="1" dirty="0" err="1" smtClean="0">
                <a:solidFill>
                  <a:srgbClr val="C00000"/>
                </a:solidFill>
              </a:rPr>
              <a:t>আমাদের</a:t>
            </a:r>
            <a:r>
              <a:rPr lang="en-US" sz="7200" b="1" i="1" dirty="0" smtClean="0">
                <a:solidFill>
                  <a:srgbClr val="C00000"/>
                </a:solidFill>
              </a:rPr>
              <a:t> </a:t>
            </a:r>
            <a:r>
              <a:rPr lang="en-US" sz="7200" b="1" i="1" dirty="0" err="1" smtClean="0">
                <a:solidFill>
                  <a:srgbClr val="C00000"/>
                </a:solidFill>
              </a:rPr>
              <a:t>আজকের</a:t>
            </a:r>
            <a:r>
              <a:rPr lang="en-US" sz="7200" b="1" i="1" dirty="0" smtClean="0">
                <a:solidFill>
                  <a:srgbClr val="C00000"/>
                </a:solidFill>
              </a:rPr>
              <a:t> </a:t>
            </a:r>
            <a:r>
              <a:rPr lang="en-US" sz="7200" b="1" i="1" dirty="0" err="1" smtClean="0">
                <a:solidFill>
                  <a:srgbClr val="C00000"/>
                </a:solidFill>
              </a:rPr>
              <a:t>পাঠ</a:t>
            </a:r>
            <a:r>
              <a:rPr lang="en-US" sz="7200" b="1" i="1" dirty="0" smtClean="0">
                <a:solidFill>
                  <a:srgbClr val="C00000"/>
                </a:solidFill>
              </a:rPr>
              <a:t> </a:t>
            </a:r>
            <a:endParaRPr lang="en-US" sz="7200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200400"/>
            <a:ext cx="6477000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বাংলা</a:t>
            </a: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ভাষার</a:t>
            </a: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ব্যাকরণ</a:t>
            </a: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extBox 1048626"/>
          <p:cNvSpPr txBox="1"/>
          <p:nvPr/>
        </p:nvSpPr>
        <p:spPr>
          <a:xfrm>
            <a:off x="1905000" y="457200"/>
            <a:ext cx="50292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altLang="en-US" sz="8000" b="1" i="1" dirty="0" err="1">
                <a:solidFill>
                  <a:srgbClr val="800000"/>
                </a:solidFill>
              </a:rPr>
              <a:t>শিখনফল</a:t>
            </a:r>
            <a:endParaRPr lang="en-GB" sz="7200" b="1" i="1" dirty="0">
              <a:solidFill>
                <a:srgbClr val="800000"/>
              </a:solidFill>
            </a:endParaRPr>
          </a:p>
        </p:txBody>
      </p:sp>
      <p:sp>
        <p:nvSpPr>
          <p:cNvPr id="1048628" name="TextBox 1048627"/>
          <p:cNvSpPr txBox="1"/>
          <p:nvPr/>
        </p:nvSpPr>
        <p:spPr>
          <a:xfrm>
            <a:off x="609600" y="2667000"/>
            <a:ext cx="7924800" cy="27392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altLang="en-US" sz="4000" b="1" i="1" dirty="0" err="1" smtClean="0">
                <a:solidFill>
                  <a:srgbClr val="FF0000"/>
                </a:solidFill>
              </a:rPr>
              <a:t>এই</a:t>
            </a:r>
            <a:r>
              <a:rPr lang="en-US" alt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i="1" dirty="0" err="1" smtClean="0">
                <a:solidFill>
                  <a:srgbClr val="FF0000"/>
                </a:solidFill>
              </a:rPr>
              <a:t>পাঠ</a:t>
            </a:r>
            <a:r>
              <a:rPr lang="en-US" alt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i="1" dirty="0" err="1" smtClean="0">
                <a:solidFill>
                  <a:srgbClr val="FF0000"/>
                </a:solidFill>
              </a:rPr>
              <a:t>শেষে</a:t>
            </a:r>
            <a:r>
              <a:rPr lang="en-US" alt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i="1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altLang="en-US" sz="4000" b="1" i="1" dirty="0" smtClean="0">
                <a:solidFill>
                  <a:srgbClr val="FF0000"/>
                </a:solidFill>
              </a:rPr>
              <a:t>--</a:t>
            </a:r>
            <a:endParaRPr lang="en-GB" sz="4000" b="1" i="1" dirty="0">
              <a:solidFill>
                <a:srgbClr val="FF0000"/>
              </a:solidFill>
            </a:endParaRPr>
          </a:p>
          <a:p>
            <a:pPr algn="l"/>
            <a:r>
              <a:rPr lang="en-GB" altLang="en-US" sz="3200" b="1" i="1" dirty="0" smtClean="0">
                <a:solidFill>
                  <a:srgbClr val="0070C0"/>
                </a:solidFill>
              </a:rPr>
              <a:t>১</a:t>
            </a:r>
            <a:r>
              <a:rPr lang="en-GB" altLang="en-US" sz="3200" b="1" i="1" dirty="0">
                <a:solidFill>
                  <a:srgbClr val="0070C0"/>
                </a:solidFill>
              </a:rPr>
              <a:t>।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ব্যাকরণ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সম্পর্কে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ধারণা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লাভ</a:t>
            </a:r>
            <a:r>
              <a:rPr lang="en-US" altLang="en-US" sz="3200" b="1" i="1" dirty="0">
                <a:solidFill>
                  <a:srgbClr val="0070C0"/>
                </a:solidFill>
              </a:rPr>
              <a:t>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করবে</a:t>
            </a:r>
            <a:r>
              <a:rPr lang="en-GB" altLang="en-US" sz="3200" b="1" i="1" dirty="0">
                <a:solidFill>
                  <a:srgbClr val="0070C0"/>
                </a:solidFill>
              </a:rPr>
              <a:t>। </a:t>
            </a:r>
            <a:endParaRPr lang="en-GB" sz="3200" b="1" i="1" dirty="0">
              <a:solidFill>
                <a:srgbClr val="0070C0"/>
              </a:solidFill>
            </a:endParaRPr>
          </a:p>
          <a:p>
            <a:pPr algn="l"/>
            <a:r>
              <a:rPr lang="en-GB" altLang="en-US" sz="3200" b="1" i="1" dirty="0">
                <a:solidFill>
                  <a:srgbClr val="0070C0"/>
                </a:solidFill>
              </a:rPr>
              <a:t>২।</a:t>
            </a:r>
            <a:r>
              <a:rPr lang="en-US" altLang="en-US" sz="3200" b="1" i="1" dirty="0">
                <a:solidFill>
                  <a:srgbClr val="0070C0"/>
                </a:solidFill>
              </a:rPr>
              <a:t>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ব্যাকরণের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বৈশিষ্ট্য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সম্পর্কে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বলতে</a:t>
            </a:r>
            <a:r>
              <a:rPr lang="en-US" altLang="en-US" sz="3200" b="1" i="1" dirty="0">
                <a:solidFill>
                  <a:srgbClr val="0070C0"/>
                </a:solidFill>
              </a:rPr>
              <a:t>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পারবে</a:t>
            </a:r>
            <a:r>
              <a:rPr lang="en-GB" altLang="en-US" sz="3200" b="1" i="1" dirty="0">
                <a:solidFill>
                  <a:srgbClr val="0070C0"/>
                </a:solidFill>
              </a:rPr>
              <a:t>। </a:t>
            </a:r>
            <a:endParaRPr lang="en-GB" sz="3200" b="1" i="1" dirty="0">
              <a:solidFill>
                <a:srgbClr val="0070C0"/>
              </a:solidFill>
            </a:endParaRPr>
          </a:p>
          <a:p>
            <a:pPr algn="l"/>
            <a:r>
              <a:rPr lang="en-GB" altLang="en-US" sz="3200" b="1" i="1" dirty="0">
                <a:solidFill>
                  <a:srgbClr val="0070C0"/>
                </a:solidFill>
              </a:rPr>
              <a:t>৩।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ব্যাকরণকে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সংজ্ঞা</a:t>
            </a:r>
            <a:r>
              <a:rPr lang="en-US" altLang="en-US" sz="3200" b="1" i="1" dirty="0">
                <a:solidFill>
                  <a:srgbClr val="0070C0"/>
                </a:solidFill>
              </a:rPr>
              <a:t> 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বলতে</a:t>
            </a:r>
            <a:r>
              <a:rPr lang="en-US" altLang="en-US" sz="3200" b="1" i="1" dirty="0">
                <a:solidFill>
                  <a:srgbClr val="0070C0"/>
                </a:solidFill>
              </a:rPr>
              <a:t> </a:t>
            </a:r>
            <a:r>
              <a:rPr lang="en-GB" altLang="en-US" sz="3200" b="1" i="1" dirty="0" err="1">
                <a:solidFill>
                  <a:srgbClr val="0070C0"/>
                </a:solidFill>
              </a:rPr>
              <a:t>পারবে</a:t>
            </a:r>
            <a:r>
              <a:rPr lang="en-GB" altLang="en-US" sz="3200" b="1" i="1" dirty="0">
                <a:solidFill>
                  <a:srgbClr val="0070C0"/>
                </a:solidFill>
              </a:rPr>
              <a:t>। </a:t>
            </a:r>
            <a:r>
              <a:rPr lang="en-US" altLang="en-US" sz="3200" b="1" i="1" dirty="0">
                <a:solidFill>
                  <a:srgbClr val="0070C0"/>
                </a:solidFill>
              </a:rPr>
              <a:t>   </a:t>
            </a:r>
            <a:r>
              <a:rPr lang="en-US" altLang="en-US" sz="3200" b="1" i="1" dirty="0">
                <a:solidFill>
                  <a:srgbClr val="FF6600"/>
                </a:solidFill>
              </a:rPr>
              <a:t>  </a:t>
            </a:r>
            <a:r>
              <a:rPr lang="en-GB" altLang="en-US" sz="3200" b="1" i="1" dirty="0">
                <a:solidFill>
                  <a:srgbClr val="FF6600"/>
                </a:solidFill>
              </a:rPr>
              <a:t> </a:t>
            </a:r>
            <a:r>
              <a:rPr lang="en-US" altLang="en-US" sz="3200" b="1" i="1" dirty="0">
                <a:solidFill>
                  <a:srgbClr val="FF6600"/>
                </a:solidFill>
              </a:rPr>
              <a:t> </a:t>
            </a:r>
            <a:endParaRPr lang="en-GB" sz="32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extBox 1048631"/>
          <p:cNvSpPr txBox="1"/>
          <p:nvPr/>
        </p:nvSpPr>
        <p:spPr>
          <a:xfrm>
            <a:off x="2362200" y="457200"/>
            <a:ext cx="4267200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 anchor="t" anchorCtr="1">
            <a:spAutoFit/>
          </a:bodyPr>
          <a:lstStyle/>
          <a:p>
            <a:r>
              <a:rPr lang="en-GB" altLang="en-US" sz="8800" b="1" i="1" dirty="0" err="1">
                <a:solidFill>
                  <a:srgbClr val="C00000"/>
                </a:solidFill>
              </a:rPr>
              <a:t>ব্যাকরণ</a:t>
            </a:r>
            <a:r>
              <a:rPr lang="en-US" altLang="en-US" sz="8800" b="1" i="1" dirty="0">
                <a:solidFill>
                  <a:srgbClr val="C00000"/>
                </a:solidFill>
              </a:rPr>
              <a:t> </a:t>
            </a:r>
            <a:endParaRPr lang="en-GB" sz="6600" b="1" i="1" dirty="0">
              <a:solidFill>
                <a:srgbClr val="C00000"/>
              </a:solidFill>
            </a:endParaRPr>
          </a:p>
        </p:txBody>
      </p:sp>
      <p:sp>
        <p:nvSpPr>
          <p:cNvPr id="1048633" name="TextBox 1048632"/>
          <p:cNvSpPr txBox="1"/>
          <p:nvPr/>
        </p:nvSpPr>
        <p:spPr>
          <a:xfrm>
            <a:off x="533400" y="2057400"/>
            <a:ext cx="8101880" cy="44627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altLang="en-US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</a:t>
            </a:r>
            <a:r>
              <a:rPr lang="en-US" alt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GB" alt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</a:t>
            </a:r>
            <a:r>
              <a:rPr lang="en-US" alt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en-GB" altLang="en-US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কৃ</a:t>
            </a:r>
            <a:r>
              <a:rPr lang="en-US" alt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GB" alt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</a:t>
            </a:r>
            <a:r>
              <a:rPr lang="en-GB" altLang="en-US" sz="32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অন</a:t>
            </a:r>
            <a:r>
              <a:rPr lang="en-US" altLang="en-US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GB" alt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ব্যাকরণ</a:t>
            </a:r>
            <a:endParaRPr lang="en-GB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ব্যাকরণ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শব্দের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অর্থ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হলো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বিশেষভাবে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বিশ্লেষণ</a:t>
            </a:r>
            <a:r>
              <a:rPr lang="en-GB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ভিত্তি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হলো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ভাষা</a:t>
            </a:r>
            <a:r>
              <a:rPr lang="en-GB" alt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</a:p>
          <a:p>
            <a:r>
              <a:rPr lang="en-GB" altLang="en-US" sz="2800" dirty="0" smtClean="0">
                <a:solidFill>
                  <a:srgbClr val="000000"/>
                </a:solidFill>
              </a:rPr>
              <a:t> </a:t>
            </a:r>
            <a:r>
              <a:rPr lang="en-GB" altLang="en-US" sz="2800" b="1" u="sng" dirty="0" err="1">
                <a:solidFill>
                  <a:srgbClr val="FF0000"/>
                </a:solidFill>
              </a:rPr>
              <a:t>সংজ্ঞাঃ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শাস্ত্রে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কোনো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ভাষার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উপাদানের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প্রকৃতি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ও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স্বরূপের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বিচার</a:t>
            </a:r>
            <a:r>
              <a:rPr lang="en-US" alt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alt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বিশ্লেষণ</a:t>
            </a:r>
            <a:r>
              <a:rPr lang="en-US" alt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করা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হয়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এবং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বিভিন্ন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উপাদানের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সম্পর্ক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নির্ণয়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ও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প্রয়োগবিধি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বিশদভাবে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আলোচিত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হয়</a:t>
            </a:r>
            <a:r>
              <a:rPr lang="en-US" alt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GB" alt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তাকে</a:t>
            </a:r>
            <a:r>
              <a:rPr lang="en-US" alt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ব্যাকরণ</a:t>
            </a:r>
            <a:r>
              <a:rPr lang="en-US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বলে</a:t>
            </a:r>
            <a:r>
              <a:rPr lang="en-GB" altLang="en-US" sz="2800" dirty="0">
                <a:solidFill>
                  <a:srgbClr val="000000"/>
                </a:solidFill>
              </a:rPr>
              <a:t>। </a:t>
            </a:r>
            <a:endParaRPr lang="en-GB" sz="2800" dirty="0">
              <a:solidFill>
                <a:srgbClr val="000000"/>
              </a:solidFill>
            </a:endParaRPr>
          </a:p>
          <a:p>
            <a:r>
              <a:rPr lang="en-GB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  <a:p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endParaRPr lang="en-GB" sz="2800" dirty="0">
              <a:solidFill>
                <a:srgbClr val="000000"/>
              </a:solidFill>
            </a:endParaRPr>
          </a:p>
          <a:p>
            <a:endParaRPr lang="en-GB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extBox 1048633"/>
          <p:cNvSpPr txBox="1"/>
          <p:nvPr/>
        </p:nvSpPr>
        <p:spPr>
          <a:xfrm>
            <a:off x="762000" y="609600"/>
            <a:ext cx="7696200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GB" altLang="en-US" sz="4800" b="1" dirty="0" err="1">
                <a:solidFill>
                  <a:srgbClr val="C00000"/>
                </a:solidFill>
              </a:rPr>
              <a:t>বাংলা</a:t>
            </a:r>
            <a:r>
              <a:rPr lang="en-US" altLang="en-US" sz="4800" b="1" dirty="0">
                <a:solidFill>
                  <a:srgbClr val="C00000"/>
                </a:solidFill>
              </a:rPr>
              <a:t> </a:t>
            </a:r>
            <a:r>
              <a:rPr lang="en-GB" altLang="en-US" sz="4800" b="1" dirty="0" err="1" smtClean="0">
                <a:solidFill>
                  <a:srgbClr val="C00000"/>
                </a:solidFill>
              </a:rPr>
              <a:t>ব্যাকরণ</a:t>
            </a:r>
            <a:r>
              <a:rPr lang="en-GB" altLang="en-US" sz="4800" b="1" dirty="0" smtClean="0">
                <a:solidFill>
                  <a:srgbClr val="C00000"/>
                </a:solidFill>
              </a:rPr>
              <a:t> </a:t>
            </a:r>
            <a:r>
              <a:rPr lang="en-GB" altLang="en-US" sz="4800" b="1" dirty="0" err="1" smtClean="0">
                <a:solidFill>
                  <a:srgbClr val="C00000"/>
                </a:solidFill>
              </a:rPr>
              <a:t>কী</a:t>
            </a:r>
            <a:r>
              <a:rPr lang="en-GB" altLang="en-US" sz="4800" b="1" dirty="0" smtClean="0">
                <a:solidFill>
                  <a:srgbClr val="C00000"/>
                </a:solidFill>
              </a:rPr>
              <a:t> </a:t>
            </a:r>
            <a:r>
              <a:rPr lang="en-GB" altLang="en-US" sz="4800" b="1" dirty="0" err="1" smtClean="0">
                <a:solidFill>
                  <a:srgbClr val="C00000"/>
                </a:solidFill>
              </a:rPr>
              <a:t>কী</a:t>
            </a:r>
            <a:r>
              <a:rPr lang="en-GB" altLang="en-US" sz="4800" b="1" dirty="0" smtClean="0">
                <a:solidFill>
                  <a:srgbClr val="C00000"/>
                </a:solidFill>
              </a:rPr>
              <a:t> </a:t>
            </a:r>
            <a:r>
              <a:rPr lang="en-GB" altLang="en-US" sz="4800" b="1" dirty="0" err="1" smtClean="0">
                <a:solidFill>
                  <a:srgbClr val="C00000"/>
                </a:solidFill>
              </a:rPr>
              <a:t>বিষয়</a:t>
            </a:r>
            <a:r>
              <a:rPr lang="en-GB" altLang="en-US" sz="4800" b="1" dirty="0" smtClean="0">
                <a:solidFill>
                  <a:srgbClr val="C00000"/>
                </a:solidFill>
              </a:rPr>
              <a:t> </a:t>
            </a:r>
            <a:r>
              <a:rPr lang="en-GB" altLang="en-US" sz="4800" b="1" dirty="0" err="1" smtClean="0">
                <a:solidFill>
                  <a:srgbClr val="C00000"/>
                </a:solidFill>
              </a:rPr>
              <a:t>নিয়ে</a:t>
            </a:r>
            <a:r>
              <a:rPr lang="en-GB" altLang="en-US" sz="4800" b="1" dirty="0" smtClean="0">
                <a:solidFill>
                  <a:srgbClr val="C00000"/>
                </a:solidFill>
              </a:rPr>
              <a:t>  </a:t>
            </a:r>
            <a:r>
              <a:rPr lang="en-GB" altLang="en-US" sz="4800" b="1" dirty="0" err="1" smtClean="0">
                <a:solidFill>
                  <a:srgbClr val="C00000"/>
                </a:solidFill>
              </a:rPr>
              <a:t>আলোচনা</a:t>
            </a:r>
            <a:r>
              <a:rPr lang="en-GB" altLang="en-US" sz="4800" b="1" dirty="0" smtClean="0">
                <a:solidFill>
                  <a:srgbClr val="C00000"/>
                </a:solidFill>
              </a:rPr>
              <a:t>  </a:t>
            </a:r>
            <a:r>
              <a:rPr lang="en-GB" altLang="en-US" sz="4800" b="1" dirty="0" err="1" smtClean="0">
                <a:solidFill>
                  <a:srgbClr val="C00000"/>
                </a:solidFill>
              </a:rPr>
              <a:t>করে</a:t>
            </a:r>
            <a:r>
              <a:rPr lang="en-GB" altLang="en-US" sz="48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4800" b="1" dirty="0" smtClean="0">
                <a:solidFill>
                  <a:srgbClr val="C00000"/>
                </a:solidFill>
              </a:rPr>
              <a:t> </a:t>
            </a:r>
            <a:endParaRPr lang="en-GB" sz="4800" b="1" dirty="0">
              <a:solidFill>
                <a:srgbClr val="C00000"/>
              </a:solidFill>
            </a:endParaRPr>
          </a:p>
        </p:txBody>
      </p:sp>
      <p:sp>
        <p:nvSpPr>
          <p:cNvPr id="1048636" name="TextBox 1048635"/>
          <p:cNvSpPr txBox="1"/>
          <p:nvPr/>
        </p:nvSpPr>
        <p:spPr>
          <a:xfrm>
            <a:off x="914400" y="2438400"/>
            <a:ext cx="7391400" cy="317009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GB" altLang="en-US" sz="4000" b="1" i="1" dirty="0" err="1">
                <a:solidFill>
                  <a:srgbClr val="002060"/>
                </a:solidFill>
              </a:rPr>
              <a:t>বাংলা</a:t>
            </a:r>
            <a:r>
              <a:rPr lang="en-US" altLang="en-US" sz="4000" b="1" i="1" dirty="0">
                <a:solidFill>
                  <a:srgbClr val="002060"/>
                </a:solidFill>
              </a:rPr>
              <a:t> </a:t>
            </a:r>
            <a:r>
              <a:rPr lang="en-GB" altLang="en-US" sz="4000" b="1" i="1" dirty="0" err="1">
                <a:solidFill>
                  <a:srgbClr val="002060"/>
                </a:solidFill>
              </a:rPr>
              <a:t>ব্যাকরণের</a:t>
            </a:r>
            <a:r>
              <a:rPr lang="en-US" altLang="en-US" sz="4000" b="1" i="1" dirty="0">
                <a:solidFill>
                  <a:srgbClr val="002060"/>
                </a:solidFill>
              </a:rPr>
              <a:t> </a:t>
            </a:r>
            <a:r>
              <a:rPr lang="en-GB" altLang="en-US" sz="4000" b="1" i="1" dirty="0" err="1">
                <a:solidFill>
                  <a:srgbClr val="002060"/>
                </a:solidFill>
              </a:rPr>
              <a:t>আলোচ্য</a:t>
            </a:r>
            <a:r>
              <a:rPr lang="en-US" altLang="en-US" sz="4000" b="1" i="1" dirty="0">
                <a:solidFill>
                  <a:srgbClr val="002060"/>
                </a:solidFill>
              </a:rPr>
              <a:t> </a:t>
            </a:r>
            <a:r>
              <a:rPr lang="en-GB" altLang="en-US" sz="4000" b="1" i="1" dirty="0" err="1">
                <a:solidFill>
                  <a:srgbClr val="002060"/>
                </a:solidFill>
              </a:rPr>
              <a:t>বিষয়ঃ</a:t>
            </a:r>
            <a:r>
              <a:rPr lang="en-US" altLang="en-US" sz="4000" b="1" i="1" dirty="0">
                <a:solidFill>
                  <a:srgbClr val="002060"/>
                </a:solidFill>
              </a:rPr>
              <a:t> </a:t>
            </a:r>
            <a:endParaRPr lang="en-GB" sz="4000" b="1" i="1" dirty="0">
              <a:solidFill>
                <a:srgbClr val="002060"/>
              </a:solidFill>
            </a:endParaRPr>
          </a:p>
          <a:p>
            <a:r>
              <a:rPr lang="en-GB" altLang="en-US" sz="3100" dirty="0" smtClean="0">
                <a:solidFill>
                  <a:srgbClr val="000000"/>
                </a:solidFill>
              </a:rPr>
              <a:t>           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১</a:t>
            </a:r>
            <a:r>
              <a:rPr lang="en-GB" altLang="en-US" sz="4000" b="1" dirty="0">
                <a:solidFill>
                  <a:srgbClr val="FF0000"/>
                </a:solidFill>
              </a:rPr>
              <a:t>।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ধ্বনিতত্ত্ব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বা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ধ্বনি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</a:t>
            </a:r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altLang="en-US" sz="4000" b="1" dirty="0" smtClean="0">
                <a:solidFill>
                  <a:srgbClr val="FF0000"/>
                </a:solidFill>
              </a:rPr>
              <a:t>         ২</a:t>
            </a:r>
            <a:r>
              <a:rPr lang="en-GB" altLang="en-US" sz="4000" b="1" dirty="0">
                <a:solidFill>
                  <a:srgbClr val="FF0000"/>
                </a:solidFill>
              </a:rPr>
              <a:t>।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বাক্যতত্ত্ব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বা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পদক্রম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GB" altLang="en-US" sz="4000" b="1" dirty="0" smtClean="0">
                <a:solidFill>
                  <a:srgbClr val="FF0000"/>
                </a:solidFill>
              </a:rPr>
              <a:t>         ৩।অর্থতত্ত্ব ও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</a:t>
            </a:r>
            <a:endParaRPr lang="en-GB" sz="4000" b="1" dirty="0">
              <a:solidFill>
                <a:srgbClr val="FF0000"/>
              </a:solidFill>
            </a:endParaRPr>
          </a:p>
          <a:p>
            <a:r>
              <a:rPr lang="en-GB" altLang="en-US" sz="4000" b="1" dirty="0" smtClean="0">
                <a:solidFill>
                  <a:srgbClr val="FF0000"/>
                </a:solidFill>
              </a:rPr>
              <a:t>         ৪</a:t>
            </a:r>
            <a:r>
              <a:rPr lang="en-GB" altLang="en-US" sz="4000" b="1" dirty="0">
                <a:solidFill>
                  <a:srgbClr val="FF0000"/>
                </a:solidFill>
              </a:rPr>
              <a:t>।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শব্দতত্ত্ব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বা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r>
              <a:rPr lang="en-GB" altLang="en-US" sz="4000" b="1" dirty="0" err="1" smtClean="0">
                <a:solidFill>
                  <a:srgbClr val="FF0000"/>
                </a:solidFill>
              </a:rPr>
              <a:t>রূপতত্ত্ব</a:t>
            </a:r>
            <a:r>
              <a:rPr lang="en-GB" altLang="en-US" sz="4000" b="1" dirty="0" smtClean="0">
                <a:solidFill>
                  <a:srgbClr val="FF0000"/>
                </a:solidFill>
              </a:rPr>
              <a:t> 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499</Words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M2004J19C</dc:creator>
  <cp:lastModifiedBy>PR</cp:lastModifiedBy>
  <cp:revision>61</cp:revision>
  <dcterms:created xsi:type="dcterms:W3CDTF">2021-08-24T03:18:48Z</dcterms:created>
  <dcterms:modified xsi:type="dcterms:W3CDTF">2021-09-19T17:05:37Z</dcterms:modified>
</cp:coreProperties>
</file>