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DBBB5-77CD-4C0A-9FBB-ECC5E93C5C97}" type="datetimeFigureOut">
              <a:rPr lang="en-US" smtClean="0"/>
              <a:t>9/19/2021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C704B-3EB0-4B66-8247-0899A2256325}" type="slidenum">
              <a:rPr lang="en-US" smtClean="0"/>
              <a:t>‹#›</a:t>
            </a:fld>
            <a:endParaRPr lang="en-US"/>
          </a:p>
        </p:txBody>
      </p:sp>
    </p:spTree>
    <p:extLst>
      <p:ext uri="{BB962C8B-B14F-4D97-AF65-F5344CB8AC3E}">
        <p14:creationId xmlns:p14="http://schemas.microsoft.com/office/powerpoint/2010/main" val="822827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66258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Header Placeholder 4"/>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134280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99EBC1-B247-4763-8E3F-50BEEE9829A2}"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E033A-81AF-40C3-9B88-2B43B402B5D2}" type="slidenum">
              <a:rPr lang="en-US" smtClean="0"/>
              <a:t>‹#›</a:t>
            </a:fld>
            <a:endParaRPr lang="en-US"/>
          </a:p>
        </p:txBody>
      </p:sp>
    </p:spTree>
    <p:extLst>
      <p:ext uri="{BB962C8B-B14F-4D97-AF65-F5344CB8AC3E}">
        <p14:creationId xmlns:p14="http://schemas.microsoft.com/office/powerpoint/2010/main" val="1901453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9EBC1-B247-4763-8E3F-50BEEE9829A2}"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E033A-81AF-40C3-9B88-2B43B402B5D2}" type="slidenum">
              <a:rPr lang="en-US" smtClean="0"/>
              <a:t>‹#›</a:t>
            </a:fld>
            <a:endParaRPr lang="en-US"/>
          </a:p>
        </p:txBody>
      </p:sp>
    </p:spTree>
    <p:extLst>
      <p:ext uri="{BB962C8B-B14F-4D97-AF65-F5344CB8AC3E}">
        <p14:creationId xmlns:p14="http://schemas.microsoft.com/office/powerpoint/2010/main" val="1527494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9EBC1-B247-4763-8E3F-50BEEE9829A2}"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E033A-81AF-40C3-9B88-2B43B402B5D2}" type="slidenum">
              <a:rPr lang="en-US" smtClean="0"/>
              <a:t>‹#›</a:t>
            </a:fld>
            <a:endParaRPr lang="en-US"/>
          </a:p>
        </p:txBody>
      </p:sp>
    </p:spTree>
    <p:extLst>
      <p:ext uri="{BB962C8B-B14F-4D97-AF65-F5344CB8AC3E}">
        <p14:creationId xmlns:p14="http://schemas.microsoft.com/office/powerpoint/2010/main" val="410465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9EBC1-B247-4763-8E3F-50BEEE9829A2}"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E033A-81AF-40C3-9B88-2B43B402B5D2}" type="slidenum">
              <a:rPr lang="en-US" smtClean="0"/>
              <a:t>‹#›</a:t>
            </a:fld>
            <a:endParaRPr lang="en-US"/>
          </a:p>
        </p:txBody>
      </p:sp>
    </p:spTree>
    <p:extLst>
      <p:ext uri="{BB962C8B-B14F-4D97-AF65-F5344CB8AC3E}">
        <p14:creationId xmlns:p14="http://schemas.microsoft.com/office/powerpoint/2010/main" val="41383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99EBC1-B247-4763-8E3F-50BEEE9829A2}"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E033A-81AF-40C3-9B88-2B43B402B5D2}" type="slidenum">
              <a:rPr lang="en-US" smtClean="0"/>
              <a:t>‹#›</a:t>
            </a:fld>
            <a:endParaRPr lang="en-US"/>
          </a:p>
        </p:txBody>
      </p:sp>
    </p:spTree>
    <p:extLst>
      <p:ext uri="{BB962C8B-B14F-4D97-AF65-F5344CB8AC3E}">
        <p14:creationId xmlns:p14="http://schemas.microsoft.com/office/powerpoint/2010/main" val="960058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99EBC1-B247-4763-8E3F-50BEEE9829A2}"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E033A-81AF-40C3-9B88-2B43B402B5D2}" type="slidenum">
              <a:rPr lang="en-US" smtClean="0"/>
              <a:t>‹#›</a:t>
            </a:fld>
            <a:endParaRPr lang="en-US"/>
          </a:p>
        </p:txBody>
      </p:sp>
    </p:spTree>
    <p:extLst>
      <p:ext uri="{BB962C8B-B14F-4D97-AF65-F5344CB8AC3E}">
        <p14:creationId xmlns:p14="http://schemas.microsoft.com/office/powerpoint/2010/main" val="1664373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99EBC1-B247-4763-8E3F-50BEEE9829A2}" type="datetimeFigureOut">
              <a:rPr lang="en-US" smtClean="0"/>
              <a:t>9/19/2021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FE033A-81AF-40C3-9B88-2B43B402B5D2}" type="slidenum">
              <a:rPr lang="en-US" smtClean="0"/>
              <a:t>‹#›</a:t>
            </a:fld>
            <a:endParaRPr lang="en-US"/>
          </a:p>
        </p:txBody>
      </p:sp>
    </p:spTree>
    <p:extLst>
      <p:ext uri="{BB962C8B-B14F-4D97-AF65-F5344CB8AC3E}">
        <p14:creationId xmlns:p14="http://schemas.microsoft.com/office/powerpoint/2010/main" val="1432805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99EBC1-B247-4763-8E3F-50BEEE9829A2}" type="datetimeFigureOut">
              <a:rPr lang="en-US" smtClean="0"/>
              <a:t>9/19/2021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FE033A-81AF-40C3-9B88-2B43B402B5D2}" type="slidenum">
              <a:rPr lang="en-US" smtClean="0"/>
              <a:t>‹#›</a:t>
            </a:fld>
            <a:endParaRPr lang="en-US"/>
          </a:p>
        </p:txBody>
      </p:sp>
    </p:spTree>
    <p:extLst>
      <p:ext uri="{BB962C8B-B14F-4D97-AF65-F5344CB8AC3E}">
        <p14:creationId xmlns:p14="http://schemas.microsoft.com/office/powerpoint/2010/main" val="245813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9EBC1-B247-4763-8E3F-50BEEE9829A2}" type="datetimeFigureOut">
              <a:rPr lang="en-US" smtClean="0"/>
              <a:t>9/19/2021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FE033A-81AF-40C3-9B88-2B43B402B5D2}" type="slidenum">
              <a:rPr lang="en-US" smtClean="0"/>
              <a:t>‹#›</a:t>
            </a:fld>
            <a:endParaRPr lang="en-US"/>
          </a:p>
        </p:txBody>
      </p:sp>
    </p:spTree>
    <p:extLst>
      <p:ext uri="{BB962C8B-B14F-4D97-AF65-F5344CB8AC3E}">
        <p14:creationId xmlns:p14="http://schemas.microsoft.com/office/powerpoint/2010/main" val="2538026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9EBC1-B247-4763-8E3F-50BEEE9829A2}"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E033A-81AF-40C3-9B88-2B43B402B5D2}" type="slidenum">
              <a:rPr lang="en-US" smtClean="0"/>
              <a:t>‹#›</a:t>
            </a:fld>
            <a:endParaRPr lang="en-US"/>
          </a:p>
        </p:txBody>
      </p:sp>
    </p:spTree>
    <p:extLst>
      <p:ext uri="{BB962C8B-B14F-4D97-AF65-F5344CB8AC3E}">
        <p14:creationId xmlns:p14="http://schemas.microsoft.com/office/powerpoint/2010/main" val="773345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9EBC1-B247-4763-8E3F-50BEEE9829A2}"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E033A-81AF-40C3-9B88-2B43B402B5D2}" type="slidenum">
              <a:rPr lang="en-US" smtClean="0"/>
              <a:t>‹#›</a:t>
            </a:fld>
            <a:endParaRPr lang="en-US"/>
          </a:p>
        </p:txBody>
      </p:sp>
    </p:spTree>
    <p:extLst>
      <p:ext uri="{BB962C8B-B14F-4D97-AF65-F5344CB8AC3E}">
        <p14:creationId xmlns:p14="http://schemas.microsoft.com/office/powerpoint/2010/main" val="2704663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9EBC1-B247-4763-8E3F-50BEEE9829A2}" type="datetimeFigureOut">
              <a:rPr lang="en-US" smtClean="0"/>
              <a:t>9/19/2021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E033A-81AF-40C3-9B88-2B43B402B5D2}" type="slidenum">
              <a:rPr lang="en-US" smtClean="0"/>
              <a:t>‹#›</a:t>
            </a:fld>
            <a:endParaRPr lang="en-US"/>
          </a:p>
        </p:txBody>
      </p:sp>
    </p:spTree>
    <p:extLst>
      <p:ext uri="{BB962C8B-B14F-4D97-AF65-F5344CB8AC3E}">
        <p14:creationId xmlns:p14="http://schemas.microsoft.com/office/powerpoint/2010/main" val="2491050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716" y="468056"/>
            <a:ext cx="11778018" cy="60856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204716" y="3510886"/>
            <a:ext cx="11778018" cy="3139321"/>
          </a:xfrm>
          <a:prstGeom prst="rect">
            <a:avLst/>
          </a:prstGeom>
          <a:solidFill>
            <a:srgbClr val="FFFF00"/>
          </a:solidFill>
        </p:spPr>
        <p:txBody>
          <a:bodyPr wrap="square" rtlCol="0">
            <a:spAutoFit/>
          </a:bodyPr>
          <a:lstStyle/>
          <a:p>
            <a:pPr algn="ctr"/>
            <a:r>
              <a:rPr lang="en-AU" sz="6600" dirty="0" smtClean="0">
                <a:latin typeface="Times New Roman" panose="02020603050405020304" pitchFamily="18" charset="0"/>
                <a:cs typeface="Times New Roman" panose="02020603050405020304" pitchFamily="18" charset="0"/>
              </a:rPr>
              <a:t> Welcome </a:t>
            </a:r>
          </a:p>
          <a:p>
            <a:pPr algn="ctr"/>
            <a:r>
              <a:rPr lang="en-AU" sz="6600" dirty="0" smtClean="0">
                <a:latin typeface="Times New Roman" panose="02020603050405020304" pitchFamily="18" charset="0"/>
                <a:cs typeface="Times New Roman" panose="02020603050405020304" pitchFamily="18" charset="0"/>
              </a:rPr>
              <a:t>My dear students.</a:t>
            </a:r>
          </a:p>
          <a:p>
            <a:pPr algn="ctr"/>
            <a:endParaRPr lang="en-AU" sz="6600" dirty="0" smtClean="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16" y="109182"/>
            <a:ext cx="11668835" cy="3548418"/>
          </a:xfrm>
          <a:prstGeom prst="rect">
            <a:avLst/>
          </a:prstGeom>
        </p:spPr>
      </p:pic>
    </p:spTree>
    <p:extLst>
      <p:ext uri="{BB962C8B-B14F-4D97-AF65-F5344CB8AC3E}">
        <p14:creationId xmlns:p14="http://schemas.microsoft.com/office/powerpoint/2010/main" val="174982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365" y="319016"/>
            <a:ext cx="12037324" cy="6538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09183" y="423081"/>
            <a:ext cx="3111689" cy="149215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4800" dirty="0" smtClean="0">
                <a:latin typeface="Times New Roman" panose="02020603050405020304" pitchFamily="18" charset="0"/>
                <a:cs typeface="Times New Roman" panose="02020603050405020304" pitchFamily="18" charset="0"/>
              </a:rPr>
              <a:t>7.</a:t>
            </a:r>
            <a:r>
              <a:rPr lang="en-US" sz="4800" dirty="0">
                <a:solidFill>
                  <a:schemeClr val="tx1"/>
                </a:solidFill>
                <a:latin typeface="Times New Roman" panose="02020603050405020304" pitchFamily="18" charset="0"/>
                <a:cs typeface="Times New Roman" panose="02020603050405020304" pitchFamily="18" charset="0"/>
              </a:rPr>
              <a:t> monsoon</a:t>
            </a:r>
            <a:r>
              <a:rPr lang="en-US" sz="4800" dirty="0" smtClean="0">
                <a:latin typeface="Times New Roman" panose="02020603050405020304" pitchFamily="18" charset="0"/>
                <a:cs typeface="Times New Roman" panose="02020603050405020304" pitchFamily="18" charset="0"/>
              </a:rPr>
              <a:t> </a:t>
            </a:r>
            <a:endParaRPr lang="en-US" sz="4800" dirty="0">
              <a:latin typeface="Times New Roman" panose="02020603050405020304" pitchFamily="18" charset="0"/>
              <a:cs typeface="Times New Roman" panose="02020603050405020304" pitchFamily="18" charset="0"/>
            </a:endParaRPr>
          </a:p>
        </p:txBody>
      </p:sp>
      <p:sp>
        <p:nvSpPr>
          <p:cNvPr id="6" name="Rectangle 5"/>
          <p:cNvSpPr/>
          <p:nvPr/>
        </p:nvSpPr>
        <p:spPr>
          <a:xfrm>
            <a:off x="7287904" y="423081"/>
            <a:ext cx="4531055" cy="13212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dirty="0" smtClean="0">
                <a:latin typeface="Times New Roman" panose="02020603050405020304" pitchFamily="18" charset="0"/>
                <a:cs typeface="Times New Roman" panose="02020603050405020304" pitchFamily="18" charset="0"/>
              </a:rPr>
              <a:t> seasonal wind</a:t>
            </a:r>
            <a:endParaRPr lang="en-US" sz="4800" dirty="0">
              <a:latin typeface="Times New Roman" panose="02020603050405020304" pitchFamily="18" charset="0"/>
              <a:cs typeface="Times New Roman" panose="02020603050405020304" pitchFamily="18" charset="0"/>
            </a:endParaRPr>
          </a:p>
        </p:txBody>
      </p:sp>
      <p:sp>
        <p:nvSpPr>
          <p:cNvPr id="7" name="Rectangle 6"/>
          <p:cNvSpPr/>
          <p:nvPr/>
        </p:nvSpPr>
        <p:spPr>
          <a:xfrm>
            <a:off x="109183" y="2355235"/>
            <a:ext cx="2988860" cy="14661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Times New Roman" panose="02020603050405020304" pitchFamily="18" charset="0"/>
                <a:cs typeface="Times New Roman" panose="02020603050405020304" pitchFamily="18" charset="0"/>
              </a:rPr>
              <a:t>8.</a:t>
            </a:r>
            <a:r>
              <a:rPr lang="en-US" sz="4400" dirty="0">
                <a:solidFill>
                  <a:schemeClr val="tx1"/>
                </a:solidFill>
                <a:latin typeface="Times New Roman" panose="02020603050405020304" pitchFamily="18" charset="0"/>
                <a:cs typeface="Times New Roman" panose="02020603050405020304" pitchFamily="18" charset="0"/>
              </a:rPr>
              <a:t> Toddlers</a:t>
            </a:r>
            <a:r>
              <a:rPr lang="en-US" sz="4400" dirty="0" smtClean="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p:txBody>
      </p:sp>
      <p:sp>
        <p:nvSpPr>
          <p:cNvPr id="9" name="Rectangle 8"/>
          <p:cNvSpPr/>
          <p:nvPr/>
        </p:nvSpPr>
        <p:spPr>
          <a:xfrm>
            <a:off x="6632810" y="2456817"/>
            <a:ext cx="5072418" cy="140671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smtClean="0">
                <a:latin typeface="Times New Roman" panose="02020603050405020304" pitchFamily="18" charset="0"/>
                <a:cs typeface="Times New Roman" panose="02020603050405020304" pitchFamily="18" charset="0"/>
              </a:rPr>
              <a:t>babies</a:t>
            </a:r>
            <a:endParaRPr lang="en-US" sz="4400" dirty="0">
              <a:latin typeface="Times New Roman" panose="02020603050405020304" pitchFamily="18" charset="0"/>
              <a:cs typeface="Times New Roman" panose="02020603050405020304" pitchFamily="18" charset="0"/>
            </a:endParaRPr>
          </a:p>
        </p:txBody>
      </p:sp>
      <p:sp>
        <p:nvSpPr>
          <p:cNvPr id="10" name="Rectangle 9"/>
          <p:cNvSpPr/>
          <p:nvPr/>
        </p:nvSpPr>
        <p:spPr>
          <a:xfrm>
            <a:off x="109183" y="4322361"/>
            <a:ext cx="3111689" cy="140699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4000" dirty="0" smtClean="0">
                <a:latin typeface="Times New Roman" panose="02020603050405020304" pitchFamily="18" charset="0"/>
                <a:cs typeface="Times New Roman" panose="02020603050405020304" pitchFamily="18" charset="0"/>
              </a:rPr>
              <a:t>9.</a:t>
            </a:r>
            <a:r>
              <a:rPr lang="en-US" sz="4000" dirty="0">
                <a:solidFill>
                  <a:schemeClr val="tx1"/>
                </a:solidFill>
                <a:latin typeface="Times New Roman" panose="02020603050405020304" pitchFamily="18" charset="0"/>
                <a:cs typeface="Times New Roman" panose="02020603050405020304" pitchFamily="18" charset="0"/>
              </a:rPr>
              <a:t> lice</a:t>
            </a:r>
            <a:r>
              <a:rPr lang="en-US" sz="4000" dirty="0" smtClean="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12" name="Rectangle 11"/>
          <p:cNvSpPr/>
          <p:nvPr/>
        </p:nvSpPr>
        <p:spPr>
          <a:xfrm>
            <a:off x="6632810" y="4302794"/>
            <a:ext cx="5072418" cy="1295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err="1" smtClean="0">
                <a:latin typeface="Times New Roman" panose="02020603050405020304" pitchFamily="18" charset="0"/>
                <a:cs typeface="Times New Roman" panose="02020603050405020304" pitchFamily="18" charset="0"/>
              </a:rPr>
              <a:t>Crum,Gad</a:t>
            </a:r>
            <a:r>
              <a:rPr lang="en-US" sz="4400" dirty="0" smtClean="0">
                <a:latin typeface="Times New Roman" panose="02020603050405020304" pitchFamily="18" charset="0"/>
                <a:cs typeface="Times New Roman" panose="02020603050405020304" pitchFamily="18" charset="0"/>
              </a:rPr>
              <a:t> bee</a:t>
            </a:r>
            <a:endParaRPr lang="en-US" sz="4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0405" y="364768"/>
            <a:ext cx="2543175" cy="18002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591" y="2327363"/>
            <a:ext cx="2966112" cy="197543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6471" y="4322695"/>
            <a:ext cx="2984244" cy="1678637"/>
          </a:xfrm>
          <a:prstGeom prst="rect">
            <a:avLst/>
          </a:prstGeom>
        </p:spPr>
      </p:pic>
    </p:spTree>
    <p:extLst>
      <p:ext uri="{BB962C8B-B14F-4D97-AF65-F5344CB8AC3E}">
        <p14:creationId xmlns:p14="http://schemas.microsoft.com/office/powerpoint/2010/main" val="283326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Vertical)">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2830"/>
            <a:ext cx="12192000" cy="6735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22830"/>
            <a:ext cx="12192000" cy="180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4400" b="1" i="1" dirty="0">
                <a:solidFill>
                  <a:schemeClr val="bg1"/>
                </a:solidFill>
                <a:latin typeface="Times New Roman" panose="02020603050405020304" pitchFamily="18" charset="0"/>
                <a:cs typeface="Times New Roman" panose="02020603050405020304" pitchFamily="18" charset="0"/>
              </a:rPr>
              <a:t>Read the story </a:t>
            </a:r>
            <a:endParaRPr lang="en-AU" sz="4400" dirty="0">
              <a:solidFill>
                <a:schemeClr val="bg1"/>
              </a:solidFill>
              <a:latin typeface="Times New Roman" panose="02020603050405020304" pitchFamily="18" charset="0"/>
              <a:cs typeface="Times New Roman" panose="02020603050405020304" pitchFamily="18" charset="0"/>
            </a:endParaRPr>
          </a:p>
          <a:p>
            <a:pPr algn="ctr"/>
            <a:r>
              <a:rPr lang="en-US" sz="4400" b="1" i="1" dirty="0">
                <a:solidFill>
                  <a:schemeClr val="bg1"/>
                </a:solidFill>
                <a:latin typeface="Times New Roman" panose="02020603050405020304" pitchFamily="18" charset="0"/>
                <a:cs typeface="Times New Roman" panose="02020603050405020304" pitchFamily="18" charset="0"/>
              </a:rPr>
              <a:t>silently and try to understand</a:t>
            </a:r>
            <a:r>
              <a:rPr lang="en-US" sz="4400" i="1" dirty="0">
                <a:solidFill>
                  <a:srgbClr val="00B050"/>
                </a:solidFill>
                <a:latin typeface="Times New Roman" panose="02020603050405020304" pitchFamily="18" charset="0"/>
                <a:cs typeface="Times New Roman" panose="02020603050405020304" pitchFamily="18" charset="0"/>
              </a:rPr>
              <a:t>.</a:t>
            </a:r>
          </a:p>
        </p:txBody>
      </p:sp>
      <p:sp>
        <p:nvSpPr>
          <p:cNvPr id="4" name="Rectangle 3"/>
          <p:cNvSpPr/>
          <p:nvPr/>
        </p:nvSpPr>
        <p:spPr>
          <a:xfrm>
            <a:off x="14068" y="1913206"/>
            <a:ext cx="12177932" cy="478784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4000" dirty="0" smtClean="0">
                <a:solidFill>
                  <a:schemeClr val="tx1"/>
                </a:solidFill>
                <a:latin typeface="Times New Roman" panose="02020603050405020304" pitchFamily="18" charset="0"/>
                <a:cs typeface="Times New Roman" panose="02020603050405020304" pitchFamily="18" charset="0"/>
              </a:rPr>
              <a:t>River gypsies are an ethnic group in Bangladesh. They are known as </a:t>
            </a:r>
            <a:r>
              <a:rPr lang="en-US" sz="4000" dirty="0" err="1" smtClean="0">
                <a:solidFill>
                  <a:schemeClr val="tx1"/>
                </a:solidFill>
                <a:latin typeface="Times New Roman" panose="02020603050405020304" pitchFamily="18" charset="0"/>
                <a:cs typeface="Times New Roman" panose="02020603050405020304" pitchFamily="18" charset="0"/>
              </a:rPr>
              <a:t>bedey</a:t>
            </a:r>
            <a:r>
              <a:rPr lang="en-US" sz="4000" dirty="0" smtClean="0">
                <a:solidFill>
                  <a:schemeClr val="tx1"/>
                </a:solidFill>
                <a:latin typeface="Times New Roman" panose="02020603050405020304" pitchFamily="18" charset="0"/>
                <a:cs typeface="Times New Roman" panose="02020603050405020304" pitchFamily="18" charset="0"/>
              </a:rPr>
              <a:t> to local people. The gypsies have their own lifestyle and culture. They live in groups and do not own any land. Therefore, they live a nomadic life, travelling from one place to another. These people roam across our rivers and waters from May to December in small country boats.</a:t>
            </a:r>
            <a:endParaRPr lang="en-US"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5714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78" y="0"/>
            <a:ext cx="1205552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3" name="Rectangle 2"/>
          <p:cNvSpPr/>
          <p:nvPr/>
        </p:nvSpPr>
        <p:spPr>
          <a:xfrm>
            <a:off x="0" y="0"/>
            <a:ext cx="12192000" cy="6858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r>
              <a:rPr lang="en-US" sz="4400" dirty="0" smtClean="0">
                <a:solidFill>
                  <a:schemeClr val="tx1"/>
                </a:solidFill>
                <a:latin typeface="Times New Roman" panose="02020603050405020304" pitchFamily="18" charset="0"/>
                <a:cs typeface="Times New Roman" panose="02020603050405020304" pitchFamily="18" charset="0"/>
              </a:rPr>
              <a:t>These boats are their houses and these people are a part of our waters. In winter, many water bodies dry up. At that time they return to the mainland and live in make-shift  tarpaulin tents  on open river banks. You can see their men relaxing in the tents. Toddlers play with dogs or other pets in the dust. Women often idle away time by  hair doing, picking off lice in twos or threes sitting in a row.</a:t>
            </a:r>
            <a:endParaRPr lang="en-US" sz="4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8836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78" y="0"/>
            <a:ext cx="1205552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3" name="Rectangle 2"/>
          <p:cNvSpPr/>
          <p:nvPr/>
        </p:nvSpPr>
        <p:spPr>
          <a:xfrm>
            <a:off x="0" y="0"/>
            <a:ext cx="12192000" cy="6858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r>
              <a:rPr lang="en-US" sz="4000" dirty="0" err="1" smtClean="0">
                <a:solidFill>
                  <a:schemeClr val="tx1"/>
                </a:solidFill>
                <a:latin typeface="Times New Roman" panose="02020603050405020304" pitchFamily="18" charset="0"/>
                <a:cs typeface="Times New Roman" panose="02020603050405020304" pitchFamily="18" charset="0"/>
              </a:rPr>
              <a:t>Thoughout</a:t>
            </a:r>
            <a:r>
              <a:rPr lang="en-US" sz="4000" dirty="0" smtClean="0">
                <a:solidFill>
                  <a:schemeClr val="tx1"/>
                </a:solidFill>
                <a:latin typeface="Times New Roman" panose="02020603050405020304" pitchFamily="18" charset="0"/>
                <a:cs typeface="Times New Roman" panose="02020603050405020304" pitchFamily="18" charset="0"/>
              </a:rPr>
              <a:t> the monsoon, they  remain busy with  fishing. They also dive for natural pearls in waters. Sometimes, they camp for a couple of weeks. Men catch snakes and entertain people with snake charming and sell herbal cures. Women go from door to door to sell bangles, cosmetics and other things. They also try to heal pains of old people often by sucking out blood from their body. Many villagers be </a:t>
            </a:r>
            <a:r>
              <a:rPr lang="en-US" sz="4000" dirty="0" err="1" smtClean="0">
                <a:solidFill>
                  <a:schemeClr val="tx1"/>
                </a:solidFill>
                <a:latin typeface="Times New Roman" panose="02020603050405020304" pitchFamily="18" charset="0"/>
                <a:cs typeface="Times New Roman" panose="02020603050405020304" pitchFamily="18" charset="0"/>
              </a:rPr>
              <a:t>lieve</a:t>
            </a:r>
            <a:r>
              <a:rPr lang="en-US" sz="4000" dirty="0" smtClean="0">
                <a:solidFill>
                  <a:schemeClr val="tx1"/>
                </a:solidFill>
                <a:latin typeface="Times New Roman" panose="02020603050405020304" pitchFamily="18" charset="0"/>
                <a:cs typeface="Times New Roman" panose="02020603050405020304" pitchFamily="18" charset="0"/>
              </a:rPr>
              <a:t> in the magical  power of the </a:t>
            </a:r>
            <a:r>
              <a:rPr lang="en-US" sz="4000" dirty="0" err="1" smtClean="0">
                <a:solidFill>
                  <a:schemeClr val="tx1"/>
                </a:solidFill>
                <a:latin typeface="Times New Roman" panose="02020603050405020304" pitchFamily="18" charset="0"/>
                <a:cs typeface="Times New Roman" panose="02020603050405020304" pitchFamily="18" charset="0"/>
              </a:rPr>
              <a:t>gipsies.They</a:t>
            </a:r>
            <a:r>
              <a:rPr lang="en-US" sz="4000" dirty="0" smtClean="0">
                <a:solidFill>
                  <a:schemeClr val="tx1"/>
                </a:solidFill>
                <a:latin typeface="Times New Roman" panose="02020603050405020304" pitchFamily="18" charset="0"/>
                <a:cs typeface="Times New Roman" panose="02020603050405020304" pitchFamily="18" charset="0"/>
              </a:rPr>
              <a:t> can make an evil spirit leave someone’s body by magic or special powers.</a:t>
            </a:r>
            <a:endParaRPr lang="en-US"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5811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96466" cy="6735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New Roman" panose="02020603050405020304" pitchFamily="18" charset="0"/>
              <a:cs typeface="Times New Roman" panose="02020603050405020304" pitchFamily="18" charset="0"/>
            </a:endParaRPr>
          </a:p>
        </p:txBody>
      </p:sp>
      <p:sp>
        <p:nvSpPr>
          <p:cNvPr id="3" name="Rectangle 2"/>
          <p:cNvSpPr/>
          <p:nvPr/>
        </p:nvSpPr>
        <p:spPr>
          <a:xfrm>
            <a:off x="0" y="58003"/>
            <a:ext cx="12096465" cy="123853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dirty="0">
                <a:solidFill>
                  <a:schemeClr val="tx1"/>
                </a:solidFill>
                <a:latin typeface="Times New Roman" panose="02020603050405020304" pitchFamily="18" charset="0"/>
                <a:cs typeface="Times New Roman" panose="02020603050405020304" pitchFamily="18" charset="0"/>
              </a:rPr>
              <a:t>Now, write the answers of the  following  </a:t>
            </a:r>
            <a:r>
              <a:rPr lang="en-US" sz="4400" dirty="0" smtClean="0">
                <a:solidFill>
                  <a:schemeClr val="tx1"/>
                </a:solidFill>
                <a:latin typeface="Times New Roman" panose="02020603050405020304" pitchFamily="18" charset="0"/>
                <a:cs typeface="Times New Roman" panose="02020603050405020304" pitchFamily="18" charset="0"/>
              </a:rPr>
              <a:t>questions.</a:t>
            </a:r>
            <a:r>
              <a:rPr lang="en-US" sz="1200" dirty="0" smtClean="0">
                <a:solidFill>
                  <a:schemeClr val="tx1"/>
                </a:solidFill>
                <a:latin typeface="Times New Roman" panose="02020603050405020304" pitchFamily="18" charset="0"/>
                <a:cs typeface="Times New Roman" panose="02020603050405020304" pitchFamily="18" charset="0"/>
              </a:rPr>
              <a:t> </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09182" y="1499548"/>
            <a:ext cx="11932689" cy="8598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4800" dirty="0" smtClean="0">
                <a:latin typeface="Times New Roman" panose="02020603050405020304" pitchFamily="18" charset="0"/>
                <a:cs typeface="Times New Roman" panose="02020603050405020304" pitchFamily="18" charset="0"/>
              </a:rPr>
              <a:t>1.Who are river gypsies?</a:t>
            </a:r>
            <a:endParaRPr lang="en-US" sz="4800" dirty="0">
              <a:latin typeface="Times New Roman" panose="02020603050405020304" pitchFamily="18" charset="0"/>
              <a:cs typeface="Times New Roman" panose="02020603050405020304" pitchFamily="18" charset="0"/>
            </a:endParaRPr>
          </a:p>
        </p:txBody>
      </p:sp>
      <p:sp>
        <p:nvSpPr>
          <p:cNvPr id="5" name="Rectangle 4"/>
          <p:cNvSpPr/>
          <p:nvPr/>
        </p:nvSpPr>
        <p:spPr>
          <a:xfrm>
            <a:off x="54591" y="2537628"/>
            <a:ext cx="11987281" cy="9561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4800" dirty="0" smtClean="0">
                <a:latin typeface="Times New Roman" panose="02020603050405020304" pitchFamily="18" charset="0"/>
                <a:cs typeface="Times New Roman" panose="02020603050405020304" pitchFamily="18" charset="0"/>
              </a:rPr>
              <a:t>2.How are their lifestyle and </a:t>
            </a:r>
            <a:r>
              <a:rPr lang="en-US" sz="4800" dirty="0" err="1" smtClean="0">
                <a:latin typeface="Times New Roman" panose="02020603050405020304" pitchFamily="18" charset="0"/>
                <a:cs typeface="Times New Roman" panose="02020603050405020304" pitchFamily="18" charset="0"/>
              </a:rPr>
              <a:t>cilture</a:t>
            </a:r>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sp>
        <p:nvSpPr>
          <p:cNvPr id="8" name="Rectangle 7"/>
          <p:cNvSpPr/>
          <p:nvPr/>
        </p:nvSpPr>
        <p:spPr>
          <a:xfrm>
            <a:off x="54590" y="3607272"/>
            <a:ext cx="11987281" cy="111144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just"/>
            <a:r>
              <a:rPr lang="en-US" sz="4800" dirty="0" smtClean="0">
                <a:latin typeface="Times New Roman" panose="02020603050405020304" pitchFamily="18" charset="0"/>
                <a:cs typeface="Times New Roman" panose="02020603050405020304" pitchFamily="18" charset="0"/>
              </a:rPr>
              <a:t>3.What do you mean by nomadic life?</a:t>
            </a:r>
            <a:endParaRPr lang="en-US" sz="4800" dirty="0">
              <a:latin typeface="Times New Roman" panose="02020603050405020304" pitchFamily="18" charset="0"/>
              <a:cs typeface="Times New Roman" panose="02020603050405020304" pitchFamily="18" charset="0"/>
            </a:endParaRPr>
          </a:p>
        </p:txBody>
      </p:sp>
      <p:sp>
        <p:nvSpPr>
          <p:cNvPr id="9" name="Rectangle 8"/>
          <p:cNvSpPr/>
          <p:nvPr/>
        </p:nvSpPr>
        <p:spPr>
          <a:xfrm>
            <a:off x="40943" y="4991668"/>
            <a:ext cx="12000928" cy="149353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4800" dirty="0" smtClean="0">
                <a:latin typeface="Times New Roman" panose="02020603050405020304" pitchFamily="18" charset="0"/>
                <a:cs typeface="Times New Roman" panose="02020603050405020304" pitchFamily="18" charset="0"/>
              </a:rPr>
              <a:t>4.When do river gypsies roam across our rivers and waters?</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6127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arn(inVertical)">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46" y="-433318"/>
            <a:ext cx="12192000" cy="6707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489880" y="-143296"/>
            <a:ext cx="8446898" cy="9906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FF00"/>
                </a:solidFill>
              </a:rPr>
              <a:t>Match your answers</a:t>
            </a:r>
            <a:endParaRPr lang="en-US" dirty="0">
              <a:solidFill>
                <a:srgbClr val="FFFF00"/>
              </a:solidFill>
            </a:endParaRPr>
          </a:p>
        </p:txBody>
      </p:sp>
      <p:sp>
        <p:nvSpPr>
          <p:cNvPr id="5" name="Rectangle 4"/>
          <p:cNvSpPr/>
          <p:nvPr/>
        </p:nvSpPr>
        <p:spPr>
          <a:xfrm>
            <a:off x="-31846" y="1866892"/>
            <a:ext cx="12192000" cy="18891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4400" dirty="0" smtClean="0">
                <a:solidFill>
                  <a:srgbClr val="C00000"/>
                </a:solidFill>
                <a:latin typeface="Times New Roman" panose="02020603050405020304" pitchFamily="18" charset="0"/>
                <a:cs typeface="Times New Roman" panose="02020603050405020304" pitchFamily="18" charset="0"/>
              </a:rPr>
              <a:t>Answer:</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smtClean="0">
                <a:solidFill>
                  <a:schemeClr val="tx1"/>
                </a:solidFill>
                <a:latin typeface="Times New Roman" panose="02020603050405020304" pitchFamily="18" charset="0"/>
                <a:cs typeface="Times New Roman" panose="02020603050405020304" pitchFamily="18" charset="0"/>
              </a:rPr>
              <a:t>River gypsies are those people who live </a:t>
            </a:r>
            <a:r>
              <a:rPr lang="en-US" sz="4400" dirty="0">
                <a:solidFill>
                  <a:schemeClr val="tx1"/>
                </a:solidFill>
                <a:latin typeface="Times New Roman" panose="02020603050405020304" pitchFamily="18" charset="0"/>
                <a:cs typeface="Times New Roman" panose="02020603050405020304" pitchFamily="18" charset="0"/>
              </a:rPr>
              <a:t>a nomadic </a:t>
            </a:r>
            <a:r>
              <a:rPr lang="en-US" sz="4400" dirty="0" smtClean="0">
                <a:solidFill>
                  <a:schemeClr val="tx1"/>
                </a:solidFill>
                <a:latin typeface="Times New Roman" panose="02020603050405020304" pitchFamily="18" charset="0"/>
                <a:cs typeface="Times New Roman" panose="02020603050405020304" pitchFamily="18" charset="0"/>
              </a:rPr>
              <a:t>life </a:t>
            </a:r>
            <a:r>
              <a:rPr lang="en-US" sz="4400" dirty="0">
                <a:solidFill>
                  <a:schemeClr val="tx1"/>
                </a:solidFill>
                <a:latin typeface="Times New Roman" panose="02020603050405020304" pitchFamily="18" charset="0"/>
                <a:cs typeface="Times New Roman" panose="02020603050405020304" pitchFamily="18" charset="0"/>
              </a:rPr>
              <a:t>travelling from one place to </a:t>
            </a:r>
            <a:r>
              <a:rPr lang="en-US" sz="4400" dirty="0" smtClean="0">
                <a:solidFill>
                  <a:schemeClr val="tx1"/>
                </a:solidFill>
                <a:latin typeface="Times New Roman" panose="02020603050405020304" pitchFamily="18" charset="0"/>
                <a:cs typeface="Times New Roman" panose="02020603050405020304" pitchFamily="18" charset="0"/>
              </a:rPr>
              <a:t>another place.</a:t>
            </a:r>
            <a:endParaRPr lang="en-US" sz="4400" dirty="0">
              <a:latin typeface="Times New Roman" panose="02020603050405020304" pitchFamily="18" charset="0"/>
              <a:cs typeface="Times New Roman" panose="02020603050405020304" pitchFamily="18" charset="0"/>
            </a:endParaRPr>
          </a:p>
        </p:txBody>
      </p:sp>
      <p:sp>
        <p:nvSpPr>
          <p:cNvPr id="8" name="Rectangle 7"/>
          <p:cNvSpPr/>
          <p:nvPr/>
        </p:nvSpPr>
        <p:spPr>
          <a:xfrm>
            <a:off x="-31846" y="4929591"/>
            <a:ext cx="12223845" cy="18229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4000" dirty="0" smtClean="0">
                <a:solidFill>
                  <a:srgbClr val="C00000"/>
                </a:solidFill>
                <a:latin typeface="Times New Roman" panose="02020603050405020304" pitchFamily="18" charset="0"/>
                <a:cs typeface="Times New Roman" panose="02020603050405020304" pitchFamily="18" charset="0"/>
              </a:rPr>
              <a:t>Answer:</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smtClean="0">
                <a:solidFill>
                  <a:schemeClr val="tx1"/>
                </a:solidFill>
                <a:latin typeface="Times New Roman" panose="02020603050405020304" pitchFamily="18" charset="0"/>
                <a:cs typeface="Times New Roman" panose="02020603050405020304" pitchFamily="18" charset="0"/>
              </a:rPr>
              <a:t>They live in groups and earn their livelihood by fishing  </a:t>
            </a:r>
            <a:r>
              <a:rPr lang="en-US" sz="4000" dirty="0">
                <a:solidFill>
                  <a:schemeClr val="tx1"/>
                </a:solidFill>
                <a:latin typeface="Times New Roman" panose="02020603050405020304" pitchFamily="18" charset="0"/>
                <a:cs typeface="Times New Roman" panose="02020603050405020304" pitchFamily="18" charset="0"/>
              </a:rPr>
              <a:t>snake charming and sell herbal cures. </a:t>
            </a:r>
            <a:r>
              <a:rPr lang="en-US" sz="4000" dirty="0" smtClean="0">
                <a:solidFill>
                  <a:schemeClr val="tx1"/>
                </a:solidFill>
                <a:latin typeface="Times New Roman" panose="02020603050405020304" pitchFamily="18" charset="0"/>
                <a:cs typeface="Times New Roman" panose="02020603050405020304" pitchFamily="18" charset="0"/>
              </a:rPr>
              <a:t>They have ethnic culture</a:t>
            </a:r>
            <a:endParaRPr lang="en-US" sz="4000" dirty="0"/>
          </a:p>
        </p:txBody>
      </p:sp>
      <p:sp>
        <p:nvSpPr>
          <p:cNvPr id="9" name="Rectangle 8"/>
          <p:cNvSpPr/>
          <p:nvPr/>
        </p:nvSpPr>
        <p:spPr>
          <a:xfrm>
            <a:off x="-15924" y="776786"/>
            <a:ext cx="12191999" cy="9905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endParaRPr lang="en-US" sz="4800" dirty="0" smtClean="0">
              <a:latin typeface="Times New Roman" panose="02020603050405020304" pitchFamily="18" charset="0"/>
              <a:cs typeface="Times New Roman" panose="02020603050405020304" pitchFamily="18" charset="0"/>
            </a:endParaRPr>
          </a:p>
          <a:p>
            <a:pPr algn="just"/>
            <a:r>
              <a:rPr lang="en-US" sz="4800" dirty="0" smtClean="0">
                <a:latin typeface="Times New Roman" panose="02020603050405020304" pitchFamily="18" charset="0"/>
                <a:cs typeface="Times New Roman" panose="02020603050405020304" pitchFamily="18" charset="0"/>
              </a:rPr>
              <a:t>1</a:t>
            </a:r>
            <a:r>
              <a:rPr lang="en-US" sz="4800" dirty="0">
                <a:latin typeface="Times New Roman" panose="02020603050405020304" pitchFamily="18" charset="0"/>
                <a:cs typeface="Times New Roman" panose="02020603050405020304" pitchFamily="18" charset="0"/>
              </a:rPr>
              <a:t>. Who are river gypsies?</a:t>
            </a:r>
          </a:p>
          <a:p>
            <a:pPr algn="just"/>
            <a:endParaRPr lang="en-US" sz="4800" dirty="0">
              <a:latin typeface="Times New Roman" panose="02020603050405020304" pitchFamily="18" charset="0"/>
              <a:cs typeface="Times New Roman" panose="02020603050405020304" pitchFamily="18" charset="0"/>
            </a:endParaRPr>
          </a:p>
        </p:txBody>
      </p:sp>
      <p:sp>
        <p:nvSpPr>
          <p:cNvPr id="10" name="Rectangle 9"/>
          <p:cNvSpPr/>
          <p:nvPr/>
        </p:nvSpPr>
        <p:spPr>
          <a:xfrm>
            <a:off x="-15924" y="3871416"/>
            <a:ext cx="12223844" cy="9428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4800" dirty="0" smtClean="0">
                <a:latin typeface="Times New Roman" panose="02020603050405020304" pitchFamily="18" charset="0"/>
                <a:cs typeface="Times New Roman" panose="02020603050405020304" pitchFamily="18" charset="0"/>
              </a:rPr>
              <a:t>2</a:t>
            </a:r>
            <a:r>
              <a:rPr lang="en-US" sz="4800" dirty="0">
                <a:latin typeface="Times New Roman" panose="02020603050405020304" pitchFamily="18" charset="0"/>
                <a:cs typeface="Times New Roman" panose="02020603050405020304" pitchFamily="18" charset="0"/>
              </a:rPr>
              <a:t>. How are their lifestyle and </a:t>
            </a:r>
            <a:r>
              <a:rPr lang="en-US" sz="4800" dirty="0" err="1">
                <a:latin typeface="Times New Roman" panose="02020603050405020304" pitchFamily="18" charset="0"/>
                <a:cs typeface="Times New Roman" panose="02020603050405020304" pitchFamily="18" charset="0"/>
              </a:rPr>
              <a:t>cilture</a:t>
            </a:r>
            <a:r>
              <a:rPr lang="en-US" sz="4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6205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122831"/>
            <a:ext cx="12192001" cy="6632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8232" y="2250175"/>
            <a:ext cx="12055525" cy="13664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4400" dirty="0" err="1" smtClean="0">
                <a:solidFill>
                  <a:srgbClr val="C00000"/>
                </a:solidFill>
                <a:latin typeface="Times New Roman" panose="02020603050405020304" pitchFamily="18" charset="0"/>
                <a:cs typeface="Times New Roman" panose="02020603050405020304" pitchFamily="18" charset="0"/>
              </a:rPr>
              <a:t>Answer:By</a:t>
            </a:r>
            <a:r>
              <a:rPr lang="en-US" sz="4400" dirty="0" smtClean="0">
                <a:solidFill>
                  <a:srgbClr val="C00000"/>
                </a:solidFill>
                <a:latin typeface="Times New Roman" panose="02020603050405020304" pitchFamily="18" charset="0"/>
                <a:cs typeface="Times New Roman" panose="02020603050405020304" pitchFamily="18" charset="0"/>
              </a:rPr>
              <a:t>  </a:t>
            </a:r>
            <a:r>
              <a:rPr lang="en-US" sz="4400" dirty="0" err="1" smtClean="0">
                <a:solidFill>
                  <a:srgbClr val="C00000"/>
                </a:solidFill>
                <a:latin typeface="Times New Roman" panose="02020603050405020304" pitchFamily="18" charset="0"/>
                <a:cs typeface="Times New Roman" panose="02020603050405020304" pitchFamily="18" charset="0"/>
              </a:rPr>
              <a:t>nomadie</a:t>
            </a:r>
            <a:r>
              <a:rPr lang="en-US" sz="4400" dirty="0" smtClean="0">
                <a:solidFill>
                  <a:srgbClr val="C00000"/>
                </a:solidFill>
                <a:latin typeface="Times New Roman" panose="02020603050405020304" pitchFamily="18" charset="0"/>
                <a:cs typeface="Times New Roman" panose="02020603050405020304" pitchFamily="18" charset="0"/>
              </a:rPr>
              <a:t> life, I mean that it is a kind of  life travelling from one place to another</a:t>
            </a:r>
            <a:endParaRPr lang="en-US" sz="4400" dirty="0">
              <a:latin typeface="Times New Roman" panose="02020603050405020304" pitchFamily="18" charset="0"/>
              <a:cs typeface="Times New Roman" panose="02020603050405020304" pitchFamily="18" charset="0"/>
            </a:endParaRPr>
          </a:p>
        </p:txBody>
      </p:sp>
      <p:sp>
        <p:nvSpPr>
          <p:cNvPr id="6" name="Rectangle 5"/>
          <p:cNvSpPr/>
          <p:nvPr/>
        </p:nvSpPr>
        <p:spPr>
          <a:xfrm>
            <a:off x="68233" y="5162695"/>
            <a:ext cx="12055525" cy="12671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4400" dirty="0" err="1" smtClean="0">
                <a:solidFill>
                  <a:srgbClr val="C00000"/>
                </a:solidFill>
                <a:latin typeface="Times New Roman" panose="02020603050405020304" pitchFamily="18" charset="0"/>
                <a:cs typeface="Times New Roman" panose="02020603050405020304" pitchFamily="18" charset="0"/>
              </a:rPr>
              <a:t>Answer:River</a:t>
            </a:r>
            <a:r>
              <a:rPr lang="en-US" sz="4400" dirty="0" smtClean="0">
                <a:solidFill>
                  <a:srgbClr val="C00000"/>
                </a:solidFill>
                <a:latin typeface="Times New Roman" panose="02020603050405020304" pitchFamily="18" charset="0"/>
                <a:cs typeface="Times New Roman" panose="02020603050405020304" pitchFamily="18" charset="0"/>
              </a:rPr>
              <a:t> </a:t>
            </a:r>
            <a:r>
              <a:rPr lang="en-US" sz="4400" dirty="0" err="1" smtClean="0">
                <a:solidFill>
                  <a:srgbClr val="C00000"/>
                </a:solidFill>
                <a:latin typeface="Times New Roman" panose="02020603050405020304" pitchFamily="18" charset="0"/>
                <a:cs typeface="Times New Roman" panose="02020603050405020304" pitchFamily="18" charset="0"/>
              </a:rPr>
              <a:t>gipsies</a:t>
            </a:r>
            <a:r>
              <a:rPr lang="en-US" sz="4400" dirty="0" smtClean="0">
                <a:solidFill>
                  <a:srgbClr val="C00000"/>
                </a:solidFill>
                <a:latin typeface="Times New Roman" panose="02020603050405020304" pitchFamily="18" charset="0"/>
                <a:cs typeface="Times New Roman" panose="02020603050405020304" pitchFamily="18" charset="0"/>
              </a:rPr>
              <a:t> roam across our rivers and waters from May to December.</a:t>
            </a:r>
            <a:endParaRPr lang="en-US" sz="4400" dirty="0">
              <a:solidFill>
                <a:srgbClr val="C00000"/>
              </a:solidFill>
            </a:endParaRPr>
          </a:p>
        </p:txBody>
      </p:sp>
      <p:sp>
        <p:nvSpPr>
          <p:cNvPr id="7" name="Rectangle 6"/>
          <p:cNvSpPr/>
          <p:nvPr/>
        </p:nvSpPr>
        <p:spPr>
          <a:xfrm>
            <a:off x="68232" y="354843"/>
            <a:ext cx="12055525" cy="17042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4800" dirty="0" smtClean="0">
                <a:latin typeface="Times New Roman" panose="02020603050405020304" pitchFamily="18" charset="0"/>
                <a:cs typeface="Times New Roman" panose="02020603050405020304" pitchFamily="18" charset="0"/>
              </a:rPr>
              <a:t>3</a:t>
            </a:r>
            <a:r>
              <a:rPr lang="en-US" sz="4800" dirty="0">
                <a:latin typeface="Times New Roman" panose="02020603050405020304" pitchFamily="18" charset="0"/>
                <a:cs typeface="Times New Roman" panose="02020603050405020304" pitchFamily="18" charset="0"/>
              </a:rPr>
              <a:t>. What do you mean by nomadic life?</a:t>
            </a:r>
          </a:p>
        </p:txBody>
      </p:sp>
      <p:sp>
        <p:nvSpPr>
          <p:cNvPr id="8" name="Rectangle 7"/>
          <p:cNvSpPr/>
          <p:nvPr/>
        </p:nvSpPr>
        <p:spPr>
          <a:xfrm>
            <a:off x="68232" y="3781708"/>
            <a:ext cx="12055525" cy="130080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4800" dirty="0" smtClean="0">
                <a:latin typeface="Times New Roman" panose="02020603050405020304" pitchFamily="18" charset="0"/>
                <a:cs typeface="Times New Roman" panose="02020603050405020304" pitchFamily="18" charset="0"/>
              </a:rPr>
              <a:t>4</a:t>
            </a:r>
            <a:r>
              <a:rPr lang="en-US" sz="4800" dirty="0">
                <a:latin typeface="Times New Roman" panose="02020603050405020304" pitchFamily="18" charset="0"/>
                <a:cs typeface="Times New Roman" panose="02020603050405020304" pitchFamily="18" charset="0"/>
              </a:rPr>
              <a:t>. When do river gypsies roam across our rivers and waters?</a:t>
            </a:r>
          </a:p>
        </p:txBody>
      </p:sp>
    </p:spTree>
    <p:extLst>
      <p:ext uri="{BB962C8B-B14F-4D97-AF65-F5344CB8AC3E}">
        <p14:creationId xmlns:p14="http://schemas.microsoft.com/office/powerpoint/2010/main" val="256294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310280" cy="6639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5535" y="2204115"/>
            <a:ext cx="12310280" cy="465388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dirty="0" smtClean="0">
              <a:solidFill>
                <a:srgbClr val="FF0000"/>
              </a:solidFill>
              <a:latin typeface="Times New Roman" panose="02020603050405020304" pitchFamily="18" charset="0"/>
              <a:cs typeface="Times New Roman" panose="02020603050405020304" pitchFamily="18" charset="0"/>
            </a:endParaRPr>
          </a:p>
          <a:p>
            <a:endParaRPr lang="en-US" sz="5400" dirty="0">
              <a:solidFill>
                <a:srgbClr val="FF0000"/>
              </a:solidFill>
              <a:latin typeface="Times New Roman" panose="02020603050405020304" pitchFamily="18" charset="0"/>
              <a:cs typeface="Times New Roman" panose="02020603050405020304" pitchFamily="18" charset="0"/>
            </a:endParaRPr>
          </a:p>
          <a:p>
            <a:endParaRPr lang="en-US" sz="5400" dirty="0" smtClean="0">
              <a:solidFill>
                <a:srgbClr val="FF0000"/>
              </a:solidFill>
              <a:latin typeface="Times New Roman" panose="02020603050405020304" pitchFamily="18" charset="0"/>
              <a:cs typeface="Times New Roman" panose="02020603050405020304" pitchFamily="18" charset="0"/>
            </a:endParaRPr>
          </a:p>
          <a:p>
            <a:endParaRPr lang="en-US" sz="54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0"/>
            <a:ext cx="12433112" cy="1448972"/>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latin typeface="Times New Roman" panose="02020603050405020304" pitchFamily="18" charset="0"/>
                <a:cs typeface="Times New Roman" panose="02020603050405020304" pitchFamily="18" charset="0"/>
              </a:rPr>
              <a:t>1. Choose the correct answer .</a:t>
            </a: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27297" y="1296538"/>
            <a:ext cx="12433111" cy="18819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n-US" sz="3600" dirty="0">
                <a:solidFill>
                  <a:srgbClr val="FFFF00"/>
                </a:solidFill>
                <a:latin typeface="Times New Roman" panose="02020603050405020304" pitchFamily="18" charset="0"/>
                <a:cs typeface="Times New Roman" panose="02020603050405020304" pitchFamily="18" charset="0"/>
              </a:rPr>
              <a:t>(</a:t>
            </a:r>
            <a:r>
              <a:rPr lang="en-US" sz="3600" dirty="0" smtClean="0">
                <a:solidFill>
                  <a:srgbClr val="FFFF00"/>
                </a:solidFill>
                <a:latin typeface="Times New Roman" panose="02020603050405020304" pitchFamily="18" charset="0"/>
                <a:cs typeface="Times New Roman" panose="02020603050405020304" pitchFamily="18" charset="0"/>
              </a:rPr>
              <a:t>a)The term ‘nomadic’ refers to a person who---</a:t>
            </a:r>
            <a:endParaRPr lang="en-US" sz="3600" dirty="0">
              <a:solidFill>
                <a:srgbClr val="FFFF00"/>
              </a:solidFill>
              <a:latin typeface="Times New Roman" panose="02020603050405020304" pitchFamily="18" charset="0"/>
              <a:cs typeface="Times New Roman" panose="02020603050405020304" pitchFamily="18" charset="0"/>
            </a:endParaRPr>
          </a:p>
          <a:p>
            <a:r>
              <a:rPr lang="en-US" sz="3600" dirty="0" err="1" smtClean="0">
                <a:solidFill>
                  <a:srgbClr val="FFFF00"/>
                </a:solidFill>
                <a:latin typeface="Times New Roman" panose="02020603050405020304" pitchFamily="18" charset="0"/>
                <a:cs typeface="Times New Roman" panose="02020603050405020304" pitchFamily="18" charset="0"/>
              </a:rPr>
              <a:t>i</a:t>
            </a:r>
            <a:r>
              <a:rPr lang="en-US" sz="3600" dirty="0" smtClean="0">
                <a:solidFill>
                  <a:srgbClr val="FFFF00"/>
                </a:solidFill>
                <a:latin typeface="Times New Roman" panose="02020603050405020304" pitchFamily="18" charset="0"/>
                <a:cs typeface="Times New Roman" panose="02020603050405020304" pitchFamily="18" charset="0"/>
              </a:rPr>
              <a:t>. Lives in one’s own house     ii. Lives in a rented house</a:t>
            </a:r>
            <a:endParaRPr lang="en-US" sz="3600" dirty="0" smtClean="0">
              <a:latin typeface="Times New Roman" panose="02020603050405020304" pitchFamily="18" charset="0"/>
              <a:cs typeface="Times New Roman" panose="02020603050405020304" pitchFamily="18" charset="0"/>
            </a:endParaRPr>
          </a:p>
          <a:p>
            <a:r>
              <a:rPr lang="en-US" sz="3600" dirty="0" err="1" smtClean="0">
                <a:solidFill>
                  <a:srgbClr val="FFFF00"/>
                </a:solidFill>
                <a:latin typeface="Times New Roman" panose="02020603050405020304" pitchFamily="18" charset="0"/>
                <a:cs typeface="Times New Roman" panose="02020603050405020304" pitchFamily="18" charset="0"/>
              </a:rPr>
              <a:t>iii.Lives</a:t>
            </a:r>
            <a:r>
              <a:rPr lang="en-US" sz="3600" dirty="0" smtClean="0">
                <a:solidFill>
                  <a:srgbClr val="FFFF00"/>
                </a:solidFill>
                <a:latin typeface="Times New Roman" panose="02020603050405020304" pitchFamily="18" charset="0"/>
                <a:cs typeface="Times New Roman" panose="02020603050405020304" pitchFamily="18" charset="0"/>
              </a:rPr>
              <a:t> permanently at a place</a:t>
            </a:r>
            <a:r>
              <a:rPr lang="en-US" sz="3600" dirty="0" smtClean="0">
                <a:latin typeface="Times New Roman" panose="02020603050405020304" pitchFamily="18" charset="0"/>
                <a:cs typeface="Times New Roman" panose="02020603050405020304" pitchFamily="18" charset="0"/>
              </a:rPr>
              <a:t>. </a:t>
            </a:r>
            <a:r>
              <a:rPr lang="en-US" sz="3600" dirty="0" err="1" smtClean="0">
                <a:solidFill>
                  <a:srgbClr val="FFFF00"/>
                </a:solidFill>
                <a:latin typeface="Times New Roman" panose="02020603050405020304" pitchFamily="18" charset="0"/>
                <a:cs typeface="Times New Roman" panose="02020603050405020304" pitchFamily="18" charset="0"/>
              </a:rPr>
              <a:t>iv.travels</a:t>
            </a:r>
            <a:r>
              <a:rPr lang="en-US" sz="3600" dirty="0" smtClean="0">
                <a:solidFill>
                  <a:srgbClr val="FFFF00"/>
                </a:solidFill>
                <a:latin typeface="Times New Roman" panose="02020603050405020304" pitchFamily="18" charset="0"/>
                <a:cs typeface="Times New Roman" panose="02020603050405020304" pitchFamily="18" charset="0"/>
              </a:rPr>
              <a:t> from place to </a:t>
            </a:r>
            <a:r>
              <a:rPr lang="en-US" sz="4000" dirty="0" smtClean="0">
                <a:solidFill>
                  <a:srgbClr val="FFFF00"/>
                </a:solidFill>
                <a:latin typeface="Times New Roman" panose="02020603050405020304" pitchFamily="18" charset="0"/>
                <a:cs typeface="Times New Roman" panose="02020603050405020304" pitchFamily="18" charset="0"/>
              </a:rPr>
              <a:t>place</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6" name="Rectangle 5"/>
          <p:cNvSpPr/>
          <p:nvPr/>
        </p:nvSpPr>
        <p:spPr>
          <a:xfrm>
            <a:off x="-27297" y="3504327"/>
            <a:ext cx="12096465" cy="7722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4400" dirty="0" smtClean="0">
                <a:solidFill>
                  <a:srgbClr val="C00000"/>
                </a:solidFill>
                <a:latin typeface="Times New Roman" panose="02020603050405020304" pitchFamily="18" charset="0"/>
                <a:cs typeface="Times New Roman" panose="02020603050405020304" pitchFamily="18" charset="0"/>
              </a:rPr>
              <a:t>     </a:t>
            </a:r>
          </a:p>
          <a:p>
            <a:r>
              <a:rPr lang="en-US" sz="4400" dirty="0" smtClean="0">
                <a:solidFill>
                  <a:srgbClr val="C00000"/>
                </a:solidFill>
                <a:latin typeface="Times New Roman" panose="02020603050405020304" pitchFamily="18" charset="0"/>
                <a:cs typeface="Times New Roman" panose="02020603050405020304" pitchFamily="18" charset="0"/>
              </a:rPr>
              <a:t>Correct </a:t>
            </a:r>
            <a:r>
              <a:rPr lang="en-US" sz="4400" dirty="0">
                <a:solidFill>
                  <a:srgbClr val="C00000"/>
                </a:solidFill>
                <a:latin typeface="Times New Roman" panose="02020603050405020304" pitchFamily="18" charset="0"/>
                <a:cs typeface="Times New Roman" panose="02020603050405020304" pitchFamily="18" charset="0"/>
              </a:rPr>
              <a:t>answer</a:t>
            </a:r>
            <a:r>
              <a:rPr lang="en-US" sz="4400" dirty="0" smtClean="0">
                <a:solidFill>
                  <a:srgbClr val="C00000"/>
                </a:solidFill>
                <a:latin typeface="Times New Roman" panose="02020603050405020304" pitchFamily="18" charset="0"/>
                <a:cs typeface="Times New Roman" panose="02020603050405020304" pitchFamily="18" charset="0"/>
              </a:rPr>
              <a:t>:</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i</a:t>
            </a:r>
            <a:r>
              <a:rPr lang="en-US" sz="4400" dirty="0" smtClean="0">
                <a:solidFill>
                  <a:schemeClr val="tx1"/>
                </a:solidFill>
                <a:latin typeface="Times New Roman" panose="02020603050405020304" pitchFamily="18" charset="0"/>
                <a:cs typeface="Times New Roman" panose="02020603050405020304" pitchFamily="18" charset="0"/>
              </a:rPr>
              <a:t>.</a:t>
            </a:r>
            <a:r>
              <a:rPr lang="en-US" sz="4400" dirty="0">
                <a:solidFill>
                  <a:srgbClr val="FFFF00"/>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iv.travels</a:t>
            </a:r>
            <a:r>
              <a:rPr lang="en-US" sz="4400" dirty="0">
                <a:solidFill>
                  <a:schemeClr val="tx1"/>
                </a:solidFill>
                <a:latin typeface="Times New Roman" panose="02020603050405020304" pitchFamily="18" charset="0"/>
                <a:cs typeface="Times New Roman" panose="02020603050405020304" pitchFamily="18" charset="0"/>
              </a:rPr>
              <a:t> from place to </a:t>
            </a:r>
            <a:r>
              <a:rPr lang="en-US" sz="4800" dirty="0">
                <a:solidFill>
                  <a:schemeClr val="tx1"/>
                </a:solidFill>
                <a:latin typeface="Times New Roman" panose="02020603050405020304" pitchFamily="18" charset="0"/>
                <a:cs typeface="Times New Roman" panose="02020603050405020304" pitchFamily="18" charset="0"/>
              </a:rPr>
              <a:t>place.</a:t>
            </a:r>
          </a:p>
          <a:p>
            <a:r>
              <a:rPr lang="en-US" sz="4400" dirty="0" smtClean="0">
                <a:solidFill>
                  <a:schemeClr val="tx1"/>
                </a:solidFill>
                <a:latin typeface="Times New Roman" panose="02020603050405020304" pitchFamily="18" charset="0"/>
                <a:cs typeface="Times New Roman" panose="02020603050405020304" pitchFamily="18" charset="0"/>
              </a:rPr>
              <a:t> .  </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143299" y="4276579"/>
            <a:ext cx="11987285" cy="16001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solidFill>
                  <a:schemeClr val="accent4"/>
                </a:solidFill>
                <a:latin typeface="Times New Roman" panose="02020603050405020304" pitchFamily="18" charset="0"/>
                <a:cs typeface="Times New Roman" panose="02020603050405020304" pitchFamily="18" charset="0"/>
              </a:rPr>
              <a:t>(</a:t>
            </a:r>
            <a:r>
              <a:rPr lang="en-US" sz="4000" dirty="0" smtClean="0">
                <a:solidFill>
                  <a:schemeClr val="accent4"/>
                </a:solidFill>
                <a:latin typeface="Times New Roman" panose="02020603050405020304" pitchFamily="18" charset="0"/>
                <a:cs typeface="Times New Roman" panose="02020603050405020304" pitchFamily="18" charset="0"/>
              </a:rPr>
              <a:t>b)In the passage, the word ‘</a:t>
            </a:r>
            <a:r>
              <a:rPr lang="en-US" sz="4000" dirty="0" err="1" smtClean="0">
                <a:solidFill>
                  <a:schemeClr val="accent4"/>
                </a:solidFill>
                <a:latin typeface="Times New Roman" panose="02020603050405020304" pitchFamily="18" charset="0"/>
                <a:cs typeface="Times New Roman" panose="02020603050405020304" pitchFamily="18" charset="0"/>
              </a:rPr>
              <a:t>fishing’is</a:t>
            </a:r>
            <a:r>
              <a:rPr lang="en-US" sz="4000" dirty="0" smtClean="0">
                <a:solidFill>
                  <a:schemeClr val="accent4"/>
                </a:solidFill>
                <a:latin typeface="Times New Roman" panose="02020603050405020304" pitchFamily="18" charset="0"/>
                <a:cs typeface="Times New Roman" panose="02020603050405020304" pitchFamily="18" charset="0"/>
              </a:rPr>
              <a:t> ---?</a:t>
            </a:r>
            <a:endParaRPr lang="en-US" sz="4000" dirty="0">
              <a:solidFill>
                <a:schemeClr val="accent4"/>
              </a:solidFill>
              <a:latin typeface="Times New Roman" panose="02020603050405020304" pitchFamily="18" charset="0"/>
              <a:cs typeface="Times New Roman" panose="02020603050405020304" pitchFamily="18" charset="0"/>
            </a:endParaRPr>
          </a:p>
          <a:p>
            <a:r>
              <a:rPr lang="en-US" sz="3200" dirty="0" err="1" smtClean="0">
                <a:solidFill>
                  <a:schemeClr val="bg1"/>
                </a:solidFill>
                <a:latin typeface="Times New Roman" panose="02020603050405020304" pitchFamily="18" charset="0"/>
                <a:cs typeface="Times New Roman" panose="02020603050405020304" pitchFamily="18" charset="0"/>
              </a:rPr>
              <a:t>i</a:t>
            </a:r>
            <a:r>
              <a:rPr lang="en-US" sz="3200" dirty="0" smtClean="0">
                <a:solidFill>
                  <a:schemeClr val="bg1"/>
                </a:solidFill>
                <a:latin typeface="Times New Roman" panose="02020603050405020304" pitchFamily="18" charset="0"/>
                <a:cs typeface="Times New Roman" panose="02020603050405020304" pitchFamily="18" charset="0"/>
              </a:rPr>
              <a:t>. a noun    ii.an adjective    </a:t>
            </a:r>
            <a:r>
              <a:rPr lang="en-US" sz="4000" dirty="0" smtClean="0">
                <a:solidFill>
                  <a:schemeClr val="bg1"/>
                </a:solidFill>
                <a:latin typeface="Times New Roman" panose="02020603050405020304" pitchFamily="18" charset="0"/>
                <a:cs typeface="Times New Roman" panose="02020603050405020304" pitchFamily="18" charset="0"/>
              </a:rPr>
              <a:t>iii. </a:t>
            </a:r>
            <a:r>
              <a:rPr lang="en-US" sz="4000" dirty="0">
                <a:solidFill>
                  <a:schemeClr val="bg1"/>
                </a:solidFill>
                <a:latin typeface="Times New Roman" panose="02020603050405020304" pitchFamily="18" charset="0"/>
                <a:cs typeface="Times New Roman" panose="02020603050405020304" pitchFamily="18" charset="0"/>
              </a:rPr>
              <a:t>a</a:t>
            </a:r>
            <a:r>
              <a:rPr lang="en-US" sz="4000" dirty="0" smtClean="0">
                <a:solidFill>
                  <a:schemeClr val="bg1"/>
                </a:solidFill>
                <a:latin typeface="Times New Roman" panose="02020603050405020304" pitchFamily="18" charset="0"/>
                <a:cs typeface="Times New Roman" panose="02020603050405020304" pitchFamily="18" charset="0"/>
              </a:rPr>
              <a:t>n adverb    </a:t>
            </a:r>
            <a:r>
              <a:rPr lang="en-US" sz="4000" dirty="0" err="1" smtClean="0">
                <a:solidFill>
                  <a:schemeClr val="bg1"/>
                </a:solidFill>
                <a:latin typeface="Times New Roman" panose="02020603050405020304" pitchFamily="18" charset="0"/>
                <a:cs typeface="Times New Roman" panose="02020603050405020304" pitchFamily="18" charset="0"/>
              </a:rPr>
              <a:t>iv.a</a:t>
            </a:r>
            <a:r>
              <a:rPr lang="en-US" sz="4000" dirty="0" smtClean="0">
                <a:solidFill>
                  <a:schemeClr val="bg1"/>
                </a:solidFill>
                <a:latin typeface="Times New Roman" panose="02020603050405020304" pitchFamily="18" charset="0"/>
                <a:cs typeface="Times New Roman" panose="02020603050405020304" pitchFamily="18" charset="0"/>
              </a:rPr>
              <a:t> verb  </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95535" y="5867383"/>
            <a:ext cx="11727975" cy="5254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4400" dirty="0" smtClean="0">
                <a:solidFill>
                  <a:srgbClr val="C00000"/>
                </a:solidFill>
                <a:latin typeface="Times New Roman" panose="02020603050405020304" pitchFamily="18" charset="0"/>
                <a:cs typeface="Times New Roman" panose="02020603050405020304" pitchFamily="18" charset="0"/>
              </a:rPr>
              <a:t>Correct </a:t>
            </a:r>
            <a:r>
              <a:rPr lang="en-US" sz="4400" dirty="0">
                <a:solidFill>
                  <a:srgbClr val="C00000"/>
                </a:solidFill>
                <a:latin typeface="Times New Roman" panose="02020603050405020304" pitchFamily="18" charset="0"/>
                <a:cs typeface="Times New Roman" panose="02020603050405020304" pitchFamily="18" charset="0"/>
              </a:rPr>
              <a:t>answer</a:t>
            </a:r>
            <a:r>
              <a:rPr lang="en-US" sz="4400" dirty="0" smtClean="0">
                <a:solidFill>
                  <a:srgbClr val="C00000"/>
                </a:solidFill>
                <a:latin typeface="Times New Roman" panose="02020603050405020304" pitchFamily="18" charset="0"/>
                <a:cs typeface="Times New Roman" panose="02020603050405020304" pitchFamily="18" charset="0"/>
              </a:rPr>
              <a:t>:</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i</a:t>
            </a:r>
            <a:r>
              <a:rPr lang="en-US" sz="4400" dirty="0">
                <a:solidFill>
                  <a:schemeClr val="tx1"/>
                </a:solidFill>
                <a:latin typeface="Times New Roman" panose="02020603050405020304" pitchFamily="18" charset="0"/>
                <a:cs typeface="Times New Roman" panose="02020603050405020304" pitchFamily="18" charset="0"/>
              </a:rPr>
              <a:t>. a noun </a:t>
            </a:r>
          </a:p>
        </p:txBody>
      </p:sp>
    </p:spTree>
    <p:extLst>
      <p:ext uri="{BB962C8B-B14F-4D97-AF65-F5344CB8AC3E}">
        <p14:creationId xmlns:p14="http://schemas.microsoft.com/office/powerpoint/2010/main" val="3972139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6478"/>
            <a:ext cx="12192000" cy="67215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18364" y="218364"/>
            <a:ext cx="11832609" cy="66396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4800" dirty="0" smtClean="0">
              <a:solidFill>
                <a:srgbClr val="FF0000"/>
              </a:solidFill>
              <a:latin typeface="Times New Roman" panose="02020603050405020304" pitchFamily="18" charset="0"/>
              <a:cs typeface="Times New Roman" panose="02020603050405020304" pitchFamily="18" charset="0"/>
            </a:endParaRPr>
          </a:p>
          <a:p>
            <a:endParaRPr lang="en-US" sz="4800" dirty="0">
              <a:solidFill>
                <a:srgbClr val="FF0000"/>
              </a:solidFill>
              <a:latin typeface="Times New Roman" panose="02020603050405020304" pitchFamily="18" charset="0"/>
              <a:cs typeface="Times New Roman" panose="02020603050405020304" pitchFamily="18" charset="0"/>
            </a:endParaRPr>
          </a:p>
          <a:p>
            <a:endParaRPr lang="en-US" sz="4800" dirty="0" smtClean="0">
              <a:solidFill>
                <a:srgbClr val="FF0000"/>
              </a:solidFill>
              <a:latin typeface="Times New Roman" panose="02020603050405020304" pitchFamily="18" charset="0"/>
              <a:cs typeface="Times New Roman" panose="02020603050405020304" pitchFamily="18" charset="0"/>
            </a:endParaRPr>
          </a:p>
          <a:p>
            <a:endParaRPr lang="en-US" sz="4800" dirty="0">
              <a:solidFill>
                <a:srgbClr val="FF0000"/>
              </a:solidFill>
              <a:latin typeface="Times New Roman" panose="02020603050405020304" pitchFamily="18" charset="0"/>
              <a:cs typeface="Times New Roman" panose="02020603050405020304" pitchFamily="18" charset="0"/>
            </a:endParaRPr>
          </a:p>
          <a:p>
            <a:endParaRPr lang="en-US" sz="4800" dirty="0" smtClean="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18364" y="218364"/>
            <a:ext cx="11737075" cy="221093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4400" dirty="0" smtClean="0">
                <a:solidFill>
                  <a:schemeClr val="tx1"/>
                </a:solidFill>
                <a:latin typeface="Times New Roman" panose="02020603050405020304" pitchFamily="18" charset="0"/>
                <a:cs typeface="Times New Roman" panose="02020603050405020304" pitchFamily="18" charset="0"/>
              </a:rPr>
              <a:t>(c) ‘Ethnic group’ refers to a group of people having a ---- identity.</a:t>
            </a:r>
            <a:endParaRPr lang="en-US" sz="4400" dirty="0">
              <a:solidFill>
                <a:schemeClr val="tx1"/>
              </a:solidFill>
              <a:latin typeface="Times New Roman" panose="02020603050405020304" pitchFamily="18" charset="0"/>
              <a:cs typeface="Times New Roman" panose="02020603050405020304" pitchFamily="18" charset="0"/>
            </a:endParaRPr>
          </a:p>
          <a:p>
            <a:r>
              <a:rPr lang="en-US" sz="4400" dirty="0" err="1" smtClean="0">
                <a:solidFill>
                  <a:srgbClr val="002060"/>
                </a:solidFill>
                <a:latin typeface="Times New Roman" panose="02020603050405020304" pitchFamily="18" charset="0"/>
                <a:cs typeface="Times New Roman" panose="02020603050405020304" pitchFamily="18" charset="0"/>
              </a:rPr>
              <a:t>i.racial</a:t>
            </a:r>
            <a:r>
              <a:rPr lang="en-US" sz="4400" dirty="0" smtClean="0">
                <a:solidFill>
                  <a:srgbClr val="002060"/>
                </a:solidFill>
                <a:latin typeface="Times New Roman" panose="02020603050405020304" pitchFamily="18" charset="0"/>
                <a:cs typeface="Times New Roman" panose="02020603050405020304" pitchFamily="18" charset="0"/>
              </a:rPr>
              <a:t>   </a:t>
            </a:r>
            <a:r>
              <a:rPr lang="en-US" sz="4400" dirty="0" err="1" smtClean="0">
                <a:solidFill>
                  <a:srgbClr val="002060"/>
                </a:solidFill>
                <a:latin typeface="Times New Roman" panose="02020603050405020304" pitchFamily="18" charset="0"/>
                <a:cs typeface="Times New Roman" panose="02020603050405020304" pitchFamily="18" charset="0"/>
              </a:rPr>
              <a:t>ii.tribal</a:t>
            </a:r>
            <a:r>
              <a:rPr lang="en-US" sz="4400" dirty="0" smtClean="0">
                <a:solidFill>
                  <a:srgbClr val="002060"/>
                </a:solidFill>
                <a:latin typeface="Times New Roman" panose="02020603050405020304" pitchFamily="18" charset="0"/>
                <a:cs typeface="Times New Roman" panose="02020603050405020304" pitchFamily="18" charset="0"/>
              </a:rPr>
              <a:t>   </a:t>
            </a:r>
            <a:r>
              <a:rPr lang="en-US" sz="4400" dirty="0" err="1" smtClean="0">
                <a:solidFill>
                  <a:srgbClr val="002060"/>
                </a:solidFill>
                <a:latin typeface="Times New Roman" panose="02020603050405020304" pitchFamily="18" charset="0"/>
                <a:cs typeface="Times New Roman" panose="02020603050405020304" pitchFamily="18" charset="0"/>
              </a:rPr>
              <a:t>iii.regional</a:t>
            </a:r>
            <a:r>
              <a:rPr lang="en-US" sz="4400" dirty="0" smtClean="0">
                <a:solidFill>
                  <a:srgbClr val="002060"/>
                </a:solidFill>
                <a:latin typeface="Times New Roman" panose="02020603050405020304" pitchFamily="18" charset="0"/>
                <a:cs typeface="Times New Roman" panose="02020603050405020304" pitchFamily="18" charset="0"/>
              </a:rPr>
              <a:t>   </a:t>
            </a:r>
            <a:r>
              <a:rPr lang="en-US" sz="4400" dirty="0" err="1" smtClean="0">
                <a:solidFill>
                  <a:srgbClr val="002060"/>
                </a:solidFill>
                <a:latin typeface="Times New Roman" panose="02020603050405020304" pitchFamily="18" charset="0"/>
                <a:cs typeface="Times New Roman" panose="02020603050405020304" pitchFamily="18" charset="0"/>
              </a:rPr>
              <a:t>iv.political</a:t>
            </a:r>
            <a:endParaRPr lang="en-US" sz="4400" dirty="0">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13899" y="2511187"/>
            <a:ext cx="11641540" cy="7915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400" dirty="0" smtClean="0">
                <a:solidFill>
                  <a:schemeClr val="tx1"/>
                </a:solidFill>
                <a:latin typeface="Times New Roman" panose="02020603050405020304" pitchFamily="18" charset="0"/>
                <a:cs typeface="Times New Roman" panose="02020603050405020304" pitchFamily="18" charset="0"/>
              </a:rPr>
              <a:t>Correct </a:t>
            </a:r>
            <a:r>
              <a:rPr lang="en-US" sz="4400" dirty="0">
                <a:solidFill>
                  <a:schemeClr val="tx1"/>
                </a:solidFill>
                <a:latin typeface="Times New Roman" panose="02020603050405020304" pitchFamily="18" charset="0"/>
                <a:cs typeface="Times New Roman" panose="02020603050405020304" pitchFamily="18" charset="0"/>
              </a:rPr>
              <a:t>answer</a:t>
            </a:r>
            <a:r>
              <a:rPr lang="en-US" sz="4400" dirty="0" smtClean="0">
                <a:solidFill>
                  <a:schemeClr val="tx1"/>
                </a:solidFill>
                <a:latin typeface="Times New Roman" panose="02020603050405020304" pitchFamily="18" charset="0"/>
                <a:cs typeface="Times New Roman" panose="02020603050405020304" pitchFamily="18" charset="0"/>
              </a:rPr>
              <a:t>:</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i.racial</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13900" y="3497239"/>
            <a:ext cx="11641540" cy="230305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4000" dirty="0">
                <a:solidFill>
                  <a:schemeClr val="tx1"/>
                </a:solidFill>
                <a:latin typeface="Times New Roman" panose="02020603050405020304" pitchFamily="18" charset="0"/>
                <a:cs typeface="Times New Roman" panose="02020603050405020304" pitchFamily="18" charset="0"/>
              </a:rPr>
              <a:t>(</a:t>
            </a:r>
            <a:r>
              <a:rPr lang="en-US" sz="4000" dirty="0" smtClean="0">
                <a:solidFill>
                  <a:schemeClr val="tx1"/>
                </a:solidFill>
                <a:latin typeface="Times New Roman" panose="02020603050405020304" pitchFamily="18" charset="0"/>
                <a:cs typeface="Times New Roman" panose="02020603050405020304" pitchFamily="18" charset="0"/>
              </a:rPr>
              <a:t>d)Snake charming is a popular ---in our rural areas.</a:t>
            </a:r>
            <a:endParaRPr lang="en-US" sz="4000" dirty="0">
              <a:solidFill>
                <a:schemeClr val="tx1"/>
              </a:solidFill>
              <a:latin typeface="Times New Roman" panose="02020603050405020304" pitchFamily="18" charset="0"/>
              <a:cs typeface="Times New Roman" panose="02020603050405020304" pitchFamily="18" charset="0"/>
            </a:endParaRPr>
          </a:p>
          <a:p>
            <a:pPr marL="857250" indent="-857250">
              <a:buAutoNum type="romanLcPeriod"/>
            </a:pPr>
            <a:r>
              <a:rPr lang="en-US" sz="4400" dirty="0" smtClean="0">
                <a:solidFill>
                  <a:schemeClr val="tx1"/>
                </a:solidFill>
                <a:latin typeface="Times New Roman" panose="02020603050405020304" pitchFamily="18" charset="0"/>
                <a:cs typeface="Times New Roman" panose="02020603050405020304" pitchFamily="18" charset="0"/>
              </a:rPr>
              <a:t>entertain    </a:t>
            </a:r>
            <a:r>
              <a:rPr lang="en-US" sz="4400" dirty="0" err="1" smtClean="0">
                <a:solidFill>
                  <a:schemeClr val="tx1"/>
                </a:solidFill>
                <a:latin typeface="Times New Roman" panose="02020603050405020304" pitchFamily="18" charset="0"/>
                <a:cs typeface="Times New Roman" panose="02020603050405020304" pitchFamily="18" charset="0"/>
              </a:rPr>
              <a:t>ii.entertained</a:t>
            </a:r>
            <a:r>
              <a:rPr lang="en-US" sz="4400" dirty="0" smtClean="0">
                <a:solidFill>
                  <a:schemeClr val="tx1"/>
                </a:solidFill>
                <a:latin typeface="Times New Roman" panose="02020603050405020304" pitchFamily="18" charset="0"/>
                <a:cs typeface="Times New Roman" panose="02020603050405020304" pitchFamily="18" charset="0"/>
              </a:rPr>
              <a:t>  iii. entertainment </a:t>
            </a:r>
          </a:p>
          <a:p>
            <a:r>
              <a:rPr lang="en-US" sz="4400" dirty="0" err="1" smtClean="0">
                <a:solidFill>
                  <a:schemeClr val="tx1"/>
                </a:solidFill>
                <a:latin typeface="Times New Roman" panose="02020603050405020304" pitchFamily="18" charset="0"/>
                <a:cs typeface="Times New Roman" panose="02020603050405020304" pitchFamily="18" charset="0"/>
              </a:rPr>
              <a:t>iv.entertaining</a:t>
            </a:r>
            <a:r>
              <a:rPr lang="en-US" sz="4400" dirty="0" smtClean="0">
                <a:solidFill>
                  <a:schemeClr val="tx1"/>
                </a:solidFill>
                <a:latin typeface="Times New Roman" panose="02020603050405020304" pitchFamily="18" charset="0"/>
                <a:cs typeface="Times New Roman" panose="02020603050405020304" pitchFamily="18" charset="0"/>
              </a:rPr>
              <a:t>. </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313899" y="5800296"/>
            <a:ext cx="11641540" cy="895925"/>
          </a:xfrm>
          <a:prstGeom prst="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sz="4400" dirty="0" smtClean="0">
              <a:solidFill>
                <a:srgbClr val="C00000"/>
              </a:solidFill>
              <a:latin typeface="Times New Roman" panose="02020603050405020304" pitchFamily="18" charset="0"/>
              <a:cs typeface="Times New Roman" panose="02020603050405020304" pitchFamily="18" charset="0"/>
            </a:endParaRPr>
          </a:p>
          <a:p>
            <a:r>
              <a:rPr lang="en-US" sz="4400" dirty="0" smtClean="0">
                <a:solidFill>
                  <a:srgbClr val="C00000"/>
                </a:solidFill>
                <a:latin typeface="Times New Roman" panose="02020603050405020304" pitchFamily="18" charset="0"/>
                <a:cs typeface="Times New Roman" panose="02020603050405020304" pitchFamily="18" charset="0"/>
              </a:rPr>
              <a:t>Correct </a:t>
            </a:r>
            <a:r>
              <a:rPr lang="en-US" sz="4400" dirty="0" err="1" smtClean="0">
                <a:solidFill>
                  <a:srgbClr val="C00000"/>
                </a:solidFill>
                <a:latin typeface="Times New Roman" panose="02020603050405020304" pitchFamily="18" charset="0"/>
                <a:cs typeface="Times New Roman" panose="02020603050405020304" pitchFamily="18" charset="0"/>
              </a:rPr>
              <a:t>answer:</a:t>
            </a:r>
            <a:r>
              <a:rPr lang="en-US" sz="4400" dirty="0" err="1">
                <a:solidFill>
                  <a:schemeClr val="tx1"/>
                </a:solidFill>
                <a:latin typeface="Times New Roman" panose="02020603050405020304" pitchFamily="18" charset="0"/>
                <a:cs typeface="Times New Roman" panose="02020603050405020304" pitchFamily="18" charset="0"/>
              </a:rPr>
              <a:t>iii</a:t>
            </a:r>
            <a:r>
              <a:rPr lang="en-US" sz="4400" dirty="0">
                <a:solidFill>
                  <a:schemeClr val="tx1"/>
                </a:solidFill>
                <a:latin typeface="Times New Roman" panose="02020603050405020304" pitchFamily="18" charset="0"/>
                <a:cs typeface="Times New Roman" panose="02020603050405020304" pitchFamily="18" charset="0"/>
              </a:rPr>
              <a:t>. entertainment </a:t>
            </a:r>
          </a:p>
          <a:p>
            <a:r>
              <a:rPr lang="en-US" sz="4400" dirty="0" smtClean="0">
                <a:solidFill>
                  <a:srgbClr val="C00000"/>
                </a:solidFill>
                <a:latin typeface="Times New Roman" panose="02020603050405020304" pitchFamily="18" charset="0"/>
                <a:cs typeface="Times New Roman" panose="02020603050405020304" pitchFamily="18" charset="0"/>
              </a:rPr>
              <a:t> </a:t>
            </a:r>
            <a:r>
              <a:rPr lang="en-US" dirty="0" smtClean="0">
                <a:solidFill>
                  <a:srgbClr val="002060"/>
                </a:solidFill>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719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660" y="109182"/>
            <a:ext cx="11946340" cy="6748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 y="187656"/>
            <a:ext cx="12192000" cy="6858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4000" dirty="0">
              <a:solidFill>
                <a:srgbClr val="FF0000"/>
              </a:solidFill>
              <a:latin typeface="Times New Roman" panose="02020603050405020304" pitchFamily="18" charset="0"/>
              <a:cs typeface="Times New Roman" panose="02020603050405020304" pitchFamily="18" charset="0"/>
            </a:endParaRPr>
          </a:p>
          <a:p>
            <a:endParaRPr lang="en-US" sz="4000" dirty="0" smtClean="0">
              <a:solidFill>
                <a:srgbClr val="FF0000"/>
              </a:solidFill>
              <a:latin typeface="Times New Roman" panose="02020603050405020304" pitchFamily="18" charset="0"/>
              <a:cs typeface="Times New Roman" panose="02020603050405020304" pitchFamily="18" charset="0"/>
            </a:endParaRPr>
          </a:p>
          <a:p>
            <a:endParaRPr lang="en-US" sz="4000" dirty="0">
              <a:solidFill>
                <a:srgbClr val="FF0000"/>
              </a:solidFill>
              <a:latin typeface="Times New Roman" panose="02020603050405020304" pitchFamily="18" charset="0"/>
              <a:cs typeface="Times New Roman" panose="02020603050405020304" pitchFamily="18" charset="0"/>
            </a:endParaRPr>
          </a:p>
          <a:p>
            <a:endParaRPr lang="en-US" sz="4000" dirty="0" smtClean="0">
              <a:solidFill>
                <a:srgbClr val="FF0000"/>
              </a:solidFill>
              <a:latin typeface="Times New Roman" panose="02020603050405020304" pitchFamily="18" charset="0"/>
              <a:cs typeface="Times New Roman" panose="02020603050405020304" pitchFamily="18" charset="0"/>
            </a:endParaRPr>
          </a:p>
          <a:p>
            <a:pPr marL="514350" indent="-514350">
              <a:buAutoNum type="arabicPeriod"/>
            </a:pPr>
            <a:endParaRPr lang="en-US" sz="3200" dirty="0">
              <a:latin typeface="Times New Roman" panose="02020603050405020304" pitchFamily="18" charset="0"/>
              <a:cs typeface="Times New Roman" panose="02020603050405020304" pitchFamily="18" charset="0"/>
            </a:endParaRPr>
          </a:p>
          <a:p>
            <a:pPr marL="514350" indent="-514350">
              <a:buAutoNum type="arabicPeriod"/>
            </a:pPr>
            <a:endParaRPr lang="en-US" sz="3200" dirty="0">
              <a:latin typeface="Times New Roman" panose="02020603050405020304" pitchFamily="18" charset="0"/>
              <a:cs typeface="Times New Roman" panose="02020603050405020304" pitchFamily="18" charset="0"/>
            </a:endParaRPr>
          </a:p>
          <a:p>
            <a:pPr marL="514350" indent="-514350">
              <a:buAutoNum type="arabicPeriod"/>
            </a:pPr>
            <a:endParaRPr lang="en-US" sz="3200" dirty="0">
              <a:latin typeface="Times New Roman" panose="02020603050405020304" pitchFamily="18" charset="0"/>
              <a:cs typeface="Times New Roman" panose="02020603050405020304" pitchFamily="18" charset="0"/>
            </a:endParaRPr>
          </a:p>
          <a:p>
            <a:pPr marL="514350" indent="-514350">
              <a:buAutoNum type="arabicPeriod"/>
            </a:pPr>
            <a:endParaRPr lang="en-US" sz="3200" dirty="0">
              <a:latin typeface="Times New Roman" panose="02020603050405020304" pitchFamily="18" charset="0"/>
              <a:cs typeface="Times New Roman" panose="02020603050405020304" pitchFamily="18" charset="0"/>
            </a:endParaRPr>
          </a:p>
          <a:p>
            <a:pPr marL="514350" indent="-514350">
              <a:buAutoNum type="arabicPeriod"/>
            </a:pPr>
            <a:endParaRPr lang="en-US" sz="3200" dirty="0">
              <a:latin typeface="Times New Roman" panose="02020603050405020304" pitchFamily="18" charset="0"/>
              <a:cs typeface="Times New Roman" panose="02020603050405020304" pitchFamily="18" charset="0"/>
            </a:endParaRPr>
          </a:p>
        </p:txBody>
      </p:sp>
      <p:sp>
        <p:nvSpPr>
          <p:cNvPr id="4" name="Rectangle 3"/>
          <p:cNvSpPr/>
          <p:nvPr/>
        </p:nvSpPr>
        <p:spPr>
          <a:xfrm>
            <a:off x="54590" y="6335972"/>
            <a:ext cx="11982733" cy="7096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smtClean="0">
                <a:solidFill>
                  <a:srgbClr val="C00000"/>
                </a:solidFill>
                <a:latin typeface="Times New Roman" panose="02020603050405020304" pitchFamily="18" charset="0"/>
                <a:cs typeface="Times New Roman" panose="02020603050405020304" pitchFamily="18" charset="0"/>
              </a:rPr>
              <a:t>Correct </a:t>
            </a:r>
            <a:r>
              <a:rPr lang="en-US" sz="4400" dirty="0">
                <a:solidFill>
                  <a:srgbClr val="C00000"/>
                </a:solidFill>
                <a:latin typeface="Times New Roman" panose="02020603050405020304" pitchFamily="18" charset="0"/>
                <a:cs typeface="Times New Roman" panose="02020603050405020304" pitchFamily="18" charset="0"/>
              </a:rPr>
              <a:t>answer</a:t>
            </a:r>
            <a:r>
              <a:rPr lang="en-US" sz="4400" dirty="0" smtClean="0">
                <a:solidFill>
                  <a:srgbClr val="C00000"/>
                </a:solidFill>
                <a:latin typeface="Times New Roman" panose="02020603050405020304" pitchFamily="18" charset="0"/>
                <a:cs typeface="Times New Roman" panose="02020603050405020304" pitchFamily="18" charset="0"/>
              </a:rPr>
              <a:t>:</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smtClean="0">
                <a:solidFill>
                  <a:schemeClr val="tx1"/>
                </a:solidFill>
                <a:latin typeface="Times New Roman" panose="02020603050405020304" pitchFamily="18" charset="0"/>
                <a:cs typeface="Times New Roman" panose="02020603050405020304" pitchFamily="18" charset="0"/>
              </a:rPr>
              <a:t>i.The</a:t>
            </a:r>
            <a:r>
              <a:rPr lang="en-US" sz="4400" dirty="0" smtClean="0">
                <a:solidFill>
                  <a:schemeClr val="tx1"/>
                </a:solidFill>
                <a:latin typeface="Times New Roman" panose="02020603050405020304" pitchFamily="18" charset="0"/>
                <a:cs typeface="Times New Roman" panose="02020603050405020304" pitchFamily="18" charset="0"/>
              </a:rPr>
              <a:t> </a:t>
            </a:r>
            <a:r>
              <a:rPr lang="en-US" sz="4400" dirty="0">
                <a:solidFill>
                  <a:schemeClr val="tx1"/>
                </a:solidFill>
                <a:latin typeface="Times New Roman" panose="02020603050405020304" pitchFamily="18" charset="0"/>
                <a:cs typeface="Times New Roman" panose="02020603050405020304" pitchFamily="18" charset="0"/>
              </a:rPr>
              <a:t>offspring of river gypsies </a:t>
            </a:r>
            <a:endParaRPr lang="en-US" sz="4400" dirty="0" smtClean="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0" y="-40943"/>
            <a:ext cx="12192000" cy="25384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4800" dirty="0">
                <a:solidFill>
                  <a:srgbClr val="FF0000"/>
                </a:solidFill>
                <a:latin typeface="Times New Roman" panose="02020603050405020304" pitchFamily="18" charset="0"/>
                <a:cs typeface="Times New Roman" panose="02020603050405020304" pitchFamily="18" charset="0"/>
              </a:rPr>
              <a:t>(</a:t>
            </a:r>
            <a:r>
              <a:rPr lang="en-US" sz="4800" dirty="0" smtClean="0">
                <a:solidFill>
                  <a:srgbClr val="FF0000"/>
                </a:solidFill>
                <a:latin typeface="Times New Roman" panose="02020603050405020304" pitchFamily="18" charset="0"/>
                <a:cs typeface="Times New Roman" panose="02020603050405020304" pitchFamily="18" charset="0"/>
              </a:rPr>
              <a:t>e)According to the passage, river gypsies are also recognized  as----’</a:t>
            </a:r>
            <a:endParaRPr lang="en-US" sz="4800" dirty="0">
              <a:solidFill>
                <a:srgbClr val="FF0000"/>
              </a:solidFill>
              <a:latin typeface="Times New Roman" panose="02020603050405020304" pitchFamily="18" charset="0"/>
              <a:cs typeface="Times New Roman" panose="02020603050405020304" pitchFamily="18" charset="0"/>
            </a:endParaRPr>
          </a:p>
          <a:p>
            <a:r>
              <a:rPr lang="en-US" sz="3600" dirty="0" err="1" smtClean="0">
                <a:solidFill>
                  <a:srgbClr val="002060"/>
                </a:solidFill>
                <a:latin typeface="Times New Roman" panose="02020603050405020304" pitchFamily="18" charset="0"/>
                <a:cs typeface="Times New Roman" panose="02020603050405020304" pitchFamily="18" charset="0"/>
              </a:rPr>
              <a:t>i.Bangladeshi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ii.Ama</a:t>
            </a:r>
            <a:r>
              <a:rPr lang="en-US" sz="3600" dirty="0" smtClean="0">
                <a:solidFill>
                  <a:srgbClr val="002060"/>
                </a:solidFill>
                <a:latin typeface="Times New Roman" panose="02020603050405020304" pitchFamily="18" charset="0"/>
                <a:cs typeface="Times New Roman" panose="02020603050405020304" pitchFamily="18" charset="0"/>
              </a:rPr>
              <a:t>   iii. </a:t>
            </a:r>
            <a:r>
              <a:rPr lang="en-US" sz="3600" dirty="0" err="1" smtClean="0">
                <a:solidFill>
                  <a:srgbClr val="002060"/>
                </a:solidFill>
                <a:latin typeface="Times New Roman" panose="02020603050405020304" pitchFamily="18" charset="0"/>
                <a:cs typeface="Times New Roman" panose="02020603050405020304" pitchFamily="18" charset="0"/>
              </a:rPr>
              <a:t>Bedey</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iv.Tribal</a:t>
            </a:r>
            <a:r>
              <a:rPr lang="en-US" sz="3600" dirty="0" smtClean="0">
                <a:solidFill>
                  <a:srgbClr val="002060"/>
                </a:solidFill>
                <a:latin typeface="Times New Roman" panose="02020603050405020304" pitchFamily="18" charset="0"/>
                <a:cs typeface="Times New Roman" panose="02020603050405020304" pitchFamily="18" charset="0"/>
              </a:rPr>
              <a:t>.</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4593" y="3558652"/>
            <a:ext cx="12091916" cy="25896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4400" dirty="0" smtClean="0">
                <a:solidFill>
                  <a:srgbClr val="C00000"/>
                </a:solidFill>
                <a:latin typeface="Times New Roman" panose="02020603050405020304" pitchFamily="18" charset="0"/>
                <a:cs typeface="Times New Roman" panose="02020603050405020304" pitchFamily="18" charset="0"/>
              </a:rPr>
              <a:t>(f)Toddlers play with dogs or other pets in  the dust. Here ‘toddlers’ refer to---</a:t>
            </a:r>
            <a:endParaRPr lang="en-US" sz="4400" dirty="0">
              <a:solidFill>
                <a:srgbClr val="C00000"/>
              </a:solidFill>
              <a:latin typeface="Times New Roman" panose="02020603050405020304" pitchFamily="18" charset="0"/>
              <a:cs typeface="Times New Roman" panose="02020603050405020304" pitchFamily="18" charset="0"/>
            </a:endParaRPr>
          </a:p>
          <a:p>
            <a:r>
              <a:rPr lang="en-US" sz="4400" dirty="0" err="1" smtClean="0">
                <a:solidFill>
                  <a:schemeClr val="tx1"/>
                </a:solidFill>
                <a:latin typeface="Times New Roman" panose="02020603050405020304" pitchFamily="18" charset="0"/>
                <a:cs typeface="Times New Roman" panose="02020603050405020304" pitchFamily="18" charset="0"/>
              </a:rPr>
              <a:t>i</a:t>
            </a:r>
            <a:r>
              <a:rPr lang="en-US" sz="4400" dirty="0" smtClean="0">
                <a:solidFill>
                  <a:schemeClr val="tx1"/>
                </a:solidFill>
                <a:latin typeface="Times New Roman" panose="02020603050405020304" pitchFamily="18" charset="0"/>
                <a:cs typeface="Times New Roman" panose="02020603050405020304" pitchFamily="18" charset="0"/>
              </a:rPr>
              <a:t>. The offspring of river gypsies  </a:t>
            </a:r>
            <a:r>
              <a:rPr lang="en-US" sz="4400" dirty="0" err="1" smtClean="0">
                <a:solidFill>
                  <a:schemeClr val="tx1"/>
                </a:solidFill>
                <a:latin typeface="Times New Roman" panose="02020603050405020304" pitchFamily="18" charset="0"/>
                <a:cs typeface="Times New Roman" panose="02020603050405020304" pitchFamily="18" charset="0"/>
              </a:rPr>
              <a:t>ii.The</a:t>
            </a:r>
            <a:r>
              <a:rPr lang="en-US" sz="4400" dirty="0" smtClean="0">
                <a:solidFill>
                  <a:schemeClr val="tx1"/>
                </a:solidFill>
                <a:latin typeface="Times New Roman" panose="02020603050405020304" pitchFamily="18" charset="0"/>
                <a:cs typeface="Times New Roman" panose="02020603050405020304" pitchFamily="18" charset="0"/>
              </a:rPr>
              <a:t> river gypsies </a:t>
            </a:r>
          </a:p>
          <a:p>
            <a:r>
              <a:rPr lang="en-US" sz="4400" dirty="0" err="1" smtClean="0">
                <a:solidFill>
                  <a:schemeClr val="tx1"/>
                </a:solidFill>
                <a:latin typeface="Times New Roman" panose="02020603050405020304" pitchFamily="18" charset="0"/>
                <a:cs typeface="Times New Roman" panose="02020603050405020304" pitchFamily="18" charset="0"/>
              </a:rPr>
              <a:t>iii.The</a:t>
            </a:r>
            <a:r>
              <a:rPr lang="en-US" sz="4400" dirty="0" smtClean="0">
                <a:solidFill>
                  <a:schemeClr val="tx1"/>
                </a:solidFill>
                <a:latin typeface="Times New Roman" panose="02020603050405020304" pitchFamily="18" charset="0"/>
                <a:cs typeface="Times New Roman" panose="02020603050405020304" pitchFamily="18" charset="0"/>
              </a:rPr>
              <a:t> </a:t>
            </a:r>
            <a:r>
              <a:rPr lang="en-US" sz="4400" dirty="0" err="1" smtClean="0">
                <a:solidFill>
                  <a:schemeClr val="tx1"/>
                </a:solidFill>
                <a:latin typeface="Times New Roman" panose="02020603050405020304" pitchFamily="18" charset="0"/>
                <a:cs typeface="Times New Roman" panose="02020603050405020304" pitchFamily="18" charset="0"/>
              </a:rPr>
              <a:t>Bedeys</a:t>
            </a:r>
            <a:r>
              <a:rPr lang="en-US" sz="4400" dirty="0" smtClean="0">
                <a:solidFill>
                  <a:schemeClr val="tx1"/>
                </a:solidFill>
                <a:latin typeface="Times New Roman" panose="02020603050405020304" pitchFamily="18" charset="0"/>
                <a:cs typeface="Times New Roman" panose="02020603050405020304" pitchFamily="18" charset="0"/>
              </a:rPr>
              <a:t>   </a:t>
            </a:r>
            <a:r>
              <a:rPr lang="en-US" sz="4400" dirty="0" err="1" smtClean="0">
                <a:solidFill>
                  <a:schemeClr val="tx1"/>
                </a:solidFill>
                <a:latin typeface="Times New Roman" panose="02020603050405020304" pitchFamily="18" charset="0"/>
                <a:cs typeface="Times New Roman" panose="02020603050405020304" pitchFamily="18" charset="0"/>
              </a:rPr>
              <a:t>iv.Lice</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50041" y="2634018"/>
            <a:ext cx="12091915" cy="8461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4400" dirty="0" smtClean="0">
                <a:solidFill>
                  <a:schemeClr val="tx1"/>
                </a:solidFill>
                <a:latin typeface="Times New Roman" panose="02020603050405020304" pitchFamily="18" charset="0"/>
                <a:cs typeface="Times New Roman" panose="02020603050405020304" pitchFamily="18" charset="0"/>
              </a:rPr>
              <a:t>Correct </a:t>
            </a:r>
            <a:r>
              <a:rPr lang="en-US" sz="4400" dirty="0">
                <a:solidFill>
                  <a:schemeClr val="tx1"/>
                </a:solidFill>
                <a:latin typeface="Times New Roman" panose="02020603050405020304" pitchFamily="18" charset="0"/>
                <a:cs typeface="Times New Roman" panose="02020603050405020304" pitchFamily="18" charset="0"/>
              </a:rPr>
              <a:t>answer</a:t>
            </a:r>
            <a:r>
              <a:rPr lang="en-US" sz="4400" dirty="0" smtClean="0">
                <a:solidFill>
                  <a:schemeClr val="tx1"/>
                </a:solidFill>
                <a:latin typeface="Times New Roman" panose="02020603050405020304" pitchFamily="18" charset="0"/>
                <a:cs typeface="Times New Roman" panose="02020603050405020304" pitchFamily="18" charset="0"/>
              </a:rPr>
              <a:t>:</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a:solidFill>
                  <a:srgbClr val="C00000"/>
                </a:solidFill>
                <a:latin typeface="Times New Roman" panose="02020603050405020304" pitchFamily="18" charset="0"/>
                <a:cs typeface="Times New Roman" panose="02020603050405020304" pitchFamily="18" charset="0"/>
              </a:rPr>
              <a:t>iii. </a:t>
            </a:r>
            <a:r>
              <a:rPr lang="en-US" sz="4400" dirty="0" err="1">
                <a:solidFill>
                  <a:srgbClr val="C00000"/>
                </a:solidFill>
                <a:latin typeface="Times New Roman" panose="02020603050405020304" pitchFamily="18" charset="0"/>
                <a:cs typeface="Times New Roman" panose="02020603050405020304" pitchFamily="18" charset="0"/>
              </a:rPr>
              <a:t>Bedey</a:t>
            </a:r>
            <a:r>
              <a:rPr lang="en-US" sz="4400"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7768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421" y="218364"/>
            <a:ext cx="12014579" cy="6482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905002" y="398577"/>
            <a:ext cx="8305799" cy="1245253"/>
          </a:xfrm>
          <a:prstGeom prst="rect">
            <a:avLst/>
          </a:prstGeom>
          <a:solidFill>
            <a:schemeClr val="bg1"/>
          </a:solidFill>
          <a:ln w="76200">
            <a:solidFill>
              <a:schemeClr val="accent6">
                <a:lumMod val="60000"/>
                <a:lumOff val="40000"/>
              </a:schemeClr>
            </a:solidFill>
          </a:ln>
          <a:effectLst>
            <a:glow rad="177800">
              <a:schemeClr val="accent1">
                <a:alpha val="4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5400" dirty="0">
                <a:solidFill>
                  <a:srgbClr val="002060"/>
                </a:solidFill>
                <a:latin typeface="Times New Roman" panose="02020603050405020304" pitchFamily="18" charset="0"/>
                <a:cs typeface="Times New Roman" panose="02020603050405020304" pitchFamily="18" charset="0"/>
              </a:rPr>
              <a:t>Teachers</a:t>
            </a:r>
            <a:r>
              <a:rPr lang="en-AU" sz="5400" dirty="0">
                <a:solidFill>
                  <a:srgbClr val="002060"/>
                </a:solidFill>
                <a:latin typeface="Elephant" panose="02020904090505020303" pitchFamily="18" charset="0"/>
                <a:cs typeface="Times New Roman" panose="02020603050405020304" pitchFamily="18" charset="0"/>
              </a:rPr>
              <a:t>’ Information</a:t>
            </a:r>
          </a:p>
          <a:p>
            <a:pPr algn="ctr"/>
            <a:endParaRPr lang="en-AU" sz="1350" i="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54842" y="1770177"/>
            <a:ext cx="11682483" cy="4778261"/>
          </a:xfrm>
          <a:prstGeom prst="rect">
            <a:avLst/>
          </a:prstGeom>
          <a:solidFill>
            <a:schemeClr val="bg1"/>
          </a:solidFill>
          <a:ln w="76200">
            <a:solidFill>
              <a:srgbClr val="7030A0"/>
            </a:solidFill>
          </a:ln>
          <a:effectLst>
            <a:glow rad="177800">
              <a:schemeClr val="accent1">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4000" dirty="0" smtClean="0">
                <a:solidFill>
                  <a:srgbClr val="002060"/>
                </a:solidFill>
                <a:latin typeface="Times New Roman" panose="02020603050405020304" pitchFamily="18" charset="0"/>
                <a:cs typeface="Times New Roman" panose="02020603050405020304" pitchFamily="18" charset="0"/>
              </a:rPr>
              <a:t>Mohammad </a:t>
            </a:r>
            <a:r>
              <a:rPr lang="en-AU" sz="4000" dirty="0" err="1">
                <a:solidFill>
                  <a:srgbClr val="002060"/>
                </a:solidFill>
                <a:latin typeface="Times New Roman" panose="02020603050405020304" pitchFamily="18" charset="0"/>
                <a:cs typeface="Times New Roman" panose="02020603050405020304" pitchFamily="18" charset="0"/>
              </a:rPr>
              <a:t>Harunur</a:t>
            </a:r>
            <a:r>
              <a:rPr lang="en-AU" sz="4000" dirty="0">
                <a:solidFill>
                  <a:srgbClr val="002060"/>
                </a:solidFill>
                <a:latin typeface="Times New Roman" panose="02020603050405020304" pitchFamily="18" charset="0"/>
                <a:cs typeface="Times New Roman" panose="02020603050405020304" pitchFamily="18" charset="0"/>
              </a:rPr>
              <a:t> Rashid</a:t>
            </a:r>
            <a:endParaRPr lang="en-AU" sz="3200" dirty="0">
              <a:solidFill>
                <a:srgbClr val="002060"/>
              </a:solidFill>
              <a:latin typeface="Times New Roman" panose="02020603050405020304" pitchFamily="18" charset="0"/>
              <a:cs typeface="Times New Roman" panose="02020603050405020304" pitchFamily="18" charset="0"/>
            </a:endParaRPr>
          </a:p>
          <a:p>
            <a:r>
              <a:rPr lang="en-AU" sz="4400" dirty="0">
                <a:solidFill>
                  <a:srgbClr val="002060"/>
                </a:solidFill>
                <a:latin typeface="Times New Roman" panose="02020603050405020304" pitchFamily="18" charset="0"/>
                <a:cs typeface="Times New Roman" panose="02020603050405020304" pitchFamily="18" charset="0"/>
              </a:rPr>
              <a:t>		</a:t>
            </a:r>
            <a:r>
              <a:rPr lang="en-AU" sz="3200" dirty="0">
                <a:solidFill>
                  <a:srgbClr val="002060"/>
                </a:solidFill>
                <a:latin typeface="Times New Roman" panose="02020603050405020304" pitchFamily="18" charset="0"/>
                <a:cs typeface="Times New Roman" panose="02020603050405020304" pitchFamily="18" charset="0"/>
              </a:rPr>
              <a:t>M.S.S; M.Ed.</a:t>
            </a:r>
            <a:endParaRPr lang="en-AU" sz="7200" dirty="0">
              <a:solidFill>
                <a:srgbClr val="002060"/>
              </a:solidFill>
              <a:latin typeface="Times New Roman" panose="02020603050405020304" pitchFamily="18" charset="0"/>
              <a:cs typeface="Times New Roman" panose="02020603050405020304" pitchFamily="18" charset="0"/>
            </a:endParaRPr>
          </a:p>
          <a:p>
            <a:r>
              <a:rPr lang="en-AU" sz="4400" dirty="0">
                <a:solidFill>
                  <a:srgbClr val="002060"/>
                </a:solidFill>
                <a:latin typeface="Times New Roman" panose="02020603050405020304" pitchFamily="18" charset="0"/>
                <a:cs typeface="Times New Roman" panose="02020603050405020304" pitchFamily="18" charset="0"/>
              </a:rPr>
              <a:t>Assistant Teacher(ICT).</a:t>
            </a:r>
          </a:p>
          <a:p>
            <a:r>
              <a:rPr lang="en-AU" sz="4000" dirty="0">
                <a:solidFill>
                  <a:srgbClr val="002060"/>
                </a:solidFill>
                <a:latin typeface="Times New Roman" panose="02020603050405020304" pitchFamily="18" charset="0"/>
                <a:cs typeface="Times New Roman" panose="02020603050405020304" pitchFamily="18" charset="0"/>
              </a:rPr>
              <a:t>West </a:t>
            </a:r>
            <a:r>
              <a:rPr lang="en-AU" sz="4000" dirty="0" err="1">
                <a:solidFill>
                  <a:srgbClr val="002060"/>
                </a:solidFill>
                <a:latin typeface="Times New Roman" panose="02020603050405020304" pitchFamily="18" charset="0"/>
                <a:cs typeface="Times New Roman" panose="02020603050405020304" pitchFamily="18" charset="0"/>
              </a:rPr>
              <a:t>Guzra</a:t>
            </a:r>
            <a:r>
              <a:rPr lang="en-AU" sz="4000" dirty="0">
                <a:solidFill>
                  <a:srgbClr val="002060"/>
                </a:solidFill>
                <a:latin typeface="Times New Roman" panose="02020603050405020304" pitchFamily="18" charset="0"/>
                <a:cs typeface="Times New Roman" panose="02020603050405020304" pitchFamily="18" charset="0"/>
              </a:rPr>
              <a:t> </a:t>
            </a:r>
            <a:r>
              <a:rPr lang="en-AU" sz="4000" dirty="0" err="1">
                <a:solidFill>
                  <a:srgbClr val="002060"/>
                </a:solidFill>
                <a:latin typeface="Times New Roman" panose="02020603050405020304" pitchFamily="18" charset="0"/>
                <a:cs typeface="Times New Roman" panose="02020603050405020304" pitchFamily="18" charset="0"/>
              </a:rPr>
              <a:t>Muniria</a:t>
            </a:r>
            <a:r>
              <a:rPr lang="en-AU" sz="4000" dirty="0">
                <a:solidFill>
                  <a:srgbClr val="002060"/>
                </a:solidFill>
                <a:latin typeface="Times New Roman" panose="02020603050405020304" pitchFamily="18" charset="0"/>
                <a:cs typeface="Times New Roman" panose="02020603050405020304" pitchFamily="18" charset="0"/>
              </a:rPr>
              <a:t> </a:t>
            </a:r>
            <a:r>
              <a:rPr lang="en-AU" sz="4000" dirty="0" err="1">
                <a:solidFill>
                  <a:srgbClr val="002060"/>
                </a:solidFill>
                <a:latin typeface="Times New Roman" panose="02020603050405020304" pitchFamily="18" charset="0"/>
                <a:cs typeface="Times New Roman" panose="02020603050405020304" pitchFamily="18" charset="0"/>
              </a:rPr>
              <a:t>Darussunnah</a:t>
            </a:r>
            <a:r>
              <a:rPr lang="en-AU" sz="4000" dirty="0">
                <a:solidFill>
                  <a:srgbClr val="002060"/>
                </a:solidFill>
                <a:latin typeface="Times New Roman" panose="02020603050405020304" pitchFamily="18" charset="0"/>
                <a:cs typeface="Times New Roman" panose="02020603050405020304" pitchFamily="18" charset="0"/>
              </a:rPr>
              <a:t> </a:t>
            </a:r>
            <a:r>
              <a:rPr lang="en-AU" sz="4000" dirty="0" err="1">
                <a:solidFill>
                  <a:srgbClr val="002060"/>
                </a:solidFill>
                <a:latin typeface="Times New Roman" panose="02020603050405020304" pitchFamily="18" charset="0"/>
                <a:cs typeface="Times New Roman" panose="02020603050405020304" pitchFamily="18" charset="0"/>
              </a:rPr>
              <a:t>Alim</a:t>
            </a:r>
            <a:r>
              <a:rPr lang="en-AU" sz="4000" dirty="0">
                <a:solidFill>
                  <a:srgbClr val="002060"/>
                </a:solidFill>
                <a:latin typeface="Times New Roman" panose="02020603050405020304" pitchFamily="18" charset="0"/>
                <a:cs typeface="Times New Roman" panose="02020603050405020304" pitchFamily="18" charset="0"/>
              </a:rPr>
              <a:t> Madrasah</a:t>
            </a:r>
            <a:r>
              <a:rPr lang="en-AU" sz="4000" dirty="0" smtClean="0">
                <a:solidFill>
                  <a:srgbClr val="002060"/>
                </a:solidFill>
                <a:latin typeface="Times New Roman" panose="02020603050405020304" pitchFamily="18" charset="0"/>
                <a:cs typeface="Times New Roman" panose="02020603050405020304" pitchFamily="18" charset="0"/>
              </a:rPr>
              <a:t>.</a:t>
            </a:r>
          </a:p>
          <a:p>
            <a:r>
              <a:rPr lang="en-AU" sz="4000" dirty="0" err="1" smtClean="0">
                <a:solidFill>
                  <a:srgbClr val="002060"/>
                </a:solidFill>
                <a:latin typeface="Times New Roman" panose="02020603050405020304" pitchFamily="18" charset="0"/>
                <a:cs typeface="Times New Roman" panose="02020603050405020304" pitchFamily="18" charset="0"/>
              </a:rPr>
              <a:t>Noapara</a:t>
            </a:r>
            <a:r>
              <a:rPr lang="en-AU" sz="4000" dirty="0" smtClean="0">
                <a:solidFill>
                  <a:srgbClr val="002060"/>
                </a:solidFill>
                <a:latin typeface="Times New Roman" panose="02020603050405020304" pitchFamily="18" charset="0"/>
                <a:cs typeface="Times New Roman" panose="02020603050405020304" pitchFamily="18" charset="0"/>
              </a:rPr>
              <a:t>, </a:t>
            </a:r>
            <a:r>
              <a:rPr lang="en-AU" sz="4000" dirty="0" err="1">
                <a:solidFill>
                  <a:srgbClr val="002060"/>
                </a:solidFill>
                <a:latin typeface="Times New Roman" panose="02020603050405020304" pitchFamily="18" charset="0"/>
                <a:cs typeface="Times New Roman" panose="02020603050405020304" pitchFamily="18" charset="0"/>
              </a:rPr>
              <a:t>R</a:t>
            </a:r>
            <a:r>
              <a:rPr lang="en-AU" sz="4000" dirty="0" err="1" smtClean="0">
                <a:solidFill>
                  <a:srgbClr val="002060"/>
                </a:solidFill>
                <a:latin typeface="Times New Roman" panose="02020603050405020304" pitchFamily="18" charset="0"/>
                <a:cs typeface="Times New Roman" panose="02020603050405020304" pitchFamily="18" charset="0"/>
              </a:rPr>
              <a:t>aozan</a:t>
            </a:r>
            <a:r>
              <a:rPr lang="en-AU" sz="4000" dirty="0" smtClean="0">
                <a:solidFill>
                  <a:srgbClr val="002060"/>
                </a:solidFill>
                <a:latin typeface="Times New Roman" panose="02020603050405020304" pitchFamily="18" charset="0"/>
                <a:cs typeface="Times New Roman" panose="02020603050405020304" pitchFamily="18" charset="0"/>
              </a:rPr>
              <a:t>, Chittagong.</a:t>
            </a:r>
            <a:endParaRPr lang="en-AU" sz="3600" dirty="0">
              <a:solidFill>
                <a:srgbClr val="002060"/>
              </a:solidFill>
              <a:latin typeface="Times New Roman" panose="02020603050405020304" pitchFamily="18" charset="0"/>
              <a:cs typeface="Times New Roman" panose="02020603050405020304" pitchFamily="18" charset="0"/>
            </a:endParaRPr>
          </a:p>
          <a:p>
            <a:r>
              <a:rPr lang="en-AU" sz="3600" dirty="0">
                <a:solidFill>
                  <a:srgbClr val="002060"/>
                </a:solidFill>
                <a:latin typeface="Times New Roman" panose="02020603050405020304" pitchFamily="18" charset="0"/>
                <a:cs typeface="Times New Roman" panose="02020603050405020304" pitchFamily="18" charset="0"/>
              </a:rPr>
              <a:t>Mob. No:01818466820</a:t>
            </a:r>
          </a:p>
          <a:p>
            <a:r>
              <a:rPr lang="en-AU" sz="3200" dirty="0">
                <a:solidFill>
                  <a:srgbClr val="002060"/>
                </a:solidFill>
                <a:latin typeface="Times New Roman" panose="02020603050405020304" pitchFamily="18" charset="0"/>
                <a:cs typeface="Times New Roman" panose="02020603050405020304" pitchFamily="18" charset="0"/>
              </a:rPr>
              <a:t>Email:harunur152@gmail.com</a:t>
            </a:r>
            <a:endParaRPr lang="en-AU" sz="4000" dirty="0">
              <a:solidFill>
                <a:srgbClr val="00206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 t="3460" r="-1995" b="8175"/>
          <a:stretch/>
        </p:blipFill>
        <p:spPr>
          <a:xfrm>
            <a:off x="8227051" y="1824043"/>
            <a:ext cx="1676603" cy="2227246"/>
          </a:xfrm>
          <a:prstGeom prst="rect">
            <a:avLst/>
          </a:prstGeom>
        </p:spPr>
      </p:pic>
    </p:spTree>
    <p:extLst>
      <p:ext uri="{BB962C8B-B14F-4D97-AF65-F5344CB8AC3E}">
        <p14:creationId xmlns:p14="http://schemas.microsoft.com/office/powerpoint/2010/main" val="3782168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182" y="95534"/>
            <a:ext cx="12082818" cy="6762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7546" y="477671"/>
            <a:ext cx="11864454" cy="3562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smtClean="0">
                <a:solidFill>
                  <a:srgbClr val="C00000"/>
                </a:solidFill>
              </a:rPr>
              <a:t>(g)River gypsies are nomadic people. Because---?</a:t>
            </a:r>
          </a:p>
          <a:p>
            <a:r>
              <a:rPr lang="en-US" sz="4400" dirty="0" smtClean="0">
                <a:solidFill>
                  <a:srgbClr val="C00000"/>
                </a:solidFill>
              </a:rPr>
              <a:t> </a:t>
            </a:r>
            <a:r>
              <a:rPr lang="en-US" sz="4000" dirty="0" smtClean="0">
                <a:solidFill>
                  <a:schemeClr val="tx1"/>
                </a:solidFill>
              </a:rPr>
              <a:t>(</a:t>
            </a:r>
            <a:r>
              <a:rPr lang="en-US" sz="4000" dirty="0" err="1" smtClean="0">
                <a:solidFill>
                  <a:schemeClr val="tx1"/>
                </a:solidFill>
              </a:rPr>
              <a:t>i</a:t>
            </a:r>
            <a:r>
              <a:rPr lang="en-US" sz="4000" dirty="0" smtClean="0">
                <a:solidFill>
                  <a:schemeClr val="tx1"/>
                </a:solidFill>
              </a:rPr>
              <a:t>)they have no permanent  settlement </a:t>
            </a:r>
          </a:p>
          <a:p>
            <a:r>
              <a:rPr lang="en-US" sz="4000" dirty="0" smtClean="0">
                <a:solidFill>
                  <a:schemeClr val="tx1"/>
                </a:solidFill>
              </a:rPr>
              <a:t>(ii)They lack education   </a:t>
            </a:r>
          </a:p>
          <a:p>
            <a:r>
              <a:rPr lang="en-US" sz="4000" dirty="0" smtClean="0">
                <a:solidFill>
                  <a:schemeClr val="tx1"/>
                </a:solidFill>
              </a:rPr>
              <a:t>(iii) they have no place in the society   </a:t>
            </a:r>
          </a:p>
          <a:p>
            <a:r>
              <a:rPr lang="en-US" sz="4000" dirty="0" smtClean="0">
                <a:solidFill>
                  <a:schemeClr val="tx1"/>
                </a:solidFill>
              </a:rPr>
              <a:t>(iv)all of </a:t>
            </a:r>
            <a:r>
              <a:rPr lang="en-US" sz="4000" dirty="0" err="1" smtClean="0">
                <a:solidFill>
                  <a:schemeClr val="tx1"/>
                </a:solidFill>
              </a:rPr>
              <a:t>thes</a:t>
            </a:r>
            <a:endParaRPr lang="en-US" sz="4000" dirty="0">
              <a:solidFill>
                <a:schemeClr val="tx1"/>
              </a:solidFill>
            </a:endParaRPr>
          </a:p>
        </p:txBody>
      </p:sp>
      <p:sp>
        <p:nvSpPr>
          <p:cNvPr id="4" name="Rectangle 3"/>
          <p:cNvSpPr/>
          <p:nvPr/>
        </p:nvSpPr>
        <p:spPr>
          <a:xfrm>
            <a:off x="327546" y="4343400"/>
            <a:ext cx="11864454" cy="23712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dirty="0" smtClean="0">
              <a:solidFill>
                <a:srgbClr val="C00000"/>
              </a:solidFill>
              <a:latin typeface="Times New Roman" panose="02020603050405020304" pitchFamily="18" charset="0"/>
              <a:cs typeface="Times New Roman" panose="02020603050405020304" pitchFamily="18" charset="0"/>
            </a:endParaRPr>
          </a:p>
          <a:p>
            <a:r>
              <a:rPr lang="en-US" sz="4800" dirty="0" smtClean="0">
                <a:solidFill>
                  <a:srgbClr val="C00000"/>
                </a:solidFill>
                <a:latin typeface="Times New Roman" panose="02020603050405020304" pitchFamily="18" charset="0"/>
                <a:cs typeface="Times New Roman" panose="02020603050405020304" pitchFamily="18" charset="0"/>
              </a:rPr>
              <a:t>Correct </a:t>
            </a:r>
            <a:r>
              <a:rPr lang="en-US" sz="4800" dirty="0">
                <a:solidFill>
                  <a:srgbClr val="C00000"/>
                </a:solidFill>
                <a:latin typeface="Times New Roman" panose="02020603050405020304" pitchFamily="18" charset="0"/>
                <a:cs typeface="Times New Roman" panose="02020603050405020304" pitchFamily="18" charset="0"/>
              </a:rPr>
              <a:t>answer</a:t>
            </a:r>
            <a:r>
              <a:rPr lang="en-US" sz="4800" dirty="0" smtClean="0">
                <a:solidFill>
                  <a:srgbClr val="C00000"/>
                </a:solidFill>
                <a:latin typeface="Times New Roman" panose="02020603050405020304" pitchFamily="18" charset="0"/>
                <a:cs typeface="Times New Roman" panose="02020603050405020304" pitchFamily="18" charset="0"/>
              </a:rPr>
              <a:t>:</a:t>
            </a:r>
            <a:r>
              <a:rPr lang="en-US" sz="4800" dirty="0">
                <a:solidFill>
                  <a:schemeClr val="tx1"/>
                </a:solidFill>
              </a:rPr>
              <a:t> (</a:t>
            </a:r>
            <a:r>
              <a:rPr lang="en-US" sz="4800" dirty="0" err="1">
                <a:solidFill>
                  <a:schemeClr val="tx1"/>
                </a:solidFill>
              </a:rPr>
              <a:t>i</a:t>
            </a:r>
            <a:r>
              <a:rPr lang="en-US" sz="4800" dirty="0">
                <a:solidFill>
                  <a:schemeClr val="tx1"/>
                </a:solidFill>
              </a:rPr>
              <a:t>)they have no permanent  settlement</a:t>
            </a:r>
            <a:r>
              <a:rPr lang="en-US" sz="4800" dirty="0" smtClean="0">
                <a:solidFill>
                  <a:srgbClr val="002060"/>
                </a:solidFill>
                <a:latin typeface="Times New Roman" panose="02020603050405020304" pitchFamily="18" charset="0"/>
                <a:cs typeface="Times New Roman" panose="02020603050405020304" pitchFamily="18" charset="0"/>
              </a:rPr>
              <a:t> </a:t>
            </a:r>
          </a:p>
          <a:p>
            <a:endParaRPr lang="en-US" sz="4800" dirty="0">
              <a:solidFill>
                <a:schemeClr val="tx1"/>
              </a:solidFill>
            </a:endParaRPr>
          </a:p>
          <a:p>
            <a:r>
              <a:rPr lang="en-US" sz="4800" dirty="0" smtClean="0">
                <a:solidFill>
                  <a:srgbClr val="002060"/>
                </a:solidFill>
                <a:latin typeface="Times New Roman" panose="02020603050405020304" pitchFamily="18" charset="0"/>
                <a:cs typeface="Times New Roman" panose="02020603050405020304" pitchFamily="18" charset="0"/>
              </a:rPr>
              <a:t> </a:t>
            </a:r>
            <a:endParaRPr lang="en-US" sz="4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224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521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7767" y="0"/>
            <a:ext cx="12192000" cy="873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latin typeface="Times New Roman" panose="02020603050405020304" pitchFamily="18" charset="0"/>
                <a:cs typeface="Times New Roman" panose="02020603050405020304" pitchFamily="18" charset="0"/>
              </a:rPr>
              <a:t>Home work:</a:t>
            </a:r>
            <a:endParaRPr lang="en-US" sz="6600" dirty="0">
              <a:latin typeface="Times New Roman" panose="02020603050405020304" pitchFamily="18" charset="0"/>
              <a:cs typeface="Times New Roman" panose="02020603050405020304" pitchFamily="18" charset="0"/>
            </a:endParaRPr>
          </a:p>
        </p:txBody>
      </p:sp>
      <p:sp>
        <p:nvSpPr>
          <p:cNvPr id="4" name="Rectangle 3"/>
          <p:cNvSpPr/>
          <p:nvPr/>
        </p:nvSpPr>
        <p:spPr>
          <a:xfrm>
            <a:off x="-71650" y="-18873"/>
            <a:ext cx="12239766" cy="723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latin typeface="Times New Roman" panose="02020603050405020304" pitchFamily="18" charset="0"/>
                <a:cs typeface="Times New Roman" panose="02020603050405020304" pitchFamily="18" charset="0"/>
              </a:rPr>
              <a:t>Home work:</a:t>
            </a:r>
            <a:endParaRPr lang="en-US" sz="66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8239" y="873457"/>
            <a:ext cx="12212472" cy="120032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AU" sz="3200" dirty="0" smtClean="0">
                <a:solidFill>
                  <a:schemeClr val="tx1"/>
                </a:solidFill>
              </a:rPr>
              <a:t>3. Read </a:t>
            </a:r>
            <a:r>
              <a:rPr lang="en-AU" sz="3200" dirty="0">
                <a:solidFill>
                  <a:schemeClr val="tx1"/>
                </a:solidFill>
              </a:rPr>
              <a:t>the following text and fill in the gaps with appropriate words to make it a meaningful one</a:t>
            </a:r>
            <a:r>
              <a:rPr lang="en-AU" sz="4000" dirty="0">
                <a:solidFill>
                  <a:schemeClr val="tx1"/>
                </a:solidFill>
              </a:rPr>
              <a:t>.</a:t>
            </a:r>
          </a:p>
        </p:txBody>
      </p:sp>
      <p:sp>
        <p:nvSpPr>
          <p:cNvPr id="6" name="Rectangle 5"/>
          <p:cNvSpPr/>
          <p:nvPr/>
        </p:nvSpPr>
        <p:spPr>
          <a:xfrm>
            <a:off x="0" y="1905408"/>
            <a:ext cx="12287533" cy="47842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3600" dirty="0">
                <a:solidFill>
                  <a:schemeClr val="tx1"/>
                </a:solidFill>
                <a:latin typeface="Times New Roman" panose="02020603050405020304" pitchFamily="18" charset="0"/>
                <a:cs typeface="Times New Roman" panose="02020603050405020304" pitchFamily="18" charset="0"/>
              </a:rPr>
              <a:t>River gypsies are an ethnic group in Bangladesh. They are known as </a:t>
            </a:r>
            <a:r>
              <a:rPr lang="en-US" sz="3600" dirty="0" smtClean="0">
                <a:solidFill>
                  <a:schemeClr val="tx1"/>
                </a:solidFill>
                <a:latin typeface="Times New Roman" panose="02020603050405020304" pitchFamily="18" charset="0"/>
                <a:cs typeface="Times New Roman" panose="02020603050405020304" pitchFamily="18" charset="0"/>
              </a:rPr>
              <a:t>(a)--- </a:t>
            </a:r>
            <a:r>
              <a:rPr lang="en-US" sz="3600" dirty="0">
                <a:solidFill>
                  <a:schemeClr val="tx1"/>
                </a:solidFill>
                <a:latin typeface="Times New Roman" panose="02020603050405020304" pitchFamily="18" charset="0"/>
                <a:cs typeface="Times New Roman" panose="02020603050405020304" pitchFamily="18" charset="0"/>
              </a:rPr>
              <a:t>to local people. The gypsies have their own lifestyle and </a:t>
            </a:r>
            <a:r>
              <a:rPr lang="en-US" sz="3600" dirty="0" smtClean="0">
                <a:solidFill>
                  <a:schemeClr val="tx1"/>
                </a:solidFill>
                <a:latin typeface="Times New Roman" panose="02020603050405020304" pitchFamily="18" charset="0"/>
                <a:cs typeface="Times New Roman" panose="02020603050405020304" pitchFamily="18" charset="0"/>
              </a:rPr>
              <a:t>(b)---. </a:t>
            </a:r>
            <a:r>
              <a:rPr lang="en-US" sz="3600" dirty="0">
                <a:solidFill>
                  <a:schemeClr val="tx1"/>
                </a:solidFill>
                <a:latin typeface="Times New Roman" panose="02020603050405020304" pitchFamily="18" charset="0"/>
                <a:cs typeface="Times New Roman" panose="02020603050405020304" pitchFamily="18" charset="0"/>
              </a:rPr>
              <a:t>They live in groups and do not own any land. Therefore, they live a </a:t>
            </a:r>
            <a:r>
              <a:rPr lang="en-US" sz="3600" dirty="0" smtClean="0">
                <a:solidFill>
                  <a:schemeClr val="tx1"/>
                </a:solidFill>
                <a:latin typeface="Times New Roman" panose="02020603050405020304" pitchFamily="18" charset="0"/>
                <a:cs typeface="Times New Roman" panose="02020603050405020304" pitchFamily="18" charset="0"/>
              </a:rPr>
              <a:t>(c ) --- </a:t>
            </a:r>
            <a:r>
              <a:rPr lang="en-US" sz="3600" dirty="0">
                <a:solidFill>
                  <a:schemeClr val="tx1"/>
                </a:solidFill>
                <a:latin typeface="Times New Roman" panose="02020603050405020304" pitchFamily="18" charset="0"/>
                <a:cs typeface="Times New Roman" panose="02020603050405020304" pitchFamily="18" charset="0"/>
              </a:rPr>
              <a:t>life, travelling from one place to another. These people roam across our </a:t>
            </a:r>
            <a:r>
              <a:rPr lang="en-US" sz="3600" dirty="0" smtClean="0">
                <a:solidFill>
                  <a:schemeClr val="tx1"/>
                </a:solidFill>
                <a:latin typeface="Times New Roman" panose="02020603050405020304" pitchFamily="18" charset="0"/>
                <a:cs typeface="Times New Roman" panose="02020603050405020304" pitchFamily="18" charset="0"/>
              </a:rPr>
              <a:t>(d )--- </a:t>
            </a:r>
            <a:r>
              <a:rPr lang="en-US" sz="3600" dirty="0">
                <a:solidFill>
                  <a:schemeClr val="tx1"/>
                </a:solidFill>
                <a:latin typeface="Times New Roman" panose="02020603050405020304" pitchFamily="18" charset="0"/>
                <a:cs typeface="Times New Roman" panose="02020603050405020304" pitchFamily="18" charset="0"/>
              </a:rPr>
              <a:t>and waters from May to December in small country boats. </a:t>
            </a:r>
            <a:r>
              <a:rPr lang="en-US" sz="3600" dirty="0" smtClean="0">
                <a:solidFill>
                  <a:schemeClr val="tx1"/>
                </a:solidFill>
                <a:latin typeface="Times New Roman" panose="02020603050405020304" pitchFamily="18" charset="0"/>
                <a:cs typeface="Times New Roman" panose="02020603050405020304" pitchFamily="18" charset="0"/>
              </a:rPr>
              <a:t>These </a:t>
            </a:r>
            <a:r>
              <a:rPr lang="en-US" sz="3600" dirty="0">
                <a:solidFill>
                  <a:schemeClr val="tx1"/>
                </a:solidFill>
                <a:latin typeface="Times New Roman" panose="02020603050405020304" pitchFamily="18" charset="0"/>
                <a:cs typeface="Times New Roman" panose="02020603050405020304" pitchFamily="18" charset="0"/>
              </a:rPr>
              <a:t>boats are their houses and these people are a part of our </a:t>
            </a:r>
            <a:r>
              <a:rPr lang="en-US" sz="3600" dirty="0" smtClean="0">
                <a:solidFill>
                  <a:schemeClr val="tx1"/>
                </a:solidFill>
                <a:latin typeface="Times New Roman" panose="02020603050405020304" pitchFamily="18" charset="0"/>
                <a:cs typeface="Times New Roman" panose="02020603050405020304" pitchFamily="18" charset="0"/>
              </a:rPr>
              <a:t>(e )---.</a:t>
            </a:r>
          </a:p>
        </p:txBody>
      </p:sp>
    </p:spTree>
    <p:extLst>
      <p:ext uri="{BB962C8B-B14F-4D97-AF65-F5344CB8AC3E}">
        <p14:creationId xmlns:p14="http://schemas.microsoft.com/office/powerpoint/2010/main" val="79625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30" y="0"/>
            <a:ext cx="1181896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2791"/>
          <a:stretch/>
        </p:blipFill>
        <p:spPr>
          <a:xfrm>
            <a:off x="0" y="304800"/>
            <a:ext cx="12192000" cy="2971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134" y="3276600"/>
            <a:ext cx="5117910" cy="3581400"/>
          </a:xfrm>
          <a:prstGeom prst="rect">
            <a:avLst/>
          </a:prstGeom>
        </p:spPr>
      </p:pic>
    </p:spTree>
    <p:extLst>
      <p:ext uri="{BB962C8B-B14F-4D97-AF65-F5344CB8AC3E}">
        <p14:creationId xmlns:p14="http://schemas.microsoft.com/office/powerpoint/2010/main" val="24461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08291" y="824371"/>
            <a:ext cx="5598827" cy="8985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050" dirty="0">
              <a:solidFill>
                <a:schemeClr val="bg1"/>
              </a:solidFill>
            </a:endParaRPr>
          </a:p>
          <a:p>
            <a:pPr algn="ctr"/>
            <a:r>
              <a:rPr lang="en-AU" sz="4050" i="1" dirty="0">
                <a:solidFill>
                  <a:srgbClr val="FF0000"/>
                </a:solidFill>
                <a:latin typeface="Times New Roman" panose="02020603050405020304" pitchFamily="18" charset="0"/>
                <a:cs typeface="Times New Roman" panose="02020603050405020304" pitchFamily="18" charset="0"/>
              </a:rPr>
              <a:t>Class Room Information</a:t>
            </a:r>
          </a:p>
          <a:p>
            <a:pPr algn="ctr"/>
            <a:endParaRPr lang="en-AU" sz="4050" i="1" dirty="0">
              <a:solidFill>
                <a:srgbClr val="FF0000"/>
              </a:solidFill>
            </a:endParaRPr>
          </a:p>
        </p:txBody>
      </p:sp>
      <p:sp>
        <p:nvSpPr>
          <p:cNvPr id="4" name="Rectangle 3"/>
          <p:cNvSpPr/>
          <p:nvPr/>
        </p:nvSpPr>
        <p:spPr>
          <a:xfrm>
            <a:off x="1524001" y="1722933"/>
            <a:ext cx="5598827" cy="428303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4050" i="1" dirty="0">
                <a:solidFill>
                  <a:srgbClr val="002060"/>
                </a:solidFill>
                <a:latin typeface="Times New Roman" panose="02020603050405020304" pitchFamily="18" charset="0"/>
                <a:cs typeface="Times New Roman" panose="02020603050405020304" pitchFamily="18" charset="0"/>
              </a:rPr>
              <a:t>Class      : </a:t>
            </a:r>
            <a:r>
              <a:rPr lang="en-AU" sz="4050" i="1" dirty="0" smtClean="0">
                <a:solidFill>
                  <a:srgbClr val="002060"/>
                </a:solidFill>
                <a:latin typeface="Times New Roman" panose="02020603050405020304" pitchFamily="18" charset="0"/>
                <a:cs typeface="Times New Roman" panose="02020603050405020304" pitchFamily="18" charset="0"/>
              </a:rPr>
              <a:t>Eight</a:t>
            </a:r>
            <a:endParaRPr lang="en-AU" sz="4050" i="1" dirty="0">
              <a:solidFill>
                <a:srgbClr val="002060"/>
              </a:solidFill>
              <a:latin typeface="Times New Roman" panose="02020603050405020304" pitchFamily="18" charset="0"/>
              <a:cs typeface="Times New Roman" panose="02020603050405020304" pitchFamily="18" charset="0"/>
            </a:endParaRPr>
          </a:p>
          <a:p>
            <a:r>
              <a:rPr lang="en-AU" sz="4050" i="1" dirty="0">
                <a:solidFill>
                  <a:srgbClr val="002060"/>
                </a:solidFill>
                <a:latin typeface="Times New Roman" panose="02020603050405020304" pitchFamily="18" charset="0"/>
                <a:cs typeface="Times New Roman" panose="02020603050405020304" pitchFamily="18" charset="0"/>
              </a:rPr>
              <a:t>Subject  : </a:t>
            </a:r>
            <a:r>
              <a:rPr lang="en-AU" sz="3300" i="1" dirty="0">
                <a:solidFill>
                  <a:srgbClr val="002060"/>
                </a:solidFill>
                <a:latin typeface="Times New Roman" panose="02020603050405020304" pitchFamily="18" charset="0"/>
                <a:cs typeface="Times New Roman" panose="02020603050405020304" pitchFamily="18" charset="0"/>
              </a:rPr>
              <a:t>English </a:t>
            </a:r>
            <a:r>
              <a:rPr lang="en-AU" sz="3300" i="1" dirty="0" smtClean="0">
                <a:solidFill>
                  <a:srgbClr val="002060"/>
                </a:solidFill>
                <a:latin typeface="Times New Roman" panose="02020603050405020304" pitchFamily="18" charset="0"/>
                <a:cs typeface="Times New Roman" panose="02020603050405020304" pitchFamily="18" charset="0"/>
              </a:rPr>
              <a:t>For Today</a:t>
            </a:r>
            <a:endParaRPr lang="en-AU" sz="3300" i="1" dirty="0">
              <a:solidFill>
                <a:srgbClr val="002060"/>
              </a:solidFill>
              <a:latin typeface="Times New Roman" panose="02020603050405020304" pitchFamily="18" charset="0"/>
              <a:cs typeface="Times New Roman" panose="02020603050405020304" pitchFamily="18" charset="0"/>
            </a:endParaRPr>
          </a:p>
          <a:p>
            <a:r>
              <a:rPr lang="en-AU" sz="3300" i="1" dirty="0">
                <a:solidFill>
                  <a:srgbClr val="002060"/>
                </a:solidFill>
                <a:latin typeface="Times New Roman" panose="02020603050405020304" pitchFamily="18" charset="0"/>
                <a:cs typeface="Times New Roman" panose="02020603050405020304" pitchFamily="18" charset="0"/>
              </a:rPr>
              <a:t>Unit           : </a:t>
            </a:r>
            <a:r>
              <a:rPr lang="en-AU" sz="3300" i="1" dirty="0" smtClean="0">
                <a:solidFill>
                  <a:srgbClr val="002060"/>
                </a:solidFill>
                <a:latin typeface="Times New Roman" panose="02020603050405020304" pitchFamily="18" charset="0"/>
                <a:cs typeface="Times New Roman" panose="02020603050405020304" pitchFamily="18" charset="0"/>
              </a:rPr>
              <a:t>Seven, </a:t>
            </a:r>
            <a:endParaRPr lang="en-AU" sz="3300" i="1" dirty="0">
              <a:solidFill>
                <a:srgbClr val="002060"/>
              </a:solidFill>
              <a:latin typeface="Times New Roman" panose="02020603050405020304" pitchFamily="18" charset="0"/>
              <a:cs typeface="Times New Roman" panose="02020603050405020304" pitchFamily="18" charset="0"/>
            </a:endParaRPr>
          </a:p>
          <a:p>
            <a:r>
              <a:rPr lang="en-AU" sz="3300" i="1" dirty="0">
                <a:solidFill>
                  <a:srgbClr val="002060"/>
                </a:solidFill>
                <a:latin typeface="Times New Roman" panose="02020603050405020304" pitchFamily="18" charset="0"/>
                <a:cs typeface="Times New Roman" panose="02020603050405020304" pitchFamily="18" charset="0"/>
              </a:rPr>
              <a:t>Lesson       : 3</a:t>
            </a:r>
            <a:r>
              <a:rPr lang="en-AU" sz="3300" i="1" dirty="0" smtClean="0">
                <a:solidFill>
                  <a:srgbClr val="002060"/>
                </a:solidFill>
                <a:latin typeface="Times New Roman" panose="02020603050405020304" pitchFamily="18" charset="0"/>
                <a:cs typeface="Times New Roman" panose="02020603050405020304" pitchFamily="18" charset="0"/>
              </a:rPr>
              <a:t>, page:74</a:t>
            </a:r>
            <a:endParaRPr lang="en-AU" sz="3300" i="1" dirty="0">
              <a:solidFill>
                <a:srgbClr val="002060"/>
              </a:solidFill>
              <a:latin typeface="Times New Roman" panose="02020603050405020304" pitchFamily="18" charset="0"/>
              <a:cs typeface="Times New Roman" panose="02020603050405020304" pitchFamily="18" charset="0"/>
            </a:endParaRPr>
          </a:p>
          <a:p>
            <a:r>
              <a:rPr lang="en-AU" sz="3300" i="1" dirty="0">
                <a:solidFill>
                  <a:srgbClr val="002060"/>
                </a:solidFill>
                <a:latin typeface="Times New Roman" panose="02020603050405020304" pitchFamily="18" charset="0"/>
                <a:cs typeface="Times New Roman" panose="02020603050405020304" pitchFamily="18" charset="0"/>
              </a:rPr>
              <a:t>Total Time : 4</a:t>
            </a:r>
            <a:r>
              <a:rPr lang="en-AU" sz="3300" i="1" dirty="0" smtClean="0">
                <a:solidFill>
                  <a:srgbClr val="002060"/>
                </a:solidFill>
                <a:latin typeface="Times New Roman" panose="02020603050405020304" pitchFamily="18" charset="0"/>
                <a:cs typeface="Times New Roman" panose="02020603050405020304" pitchFamily="18" charset="0"/>
              </a:rPr>
              <a:t>5minutes </a:t>
            </a:r>
            <a:endParaRPr lang="en-AU" sz="3300" i="1" dirty="0">
              <a:solidFill>
                <a:srgbClr val="00206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7118" y="824371"/>
            <a:ext cx="4807378" cy="5181600"/>
          </a:xfrm>
          <a:prstGeom prst="rect">
            <a:avLst/>
          </a:prstGeom>
        </p:spPr>
      </p:pic>
    </p:spTree>
    <p:extLst>
      <p:ext uri="{BB962C8B-B14F-4D97-AF65-F5344CB8AC3E}">
        <p14:creationId xmlns:p14="http://schemas.microsoft.com/office/powerpoint/2010/main" val="2780423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300" y="110520"/>
            <a:ext cx="12192000" cy="6639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6912" y="275106"/>
            <a:ext cx="5609042" cy="145615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smtClean="0">
                <a:solidFill>
                  <a:schemeClr val="tx1"/>
                </a:solidFill>
                <a:latin typeface="Times New Roman" panose="02020603050405020304" pitchFamily="18" charset="0"/>
                <a:cs typeface="Times New Roman" panose="02020603050405020304" pitchFamily="18" charset="0"/>
              </a:rPr>
              <a:t>1.What do </a:t>
            </a:r>
            <a:r>
              <a:rPr lang="en-AU" sz="4400" dirty="0">
                <a:solidFill>
                  <a:schemeClr val="tx1"/>
                </a:solidFill>
                <a:latin typeface="Times New Roman" panose="02020603050405020304" pitchFamily="18" charset="0"/>
                <a:cs typeface="Times New Roman" panose="02020603050405020304" pitchFamily="18" charset="0"/>
              </a:rPr>
              <a:t>you see in the </a:t>
            </a:r>
            <a:r>
              <a:rPr lang="en-AU" sz="4400" dirty="0" smtClean="0">
                <a:solidFill>
                  <a:schemeClr val="tx1"/>
                </a:solidFill>
                <a:latin typeface="Times New Roman" panose="02020603050405020304" pitchFamily="18" charset="0"/>
                <a:cs typeface="Times New Roman" panose="02020603050405020304" pitchFamily="18" charset="0"/>
              </a:rPr>
              <a:t> picture?</a:t>
            </a:r>
            <a:endParaRPr lang="en-AU" sz="4400"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516912" y="2355555"/>
            <a:ext cx="5653975" cy="152886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sz="4000" dirty="0" smtClean="0">
                <a:solidFill>
                  <a:srgbClr val="FFFF00"/>
                </a:solidFill>
                <a:latin typeface="Times New Roman" panose="02020603050405020304" pitchFamily="18" charset="0"/>
                <a:cs typeface="Times New Roman" panose="02020603050405020304" pitchFamily="18" charset="0"/>
              </a:rPr>
              <a:t>2.What do they?</a:t>
            </a:r>
            <a:endParaRPr lang="en-AU" sz="4000" dirty="0">
              <a:solidFill>
                <a:srgbClr val="FFFF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516912" y="4654733"/>
            <a:ext cx="5653975" cy="1900596"/>
          </a:xfrm>
          <a:prstGeom prst="rect">
            <a:avLst/>
          </a:prstGeom>
        </p:spPr>
        <p:style>
          <a:lnRef idx="3">
            <a:schemeClr val="lt1"/>
          </a:lnRef>
          <a:fillRef idx="1">
            <a:schemeClr val="dk1"/>
          </a:fillRef>
          <a:effectRef idx="1">
            <a:schemeClr val="dk1"/>
          </a:effectRef>
          <a:fontRef idx="minor">
            <a:schemeClr val="lt1"/>
          </a:fontRef>
        </p:style>
        <p:txBody>
          <a:bodyPr rtlCol="0" anchor="ctr"/>
          <a:lstStyle/>
          <a:p>
            <a:r>
              <a:rPr lang="en-AU" sz="4400" dirty="0" smtClean="0">
                <a:solidFill>
                  <a:srgbClr val="FFFF00"/>
                </a:solidFill>
                <a:latin typeface="Times New Roman" panose="02020603050405020304" pitchFamily="18" charset="0"/>
                <a:cs typeface="Times New Roman" panose="02020603050405020304" pitchFamily="18" charset="0"/>
              </a:rPr>
              <a:t>3.What call them?</a:t>
            </a:r>
            <a:endParaRPr lang="en-AU" sz="4400" dirty="0">
              <a:solidFill>
                <a:srgbClr val="FFFF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666503" y="2398385"/>
            <a:ext cx="4822883" cy="168648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They catch snake and show snake play</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6914775" y="4961869"/>
            <a:ext cx="4326340" cy="12863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River </a:t>
            </a:r>
            <a:r>
              <a:rPr lang="en-US" sz="4400" dirty="0" err="1" smtClean="0">
                <a:solidFill>
                  <a:schemeClr val="tx1"/>
                </a:solidFill>
                <a:latin typeface="Times New Roman" panose="02020603050405020304" pitchFamily="18" charset="0"/>
                <a:cs typeface="Times New Roman" panose="02020603050405020304" pitchFamily="18" charset="0"/>
              </a:rPr>
              <a:t>gipsies</a:t>
            </a:r>
            <a:endParaRPr lang="en-US" sz="4400"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3595" y="196090"/>
            <a:ext cx="1584614" cy="169459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4286" y="227721"/>
            <a:ext cx="2705100" cy="1685925"/>
          </a:xfrm>
          <a:prstGeom prst="rect">
            <a:avLst/>
          </a:prstGeom>
        </p:spPr>
      </p:pic>
    </p:spTree>
    <p:extLst>
      <p:ext uri="{BB962C8B-B14F-4D97-AF65-F5344CB8AC3E}">
        <p14:creationId xmlns:p14="http://schemas.microsoft.com/office/powerpoint/2010/main" val="2618961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78" y="0"/>
            <a:ext cx="1205552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 y="212676"/>
            <a:ext cx="12191999" cy="6248400"/>
          </a:xfrm>
          <a:prstGeom prst="rect">
            <a:avLst/>
          </a:prstGeom>
          <a:solidFill>
            <a:srgbClr val="FFFF00"/>
          </a:solidFill>
          <a:ln w="76200">
            <a:solidFill>
              <a:srgbClr val="FF0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50"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Elephant" panose="02020904090505020303" pitchFamily="18" charset="0"/>
            </a:endParaRPr>
          </a:p>
          <a:p>
            <a:pPr algn="ctr"/>
            <a:endParaRPr lang="en-US" sz="495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Elephant" panose="02020904090505020303" pitchFamily="18" charset="0"/>
            </a:endParaRPr>
          </a:p>
          <a:p>
            <a:pPr algn="ctr"/>
            <a:endParaRPr lang="en-AU" sz="1350" b="1" dirty="0">
              <a:ln w="12700" cmpd="sng">
                <a:solidFill>
                  <a:schemeClr val="accent4"/>
                </a:solidFill>
                <a:prstDash val="solid"/>
              </a:ln>
              <a:solidFill>
                <a:srgbClr val="7030A0"/>
              </a:solidFill>
              <a:latin typeface="Elephant" panose="02020904090505020303" pitchFamily="18" charset="0"/>
            </a:endParaRPr>
          </a:p>
        </p:txBody>
      </p:sp>
      <p:sp>
        <p:nvSpPr>
          <p:cNvPr id="4" name="Rectangle 3"/>
          <p:cNvSpPr/>
          <p:nvPr/>
        </p:nvSpPr>
        <p:spPr>
          <a:xfrm>
            <a:off x="855260" y="1700282"/>
            <a:ext cx="10617958" cy="12828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b="1" dirty="0" smtClean="0">
                <a:ln w="12700" cmpd="sng">
                  <a:solidFill>
                    <a:schemeClr val="accent4"/>
                  </a:solidFill>
                  <a:prstDash val="solid"/>
                </a:ln>
                <a:solidFill>
                  <a:srgbClr val="7030A0"/>
                </a:solidFill>
                <a:latin typeface="Times New Roman" panose="02020603050405020304" pitchFamily="18" charset="0"/>
                <a:cs typeface="Times New Roman" panose="02020603050405020304" pitchFamily="18" charset="0"/>
              </a:rPr>
              <a:t>River gypsies in Bangladesh(1)</a:t>
            </a:r>
            <a:endParaRPr lang="en-US" sz="6000" b="1" dirty="0">
              <a:ln w="12700" cmpd="sng">
                <a:solidFill>
                  <a:schemeClr val="accent4"/>
                </a:solidFill>
                <a:prstDash val="solid"/>
              </a:ln>
              <a:solidFill>
                <a:srgbClr val="7030A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856096" y="573206"/>
            <a:ext cx="9444250" cy="887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Today’s Lesson</a:t>
            </a:r>
          </a:p>
        </p:txBody>
      </p:sp>
      <p:sp>
        <p:nvSpPr>
          <p:cNvPr id="6" name="Rectangle 5"/>
          <p:cNvSpPr/>
          <p:nvPr/>
        </p:nvSpPr>
        <p:spPr>
          <a:xfrm>
            <a:off x="1059976" y="3739487"/>
            <a:ext cx="10208525" cy="16377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5400" b="1" dirty="0">
                <a:ln w="12700" cmpd="sng">
                  <a:solidFill>
                    <a:schemeClr val="accent4"/>
                  </a:solidFill>
                  <a:prstDash val="solid"/>
                </a:ln>
                <a:solidFill>
                  <a:srgbClr val="7030A0"/>
                </a:solidFill>
                <a:latin typeface="Times New Roman" panose="02020603050405020304" pitchFamily="18" charset="0"/>
                <a:cs typeface="Times New Roman" panose="02020603050405020304" pitchFamily="18" charset="0"/>
              </a:rPr>
              <a:t>Unit </a:t>
            </a:r>
            <a:r>
              <a:rPr lang="en-US" sz="5400" b="1" dirty="0" smtClean="0">
                <a:ln w="12700" cmpd="sng">
                  <a:solidFill>
                    <a:schemeClr val="accent4"/>
                  </a:solidFill>
                  <a:prstDash val="solid"/>
                </a:ln>
                <a:solidFill>
                  <a:srgbClr val="7030A0"/>
                </a:solidFill>
                <a:latin typeface="Times New Roman" panose="02020603050405020304" pitchFamily="18" charset="0"/>
                <a:cs typeface="Times New Roman" panose="02020603050405020304" pitchFamily="18" charset="0"/>
              </a:rPr>
              <a:t>Seven, </a:t>
            </a:r>
            <a:r>
              <a:rPr lang="en-US" sz="5400" b="1" dirty="0" err="1">
                <a:ln w="12700" cmpd="sng">
                  <a:solidFill>
                    <a:schemeClr val="accent4"/>
                  </a:solidFill>
                  <a:prstDash val="solid"/>
                </a:ln>
                <a:solidFill>
                  <a:srgbClr val="7030A0"/>
                </a:solidFill>
                <a:latin typeface="Times New Roman" panose="02020603050405020304" pitchFamily="18" charset="0"/>
                <a:cs typeface="Times New Roman" panose="02020603050405020304" pitchFamily="18" charset="0"/>
              </a:rPr>
              <a:t>L</a:t>
            </a:r>
            <a:r>
              <a:rPr lang="en-US" sz="5400" b="1" dirty="0" err="1" smtClean="0">
                <a:ln w="12700" cmpd="sng">
                  <a:solidFill>
                    <a:schemeClr val="accent4"/>
                  </a:solidFill>
                  <a:prstDash val="solid"/>
                </a:ln>
                <a:solidFill>
                  <a:srgbClr val="7030A0"/>
                </a:solidFill>
                <a:latin typeface="Times New Roman" panose="02020603050405020304" pitchFamily="18" charset="0"/>
                <a:cs typeface="Times New Roman" panose="02020603050405020304" pitchFamily="18" charset="0"/>
              </a:rPr>
              <a:t>eson</a:t>
            </a:r>
            <a:r>
              <a:rPr lang="en-US" sz="5400" b="1" dirty="0" smtClean="0">
                <a:ln w="12700" cmpd="sng">
                  <a:solidFill>
                    <a:schemeClr val="accent4"/>
                  </a:solidFill>
                  <a:prstDash val="solid"/>
                </a:ln>
                <a:solidFill>
                  <a:srgbClr val="7030A0"/>
                </a:solidFill>
                <a:latin typeface="Times New Roman" panose="02020603050405020304" pitchFamily="18" charset="0"/>
                <a:cs typeface="Times New Roman" panose="02020603050405020304" pitchFamily="18" charset="0"/>
              </a:rPr>
              <a:t> 3</a:t>
            </a:r>
            <a:endParaRPr lang="en-US" sz="5400" b="1" dirty="0">
              <a:ln w="12700" cmpd="sng">
                <a:solidFill>
                  <a:schemeClr val="accent4"/>
                </a:solidFill>
                <a:prstDash val="solid"/>
              </a:ln>
              <a:solidFill>
                <a:srgbClr val="7030A0"/>
              </a:solidFill>
              <a:latin typeface="Times New Roman" panose="02020603050405020304" pitchFamily="18" charset="0"/>
              <a:cs typeface="Times New Roman" panose="02020603050405020304" pitchFamily="18" charset="0"/>
            </a:endParaRPr>
          </a:p>
          <a:p>
            <a:pPr algn="ctr"/>
            <a:r>
              <a:rPr lang="en-US" sz="5400" b="1" dirty="0">
                <a:ln w="12700" cmpd="sng">
                  <a:solidFill>
                    <a:schemeClr val="accent4"/>
                  </a:solidFill>
                  <a:prstDash val="solid"/>
                </a:ln>
                <a:solidFill>
                  <a:srgbClr val="7030A0"/>
                </a:solidFill>
                <a:latin typeface="Times New Roman" panose="02020603050405020304" pitchFamily="18" charset="0"/>
                <a:cs typeface="Times New Roman" panose="02020603050405020304" pitchFamily="18" charset="0"/>
              </a:rPr>
              <a:t>Page </a:t>
            </a:r>
            <a:r>
              <a:rPr lang="en-US" sz="5400" b="1" dirty="0" smtClean="0">
                <a:ln w="12700" cmpd="sng">
                  <a:solidFill>
                    <a:schemeClr val="accent4"/>
                  </a:solidFill>
                  <a:prstDash val="solid"/>
                </a:ln>
                <a:solidFill>
                  <a:srgbClr val="7030A0"/>
                </a:solidFill>
                <a:latin typeface="Times New Roman" panose="02020603050405020304" pitchFamily="18" charset="0"/>
                <a:cs typeface="Times New Roman" panose="02020603050405020304" pitchFamily="18" charset="0"/>
              </a:rPr>
              <a:t>Number:74</a:t>
            </a:r>
            <a:endParaRPr lang="en-US" sz="5400" b="1" dirty="0">
              <a:ln w="12700" cmpd="sng">
                <a:solidFill>
                  <a:schemeClr val="accent4"/>
                </a:solidFill>
                <a:prstDash val="solid"/>
              </a:ln>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33885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603" y="232012"/>
            <a:ext cx="11764370" cy="6496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loud 2"/>
          <p:cNvSpPr/>
          <p:nvPr/>
        </p:nvSpPr>
        <p:spPr>
          <a:xfrm>
            <a:off x="-127465" y="-227004"/>
            <a:ext cx="11764370" cy="1571167"/>
          </a:xfrm>
          <a:prstGeom prst="clou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000" dirty="0">
                <a:solidFill>
                  <a:srgbClr val="FFFF00"/>
                </a:solidFill>
                <a:latin typeface="Times New Roman" panose="02020603050405020304" pitchFamily="18" charset="0"/>
                <a:cs typeface="Times New Roman" panose="02020603050405020304" pitchFamily="18" charset="0"/>
              </a:rPr>
              <a:t>By ending of the lesson, </a:t>
            </a:r>
          </a:p>
          <a:p>
            <a:pPr algn="ctr"/>
            <a:r>
              <a:rPr lang="en-AU" sz="4000" dirty="0">
                <a:solidFill>
                  <a:srgbClr val="FFFF00"/>
                </a:solidFill>
                <a:latin typeface="Times New Roman" panose="02020603050405020304" pitchFamily="18" charset="0"/>
                <a:cs typeface="Times New Roman" panose="02020603050405020304" pitchFamily="18" charset="0"/>
              </a:rPr>
              <a:t>students will be able to </a:t>
            </a:r>
          </a:p>
        </p:txBody>
      </p:sp>
      <p:sp>
        <p:nvSpPr>
          <p:cNvPr id="4" name="Rectangle 3"/>
          <p:cNvSpPr/>
          <p:nvPr/>
        </p:nvSpPr>
        <p:spPr>
          <a:xfrm>
            <a:off x="545911" y="1289958"/>
            <a:ext cx="11764370" cy="5492593"/>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nSpc>
                <a:spcPct val="150000"/>
              </a:lnSpc>
            </a:pPr>
            <a:endParaRPr lang="en-AU" sz="3200" dirty="0">
              <a:solidFill>
                <a:srgbClr val="FFFF00"/>
              </a:solidFill>
              <a:latin typeface="Times New Roman" panose="02020603050405020304" pitchFamily="18" charset="0"/>
              <a:cs typeface="Times New Roman" panose="02020603050405020304" pitchFamily="18" charset="0"/>
            </a:endParaRPr>
          </a:p>
          <a:p>
            <a:pPr>
              <a:lnSpc>
                <a:spcPct val="150000"/>
              </a:lnSpc>
            </a:pPr>
            <a:r>
              <a:rPr lang="en-AU" sz="3200" dirty="0" smtClean="0">
                <a:solidFill>
                  <a:srgbClr val="FFFF00"/>
                </a:solidFill>
                <a:latin typeface="Times New Roman" panose="02020603050405020304" pitchFamily="18" charset="0"/>
                <a:cs typeface="Times New Roman" panose="02020603050405020304" pitchFamily="18" charset="0"/>
              </a:rPr>
              <a:t>    </a:t>
            </a:r>
            <a:r>
              <a:rPr lang="en-AU" sz="4400" dirty="0" smtClean="0">
                <a:solidFill>
                  <a:srgbClr val="FFFF00"/>
                </a:solidFill>
                <a:latin typeface="Times New Roman" panose="02020603050405020304" pitchFamily="18" charset="0"/>
                <a:cs typeface="Times New Roman" panose="02020603050405020304" pitchFamily="18" charset="0"/>
              </a:rPr>
              <a:t>1.Read </a:t>
            </a:r>
            <a:r>
              <a:rPr lang="en-AU" sz="4400" dirty="0">
                <a:solidFill>
                  <a:srgbClr val="FFFF00"/>
                </a:solidFill>
                <a:latin typeface="Times New Roman" panose="02020603050405020304" pitchFamily="18" charset="0"/>
                <a:cs typeface="Times New Roman" panose="02020603050405020304" pitchFamily="18" charset="0"/>
              </a:rPr>
              <a:t>and </a:t>
            </a:r>
            <a:r>
              <a:rPr lang="en-AU" sz="4400" dirty="0" smtClean="0">
                <a:solidFill>
                  <a:srgbClr val="FFFF00"/>
                </a:solidFill>
                <a:latin typeface="Times New Roman" panose="02020603050405020304" pitchFamily="18" charset="0"/>
                <a:cs typeface="Times New Roman" panose="02020603050405020304" pitchFamily="18" charset="0"/>
              </a:rPr>
              <a:t>un</a:t>
            </a:r>
            <a:r>
              <a:rPr lang="en-AU" sz="4400" dirty="0">
                <a:solidFill>
                  <a:srgbClr val="FFFF00"/>
                </a:solidFill>
                <a:latin typeface="Times New Roman" panose="02020603050405020304" pitchFamily="18" charset="0"/>
                <a:cs typeface="Times New Roman" panose="02020603050405020304" pitchFamily="18" charset="0"/>
              </a:rPr>
              <a:t>d</a:t>
            </a:r>
            <a:r>
              <a:rPr lang="en-AU" sz="4400" dirty="0" smtClean="0">
                <a:solidFill>
                  <a:srgbClr val="FFFF00"/>
                </a:solidFill>
                <a:latin typeface="Times New Roman" panose="02020603050405020304" pitchFamily="18" charset="0"/>
                <a:cs typeface="Times New Roman" panose="02020603050405020304" pitchFamily="18" charset="0"/>
              </a:rPr>
              <a:t>erstand </a:t>
            </a:r>
            <a:r>
              <a:rPr lang="en-AU" sz="4400" dirty="0">
                <a:solidFill>
                  <a:srgbClr val="FFFF00"/>
                </a:solidFill>
                <a:latin typeface="Times New Roman" panose="02020603050405020304" pitchFamily="18" charset="0"/>
                <a:cs typeface="Times New Roman" panose="02020603050405020304" pitchFamily="18" charset="0"/>
              </a:rPr>
              <a:t>a passage.</a:t>
            </a:r>
          </a:p>
          <a:p>
            <a:pPr>
              <a:lnSpc>
                <a:spcPct val="150000"/>
              </a:lnSpc>
            </a:pPr>
            <a:r>
              <a:rPr lang="en-AU" sz="4400" dirty="0" smtClean="0">
                <a:solidFill>
                  <a:srgbClr val="FFFF00"/>
                </a:solidFill>
                <a:latin typeface="Times New Roman" panose="02020603050405020304" pitchFamily="18" charset="0"/>
                <a:cs typeface="Times New Roman" panose="02020603050405020304" pitchFamily="18" charset="0"/>
              </a:rPr>
              <a:t>    2.Ask </a:t>
            </a:r>
            <a:r>
              <a:rPr lang="en-AU" sz="4400" dirty="0">
                <a:solidFill>
                  <a:srgbClr val="FFFF00"/>
                </a:solidFill>
                <a:latin typeface="Times New Roman" panose="02020603050405020304" pitchFamily="18" charset="0"/>
                <a:cs typeface="Times New Roman" panose="02020603050405020304" pitchFamily="18" charset="0"/>
              </a:rPr>
              <a:t>and answer the questions</a:t>
            </a:r>
            <a:r>
              <a:rPr lang="en-AU" sz="4400" dirty="0" smtClean="0">
                <a:solidFill>
                  <a:srgbClr val="FFFF00"/>
                </a:solidFill>
                <a:latin typeface="Times New Roman" panose="02020603050405020304" pitchFamily="18" charset="0"/>
                <a:cs typeface="Times New Roman" panose="02020603050405020304" pitchFamily="18" charset="0"/>
              </a:rPr>
              <a:t>.</a:t>
            </a:r>
            <a:endParaRPr lang="en-AU" sz="4400" b="1" dirty="0">
              <a:solidFill>
                <a:srgbClr val="FFFF00"/>
              </a:solidFill>
              <a:latin typeface="Times New Roman" panose="02020603050405020304" pitchFamily="18" charset="0"/>
              <a:cs typeface="Times New Roman" panose="02020603050405020304" pitchFamily="18" charset="0"/>
            </a:endParaRPr>
          </a:p>
          <a:p>
            <a:pPr>
              <a:lnSpc>
                <a:spcPct val="150000"/>
              </a:lnSpc>
            </a:pPr>
            <a:r>
              <a:rPr lang="en-AU" sz="4400" dirty="0">
                <a:solidFill>
                  <a:srgbClr val="FFFF00"/>
                </a:solidFill>
                <a:latin typeface="Times New Roman" panose="02020603050405020304" pitchFamily="18" charset="0"/>
                <a:cs typeface="Times New Roman" panose="02020603050405020304" pitchFamily="18" charset="0"/>
              </a:rPr>
              <a:t> </a:t>
            </a:r>
            <a:r>
              <a:rPr lang="en-AU" sz="4400" dirty="0" smtClean="0">
                <a:solidFill>
                  <a:srgbClr val="FFFF00"/>
                </a:solidFill>
                <a:latin typeface="Times New Roman" panose="02020603050405020304" pitchFamily="18" charset="0"/>
                <a:cs typeface="Times New Roman" panose="02020603050405020304" pitchFamily="18" charset="0"/>
              </a:rPr>
              <a:t>   3.Choose </a:t>
            </a:r>
            <a:r>
              <a:rPr lang="en-AU" sz="4400" dirty="0">
                <a:solidFill>
                  <a:srgbClr val="FFFF00"/>
                </a:solidFill>
                <a:latin typeface="Times New Roman" panose="02020603050405020304" pitchFamily="18" charset="0"/>
                <a:cs typeface="Times New Roman" panose="02020603050405020304" pitchFamily="18" charset="0"/>
              </a:rPr>
              <a:t>the correct answer.</a:t>
            </a:r>
          </a:p>
          <a:p>
            <a:pPr>
              <a:lnSpc>
                <a:spcPct val="150000"/>
              </a:lnSpc>
            </a:pPr>
            <a:r>
              <a:rPr lang="en-AU" sz="4400" dirty="0">
                <a:solidFill>
                  <a:srgbClr val="FFFF00"/>
                </a:solidFill>
                <a:latin typeface="Times New Roman" panose="02020603050405020304" pitchFamily="18" charset="0"/>
                <a:cs typeface="Times New Roman" panose="02020603050405020304" pitchFamily="18" charset="0"/>
              </a:rPr>
              <a:t> </a:t>
            </a:r>
            <a:r>
              <a:rPr lang="en-AU" sz="4400" dirty="0" smtClean="0">
                <a:solidFill>
                  <a:srgbClr val="FFFF00"/>
                </a:solidFill>
                <a:latin typeface="Times New Roman" panose="02020603050405020304" pitchFamily="18" charset="0"/>
                <a:cs typeface="Times New Roman" panose="02020603050405020304" pitchFamily="18" charset="0"/>
              </a:rPr>
              <a:t>   4. Fill </a:t>
            </a:r>
            <a:r>
              <a:rPr lang="en-AU" sz="4400" dirty="0">
                <a:solidFill>
                  <a:srgbClr val="FFFF00"/>
                </a:solidFill>
                <a:latin typeface="Times New Roman" panose="02020603050405020304" pitchFamily="18" charset="0"/>
                <a:cs typeface="Times New Roman" panose="02020603050405020304" pitchFamily="18" charset="0"/>
              </a:rPr>
              <a:t>in </a:t>
            </a:r>
            <a:r>
              <a:rPr lang="en-AU" sz="4400" dirty="0" smtClean="0">
                <a:solidFill>
                  <a:srgbClr val="FFFF00"/>
                </a:solidFill>
                <a:latin typeface="Times New Roman" panose="02020603050405020304" pitchFamily="18" charset="0"/>
                <a:cs typeface="Times New Roman" panose="02020603050405020304" pitchFamily="18" charset="0"/>
              </a:rPr>
              <a:t>the gaps</a:t>
            </a:r>
            <a:r>
              <a:rPr lang="en-AU" sz="4400" dirty="0">
                <a:solidFill>
                  <a:srgbClr val="FFFF00"/>
                </a:solidFill>
                <a:latin typeface="Times New Roman" panose="02020603050405020304" pitchFamily="18" charset="0"/>
                <a:cs typeface="Times New Roman" panose="02020603050405020304" pitchFamily="18" charset="0"/>
              </a:rPr>
              <a:t>.</a:t>
            </a:r>
            <a:endParaRPr lang="en-AU" sz="4400" dirty="0">
              <a:solidFill>
                <a:srgbClr val="FF0000"/>
              </a:solidFill>
              <a:latin typeface="Times New Roman" panose="02020603050405020304" pitchFamily="18" charset="0"/>
              <a:cs typeface="Times New Roman" panose="02020603050405020304" pitchFamily="18" charset="0"/>
            </a:endParaRPr>
          </a:p>
          <a:p>
            <a:pPr>
              <a:lnSpc>
                <a:spcPct val="150000"/>
              </a:lnSpc>
            </a:pPr>
            <a:endParaRPr lang="en-AU"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390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012" y="191069"/>
            <a:ext cx="11959988" cy="6666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32012" y="152400"/>
            <a:ext cx="11959988" cy="116579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800" b="1" dirty="0">
                <a:solidFill>
                  <a:schemeClr val="tx1"/>
                </a:solidFill>
                <a:latin typeface="Times New Roman" panose="02020603050405020304" pitchFamily="18" charset="0"/>
                <a:cs typeface="Times New Roman" panose="02020603050405020304" pitchFamily="18" charset="0"/>
              </a:rPr>
              <a:t>Before starting our class, lets enjoy a video</a:t>
            </a:r>
            <a:r>
              <a:rPr lang="bn-BD" sz="4800" b="1" dirty="0">
                <a:solidFill>
                  <a:schemeClr val="tx1"/>
                </a:solidFill>
                <a:latin typeface="Times New Roman" panose="02020603050405020304" pitchFamily="18" charset="0"/>
                <a:cs typeface="Times New Roman" panose="02020603050405020304" pitchFamily="18" charset="0"/>
              </a:rPr>
              <a:t> </a:t>
            </a:r>
            <a:endParaRPr lang="en-AU" sz="48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3219555735"/>
              </p:ext>
            </p:extLst>
          </p:nvPr>
        </p:nvGraphicFramePr>
        <p:xfrm>
          <a:off x="5638800" y="3041650"/>
          <a:ext cx="914400" cy="771525"/>
        </p:xfrm>
        <a:graphic>
          <a:graphicData uri="http://schemas.openxmlformats.org/presentationml/2006/ole">
            <mc:AlternateContent xmlns:mc="http://schemas.openxmlformats.org/markup-compatibility/2006">
              <mc:Choice xmlns:v="urn:schemas-microsoft-com:vml" Requires="v">
                <p:oleObj spid="_x0000_s1093"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5638800" y="304165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3302174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582" y="0"/>
            <a:ext cx="11832609" cy="67078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49454" y="1754393"/>
            <a:ext cx="3606998" cy="7078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4000" dirty="0" smtClean="0">
                <a:latin typeface="Times New Roman" panose="02020603050405020304" pitchFamily="18" charset="0"/>
                <a:cs typeface="Times New Roman" panose="02020603050405020304" pitchFamily="18" charset="0"/>
              </a:rPr>
              <a:t> </a:t>
            </a:r>
            <a:r>
              <a:rPr lang="en-US" sz="4000" dirty="0" smtClean="0">
                <a:solidFill>
                  <a:schemeClr val="tx1"/>
                </a:solidFill>
                <a:latin typeface="Times New Roman" panose="02020603050405020304" pitchFamily="18" charset="0"/>
                <a:cs typeface="Times New Roman" panose="02020603050405020304" pitchFamily="18" charset="0"/>
              </a:rPr>
              <a:t>1.ethnic </a:t>
            </a:r>
            <a:endParaRPr lang="en-US" sz="5400"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6288259" y="1364146"/>
            <a:ext cx="5730934" cy="14113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panose="02020603050405020304" pitchFamily="18" charset="0"/>
                <a:cs typeface="Times New Roman" panose="02020603050405020304" pitchFamily="18" charset="0"/>
              </a:rPr>
              <a:t>Originated from the traits of their common heredity and cultural traditions</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565598" y="2859334"/>
            <a:ext cx="3548417" cy="13917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solidFill>
                <a:latin typeface="Times New Roman" panose="02020603050405020304" pitchFamily="18" charset="0"/>
                <a:cs typeface="Times New Roman" panose="02020603050405020304" pitchFamily="18" charset="0"/>
              </a:rPr>
              <a:t>2</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smtClean="0">
                <a:solidFill>
                  <a:schemeClr val="tx1"/>
                </a:solidFill>
                <a:latin typeface="Times New Roman" panose="02020603050405020304" pitchFamily="18" charset="0"/>
                <a:cs typeface="Times New Roman" panose="02020603050405020304" pitchFamily="18" charset="0"/>
              </a:rPr>
              <a:t>gypsy </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8642870" y="2859334"/>
            <a:ext cx="3221215" cy="15076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anose="02020603050405020304" pitchFamily="18" charset="0"/>
                <a:cs typeface="Times New Roman" panose="02020603050405020304" pitchFamily="18" charset="0"/>
              </a:rPr>
              <a:t>nomad</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49454" y="5114699"/>
            <a:ext cx="3548417" cy="133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solidFill>
                <a:latin typeface="Times New Roman" panose="02020603050405020304" pitchFamily="18" charset="0"/>
                <a:cs typeface="Times New Roman" panose="02020603050405020304" pitchFamily="18" charset="0"/>
              </a:rPr>
              <a:t>3.pearls </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463822" y="4991057"/>
            <a:ext cx="4400263" cy="14571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anose="02020603050405020304" pitchFamily="18" charset="0"/>
                <a:cs typeface="Times New Roman" panose="02020603050405020304" pitchFamily="18" charset="0"/>
              </a:rPr>
              <a:t>a </a:t>
            </a:r>
            <a:r>
              <a:rPr lang="en-US" sz="4000" dirty="0" err="1" smtClean="0">
                <a:solidFill>
                  <a:schemeClr val="tx1"/>
                </a:solidFill>
                <a:latin typeface="Times New Roman" panose="02020603050405020304" pitchFamily="18" charset="0"/>
                <a:cs typeface="Times New Roman" panose="02020603050405020304" pitchFamily="18" charset="0"/>
              </a:rPr>
              <a:t>valueable</a:t>
            </a:r>
            <a:r>
              <a:rPr lang="en-US" sz="4000" dirty="0" smtClean="0">
                <a:solidFill>
                  <a:schemeClr val="tx1"/>
                </a:solidFill>
                <a:latin typeface="Times New Roman" panose="02020603050405020304" pitchFamily="18" charset="0"/>
                <a:cs typeface="Times New Roman" panose="02020603050405020304" pitchFamily="18" charset="0"/>
              </a:rPr>
              <a:t> stone</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59390" y="-27295"/>
            <a:ext cx="11659801" cy="1198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Times New Roman" panose="02020603050405020304" pitchFamily="18" charset="0"/>
                <a:cs typeface="Times New Roman" panose="02020603050405020304" pitchFamily="18" charset="0"/>
              </a:rPr>
              <a:t>Lets </a:t>
            </a:r>
            <a:r>
              <a:rPr lang="en-US" sz="4400" dirty="0">
                <a:latin typeface="Times New Roman" panose="02020603050405020304" pitchFamily="18" charset="0"/>
                <a:cs typeface="Times New Roman" panose="02020603050405020304" pitchFamily="18" charset="0"/>
              </a:rPr>
              <a:t>know </a:t>
            </a:r>
            <a:r>
              <a:rPr lang="en-US" sz="4400" dirty="0" smtClean="0">
                <a:latin typeface="Times New Roman" panose="02020603050405020304" pitchFamily="18" charset="0"/>
                <a:cs typeface="Times New Roman" panose="02020603050405020304" pitchFamily="18" charset="0"/>
              </a:rPr>
              <a:t>the meaning of  key words of this </a:t>
            </a:r>
            <a:r>
              <a:rPr lang="en-US" sz="4400" dirty="0">
                <a:latin typeface="Times New Roman" panose="02020603050405020304" pitchFamily="18" charset="0"/>
                <a:cs typeface="Times New Roman" panose="02020603050405020304" pitchFamily="18" charset="0"/>
              </a:rPr>
              <a:t>lessons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4484" y="4814121"/>
            <a:ext cx="2752725" cy="16573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8075" y="3045127"/>
            <a:ext cx="3060510" cy="155988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5202" y="1441162"/>
            <a:ext cx="1999216" cy="1499412"/>
          </a:xfrm>
          <a:prstGeom prst="rect">
            <a:avLst/>
          </a:prstGeom>
        </p:spPr>
      </p:pic>
    </p:spTree>
    <p:extLst>
      <p:ext uri="{BB962C8B-B14F-4D97-AF65-F5344CB8AC3E}">
        <p14:creationId xmlns:p14="http://schemas.microsoft.com/office/powerpoint/2010/main" val="123326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arn(inVertical)">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barn(inVertical)">
                                      <p:cBhvr>
                                        <p:cTn id="5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784"/>
            <a:ext cx="11791665" cy="67624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Rectangle 2"/>
          <p:cNvSpPr/>
          <p:nvPr/>
        </p:nvSpPr>
        <p:spPr>
          <a:xfrm>
            <a:off x="232013" y="342900"/>
            <a:ext cx="3138986" cy="1066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4000" dirty="0" smtClean="0">
                <a:latin typeface="Times New Roman" panose="02020603050405020304" pitchFamily="18" charset="0"/>
                <a:cs typeface="Times New Roman" panose="02020603050405020304" pitchFamily="18" charset="0"/>
              </a:rPr>
              <a:t>4</a:t>
            </a:r>
            <a:r>
              <a:rPr lang="en-US" sz="4000" dirty="0">
                <a:solidFill>
                  <a:schemeClr val="tx1"/>
                </a:solidFill>
                <a:latin typeface="Times New Roman" panose="02020603050405020304" pitchFamily="18" charset="0"/>
                <a:cs typeface="Times New Roman" panose="02020603050405020304" pitchFamily="18" charset="0"/>
              </a:rPr>
              <a:t> roam</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5" name="Rectangle 4"/>
          <p:cNvSpPr/>
          <p:nvPr/>
        </p:nvSpPr>
        <p:spPr>
          <a:xfrm>
            <a:off x="6755643" y="81047"/>
            <a:ext cx="4586784" cy="13767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400" dirty="0">
                <a:latin typeface="Times New Roman" panose="02020603050405020304" pitchFamily="18" charset="0"/>
                <a:cs typeface="Times New Roman" panose="02020603050405020304" pitchFamily="18" charset="0"/>
              </a:rPr>
              <a:t>j</a:t>
            </a:r>
            <a:r>
              <a:rPr lang="en-US" sz="4400" dirty="0" smtClean="0">
                <a:latin typeface="Times New Roman" panose="02020603050405020304" pitchFamily="18" charset="0"/>
                <a:cs typeface="Times New Roman" panose="02020603050405020304" pitchFamily="18" charset="0"/>
              </a:rPr>
              <a:t>ourney trip</a:t>
            </a:r>
            <a:endParaRPr lang="en-US" sz="4400" dirty="0">
              <a:latin typeface="Times New Roman" panose="02020603050405020304" pitchFamily="18" charset="0"/>
              <a:cs typeface="Times New Roman" panose="02020603050405020304" pitchFamily="18" charset="0"/>
            </a:endParaRPr>
          </a:p>
        </p:txBody>
      </p:sp>
      <p:sp>
        <p:nvSpPr>
          <p:cNvPr id="6" name="Rectangle 5"/>
          <p:cNvSpPr/>
          <p:nvPr/>
        </p:nvSpPr>
        <p:spPr>
          <a:xfrm>
            <a:off x="118708" y="2132748"/>
            <a:ext cx="3252290" cy="12573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4000" dirty="0" smtClean="0">
                <a:latin typeface="Times New Roman" panose="02020603050405020304" pitchFamily="18" charset="0"/>
                <a:cs typeface="Times New Roman" panose="02020603050405020304" pitchFamily="18" charset="0"/>
              </a:rPr>
              <a:t>5.</a:t>
            </a:r>
            <a:r>
              <a:rPr lang="en-US" sz="4000" dirty="0">
                <a:solidFill>
                  <a:schemeClr val="tx1"/>
                </a:solidFill>
                <a:latin typeface="Times New Roman" panose="02020603050405020304" pitchFamily="18" charset="0"/>
                <a:cs typeface="Times New Roman" panose="02020603050405020304" pitchFamily="18" charset="0"/>
              </a:rPr>
              <a:t> tarpaulin</a:t>
            </a:r>
            <a:r>
              <a:rPr lang="en-US" sz="4000" dirty="0" smtClean="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8" name="Rectangle 7"/>
          <p:cNvSpPr/>
          <p:nvPr/>
        </p:nvSpPr>
        <p:spPr>
          <a:xfrm>
            <a:off x="6755642" y="1510058"/>
            <a:ext cx="4768735" cy="178972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latin typeface="Times New Roman" panose="02020603050405020304" pitchFamily="18" charset="0"/>
                <a:cs typeface="Times New Roman" panose="02020603050405020304" pitchFamily="18" charset="0"/>
              </a:rPr>
              <a:t>a</a:t>
            </a:r>
            <a:r>
              <a:rPr lang="en-US" sz="4000" dirty="0" smtClean="0">
                <a:latin typeface="Times New Roman" panose="02020603050405020304" pitchFamily="18" charset="0"/>
                <a:cs typeface="Times New Roman" panose="02020603050405020304" pitchFamily="18" charset="0"/>
              </a:rPr>
              <a:t> large piece of heavy waterproof cloth</a:t>
            </a:r>
            <a:endParaRPr lang="en-US" sz="4000" dirty="0">
              <a:latin typeface="Times New Roman" panose="02020603050405020304" pitchFamily="18" charset="0"/>
              <a:cs typeface="Times New Roman" panose="02020603050405020304" pitchFamily="18" charset="0"/>
            </a:endParaRPr>
          </a:p>
        </p:txBody>
      </p:sp>
      <p:sp>
        <p:nvSpPr>
          <p:cNvPr id="9" name="Rectangle 8"/>
          <p:cNvSpPr/>
          <p:nvPr/>
        </p:nvSpPr>
        <p:spPr>
          <a:xfrm>
            <a:off x="232013" y="3886200"/>
            <a:ext cx="3138985" cy="17514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4400" dirty="0" smtClean="0">
                <a:latin typeface="Times New Roman" panose="02020603050405020304" pitchFamily="18" charset="0"/>
                <a:cs typeface="Times New Roman" panose="02020603050405020304" pitchFamily="18" charset="0"/>
              </a:rPr>
              <a:t>6.</a:t>
            </a:r>
            <a:r>
              <a:rPr lang="en-US" sz="4400" dirty="0">
                <a:solidFill>
                  <a:schemeClr val="tx1"/>
                </a:solidFill>
                <a:latin typeface="Times New Roman" panose="02020603050405020304" pitchFamily="18" charset="0"/>
                <a:cs typeface="Times New Roman" panose="02020603050405020304" pitchFamily="18" charset="0"/>
              </a:rPr>
              <a:t> tents</a:t>
            </a:r>
            <a:endParaRPr lang="en-US" sz="4400" dirty="0">
              <a:latin typeface="Times New Roman" panose="02020603050405020304" pitchFamily="18" charset="0"/>
              <a:cs typeface="Times New Roman" panose="02020603050405020304" pitchFamily="18" charset="0"/>
            </a:endParaRPr>
          </a:p>
        </p:txBody>
      </p:sp>
      <p:sp>
        <p:nvSpPr>
          <p:cNvPr id="11" name="Rectangle 10"/>
          <p:cNvSpPr/>
          <p:nvPr/>
        </p:nvSpPr>
        <p:spPr>
          <a:xfrm>
            <a:off x="6673756" y="4026931"/>
            <a:ext cx="4750557" cy="16388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5400" dirty="0" smtClean="0">
                <a:latin typeface="Times New Roman" panose="02020603050405020304" pitchFamily="18" charset="0"/>
                <a:cs typeface="Times New Roman" panose="02020603050405020304" pitchFamily="18" charset="0"/>
              </a:rPr>
              <a:t>camps</a:t>
            </a:r>
            <a:endParaRPr lang="en-US" sz="5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371" y="58573"/>
            <a:ext cx="3268385" cy="183846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884" y="2001093"/>
            <a:ext cx="3214051" cy="156778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4919" y="3741370"/>
            <a:ext cx="2729980" cy="2041124"/>
          </a:xfrm>
          <a:prstGeom prst="rect">
            <a:avLst/>
          </a:prstGeom>
        </p:spPr>
      </p:pic>
    </p:spTree>
    <p:extLst>
      <p:ext uri="{BB962C8B-B14F-4D97-AF65-F5344CB8AC3E}">
        <p14:creationId xmlns:p14="http://schemas.microsoft.com/office/powerpoint/2010/main" val="251606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arn(inVertic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6158746</TotalTime>
  <Words>985</Words>
  <Application>Microsoft Office PowerPoint</Application>
  <PresentationFormat>Widescreen</PresentationFormat>
  <Paragraphs>128</Paragraphs>
  <Slides>22</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Calibri Light</vt:lpstr>
      <vt:lpstr>Elephant</vt:lpstr>
      <vt:lpstr>Times New Roman</vt: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Harun</dc:creator>
  <cp:lastModifiedBy>Mohammad Harun</cp:lastModifiedBy>
  <cp:revision>91</cp:revision>
  <dcterms:created xsi:type="dcterms:W3CDTF">2021-06-26T19:17:47Z</dcterms:created>
  <dcterms:modified xsi:type="dcterms:W3CDTF">2021-09-19T13:33:33Z</dcterms:modified>
</cp:coreProperties>
</file>