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5" r:id="rId5"/>
    <p:sldId id="286" r:id="rId6"/>
    <p:sldId id="258" r:id="rId7"/>
    <p:sldId id="260" r:id="rId8"/>
    <p:sldId id="261" r:id="rId9"/>
    <p:sldId id="262" r:id="rId10"/>
    <p:sldId id="263" r:id="rId11"/>
    <p:sldId id="264" r:id="rId12"/>
    <p:sldId id="271" r:id="rId13"/>
    <p:sldId id="265" r:id="rId14"/>
    <p:sldId id="266" r:id="rId15"/>
    <p:sldId id="267" r:id="rId16"/>
    <p:sldId id="26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50B48-8601-4A05-8498-E4BA79E7F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DA3D0-0D95-4447-B601-9BC7405EA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D8851-ECAC-42F7-BB15-C182AE7B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C662-32F1-4290-AA97-7ECD8AECC3FA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415E6-8E75-4A83-A726-E2AEF0C8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F2B1A-0A23-45BA-B7AC-36136034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2A13-375A-46DD-865C-D63E187DD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77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FEDAC-593A-40F6-BD24-98D717D3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3045A-28EB-47FD-8CF2-3CDEFA1FB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6E1CB-E5BE-4BDB-9880-C0B1E56B1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C662-32F1-4290-AA97-7ECD8AECC3FA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F2CE7-4A9B-404A-B5C6-EBBF79C9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5C302-2E62-4297-A631-1F5BC8E16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2A13-375A-46DD-865C-D63E187DD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20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8BBA31-6964-410C-B37F-72BAA8947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2FB815-F99D-41BD-A99B-4E78C6A09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53493-37B1-4DD6-81E4-0AE94A6D6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C662-32F1-4290-AA97-7ECD8AECC3FA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25B0D-A08F-4006-9A66-3F6BF232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0371E-E7A8-48AC-ADA9-2AF6847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2A13-375A-46DD-865C-D63E187DD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65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BD49A-C009-444F-ACF9-C622EA84F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7E77A-39D7-4E48-8152-8D3609E72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29DBD-50C1-4F95-8BBC-85D23D76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C662-32F1-4290-AA97-7ECD8AECC3FA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2F278-93D7-4905-87BF-BF4781B68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28F82-BBDB-422F-AE11-2FA582E6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2A13-375A-46DD-865C-D63E187DD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20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0F11-A607-42C2-86F3-1442D9E4C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AD698-61A6-419D-A901-02DB397C1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5D966-FE05-4905-81CA-9A63983D7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C662-32F1-4290-AA97-7ECD8AECC3FA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E7F5B-E357-40D6-9343-3F173389F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7F691-DDB4-446A-B220-491BEE0E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2A13-375A-46DD-865C-D63E187DD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16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6829D-472A-4957-B4EB-C9BCF6141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FB8D7-B380-41DD-853F-76CD713E2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4C4A6-3A94-4723-A296-39BBBCD73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E86DA-6FAF-4386-A92B-34496D023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C662-32F1-4290-AA97-7ECD8AECC3FA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34DA9-1482-4719-AB46-3FE210AE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3FB75-A507-4D09-B8B8-2D7A9AFC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2A13-375A-46DD-865C-D63E187DD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28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BAAF6-103F-4452-AC81-C8C2379F1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B6EED-33C2-4995-9B29-A0ED2920C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685B7-DEDB-4147-ABDD-C5CAC4E80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28A41-D126-41C4-8258-DC876527C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99E39-A1FB-4A56-BA91-BF4BCE86F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4B9A5F-0EC1-464A-9477-F1573DB66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C662-32F1-4290-AA97-7ECD8AECC3FA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71526F-8912-4E11-8AA0-613EC6EB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770E3D-5272-4AC8-98BA-796DD4F72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2A13-375A-46DD-865C-D63E187DD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49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B061-AAA4-4DEF-A75A-AB80BC5D8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F0E2A8-B11A-4F25-A2F9-A58664C23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C662-32F1-4290-AA97-7ECD8AECC3FA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CBF7A-00F9-41FF-8460-0410FCD7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86F41-8E7E-4641-896D-EF66834D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2A13-375A-46DD-865C-D63E187DD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44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B76CA0-723B-4B07-8974-F666E09E1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C662-32F1-4290-AA97-7ECD8AECC3FA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984C2B-DEA2-4F80-A72B-9DE2C1B30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ABA96-A512-4570-A6C6-BEC77393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2A13-375A-46DD-865C-D63E187DD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15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F2046-A4E4-4757-A72F-E4BC8E26E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01EE4-67C1-44E9-BB39-7351E08F2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2A607-37DC-4A0D-9752-A7F51FADF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06DB4-861A-4D5B-AA61-7BB0CDB4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C662-32F1-4290-AA97-7ECD8AECC3FA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B4013-945E-43E5-8342-6B266EAE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64147-7F19-46B3-A2CC-82124683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2A13-375A-46DD-865C-D63E187DD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79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64557-502E-469A-850A-DF1C8AC27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3B6405-AFDE-41CC-9A2C-29F557070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05CEE-C186-45A9-896B-E0AB06C32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C9C17-4A7F-44C4-8E2B-094459297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C662-32F1-4290-AA97-7ECD8AECC3FA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A0347-450C-4395-94EC-524F80376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DF095-935C-4739-B9CB-58DF81FF7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2A13-375A-46DD-865C-D63E187DD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24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A0136-0604-4BB1-877F-566F5E721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429BF-B3CC-4B28-A3A4-6E36AE09A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BDA77-3F73-4DC9-B987-693F62014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C662-32F1-4290-AA97-7ECD8AECC3FA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C7940-9F74-48C3-8FAD-AF97374A4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A7DFF-4DA9-45A8-9023-019041EDA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02A13-375A-46DD-865C-D63E187DD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19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FD9DF84-6F31-4527-BB63-14E3191FE4B5}"/>
              </a:ext>
            </a:extLst>
          </p:cNvPr>
          <p:cNvSpPr/>
          <p:nvPr/>
        </p:nvSpPr>
        <p:spPr>
          <a:xfrm>
            <a:off x="-1" y="-1"/>
            <a:ext cx="12192001" cy="1113183"/>
          </a:xfrm>
          <a:custGeom>
            <a:avLst/>
            <a:gdLst>
              <a:gd name="connsiteX0" fmla="*/ 0 w 10172051"/>
              <a:gd name="connsiteY0" fmla="*/ 0 h 965083"/>
              <a:gd name="connsiteX1" fmla="*/ 10172051 w 10172051"/>
              <a:gd name="connsiteY1" fmla="*/ 0 h 965083"/>
              <a:gd name="connsiteX2" fmla="*/ 10172051 w 10172051"/>
              <a:gd name="connsiteY2" fmla="*/ 965083 h 965083"/>
              <a:gd name="connsiteX3" fmla="*/ 10147382 w 10172051"/>
              <a:gd name="connsiteY3" fmla="*/ 950533 h 965083"/>
              <a:gd name="connsiteX4" fmla="*/ 5086025 w 10172051"/>
              <a:gd name="connsiteY4" fmla="*/ 170336 h 965083"/>
              <a:gd name="connsiteX5" fmla="*/ 24668 w 10172051"/>
              <a:gd name="connsiteY5" fmla="*/ 950533 h 965083"/>
              <a:gd name="connsiteX6" fmla="*/ 0 w 10172051"/>
              <a:gd name="connsiteY6" fmla="*/ 965082 h 965083"/>
              <a:gd name="connsiteX7" fmla="*/ 0 w 10172051"/>
              <a:gd name="connsiteY7" fmla="*/ 0 h 96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72051" h="965083">
                <a:moveTo>
                  <a:pt x="0" y="0"/>
                </a:moveTo>
                <a:lnTo>
                  <a:pt x="10172051" y="0"/>
                </a:lnTo>
                <a:lnTo>
                  <a:pt x="10172051" y="965083"/>
                </a:lnTo>
                <a:lnTo>
                  <a:pt x="10147382" y="950533"/>
                </a:lnTo>
                <a:cubicBezTo>
                  <a:pt x="9313495" y="492044"/>
                  <a:pt x="7361311" y="170336"/>
                  <a:pt x="5086025" y="170336"/>
                </a:cubicBezTo>
                <a:cubicBezTo>
                  <a:pt x="2810740" y="170336"/>
                  <a:pt x="858555" y="492044"/>
                  <a:pt x="24668" y="950533"/>
                </a:cubicBezTo>
                <a:lnTo>
                  <a:pt x="0" y="9650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C4B69-273C-46B3-AC04-9B374FA5F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51" y="1488071"/>
            <a:ext cx="5197796" cy="3490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C96118-46C2-4279-8354-808D164D4AD5}"/>
              </a:ext>
            </a:extLst>
          </p:cNvPr>
          <p:cNvSpPr txBox="1"/>
          <p:nvPr/>
        </p:nvSpPr>
        <p:spPr>
          <a:xfrm>
            <a:off x="1775791" y="679111"/>
            <a:ext cx="8640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D2632-3787-461D-BD41-F3ECD1CEDB08}"/>
              </a:ext>
            </a:extLst>
          </p:cNvPr>
          <p:cNvSpPr txBox="1"/>
          <p:nvPr/>
        </p:nvSpPr>
        <p:spPr>
          <a:xfrm>
            <a:off x="2703443" y="4074695"/>
            <a:ext cx="67851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9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9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93FEB6E-8BD1-4A85-901C-242C45B81650}"/>
              </a:ext>
            </a:extLst>
          </p:cNvPr>
          <p:cNvSpPr/>
          <p:nvPr/>
        </p:nvSpPr>
        <p:spPr>
          <a:xfrm>
            <a:off x="-1" y="-1"/>
            <a:ext cx="1113183" cy="1200329"/>
          </a:xfrm>
          <a:prstGeom prst="halfFrame">
            <a:avLst>
              <a:gd name="adj1" fmla="val 29762"/>
              <a:gd name="adj2" fmla="val 27381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C9968F2-5565-4AB7-8FB0-4B6C21E9C692}"/>
              </a:ext>
            </a:extLst>
          </p:cNvPr>
          <p:cNvSpPr/>
          <p:nvPr/>
        </p:nvSpPr>
        <p:spPr>
          <a:xfrm rot="10800000">
            <a:off x="11078817" y="5657671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231713F-7CCD-4533-B6D9-EB88E35216BF}"/>
              </a:ext>
            </a:extLst>
          </p:cNvPr>
          <p:cNvSpPr/>
          <p:nvPr/>
        </p:nvSpPr>
        <p:spPr>
          <a:xfrm rot="5400000">
            <a:off x="11035244" y="-4076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BE1EAB7-3095-4912-808E-1CA604D7232F}"/>
              </a:ext>
            </a:extLst>
          </p:cNvPr>
          <p:cNvSpPr/>
          <p:nvPr/>
        </p:nvSpPr>
        <p:spPr>
          <a:xfrm rot="16200000">
            <a:off x="43573" y="570124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77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2CC58B-C2C2-4CC5-9419-5BDD021BB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" y="0"/>
            <a:ext cx="12192000" cy="1127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C96118-46C2-4279-8354-808D164D4AD5}"/>
              </a:ext>
            </a:extLst>
          </p:cNvPr>
          <p:cNvSpPr txBox="1"/>
          <p:nvPr/>
        </p:nvSpPr>
        <p:spPr>
          <a:xfrm>
            <a:off x="1789043" y="408106"/>
            <a:ext cx="8640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(Microphone) </a:t>
            </a:r>
            <a:endParaRPr lang="en-GB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93FEB6E-8BD1-4A85-901C-242C45B81650}"/>
              </a:ext>
            </a:extLst>
          </p:cNvPr>
          <p:cNvSpPr/>
          <p:nvPr/>
        </p:nvSpPr>
        <p:spPr>
          <a:xfrm>
            <a:off x="-1" y="-1"/>
            <a:ext cx="1113183" cy="1200329"/>
          </a:xfrm>
          <a:prstGeom prst="halfFrame">
            <a:avLst>
              <a:gd name="adj1" fmla="val 29762"/>
              <a:gd name="adj2" fmla="val 27381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C9968F2-5565-4AB7-8FB0-4B6C21E9C692}"/>
              </a:ext>
            </a:extLst>
          </p:cNvPr>
          <p:cNvSpPr/>
          <p:nvPr/>
        </p:nvSpPr>
        <p:spPr>
          <a:xfrm rot="10800000">
            <a:off x="11078817" y="5657671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231713F-7CCD-4533-B6D9-EB88E35216BF}"/>
              </a:ext>
            </a:extLst>
          </p:cNvPr>
          <p:cNvSpPr/>
          <p:nvPr/>
        </p:nvSpPr>
        <p:spPr>
          <a:xfrm rot="5400000">
            <a:off x="11035244" y="-4076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BE1EAB7-3095-4912-808E-1CA604D7232F}"/>
              </a:ext>
            </a:extLst>
          </p:cNvPr>
          <p:cNvSpPr/>
          <p:nvPr/>
        </p:nvSpPr>
        <p:spPr>
          <a:xfrm rot="16200000">
            <a:off x="43573" y="570124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CC06D9-29DE-4335-9111-DCE9CDCB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466" y="1540943"/>
            <a:ext cx="3861160" cy="37754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AAA3AF-5C31-46D8-8D88-737F11DB4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272" y="1403234"/>
            <a:ext cx="3861160" cy="39132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78CF66-2D93-4444-B31B-8DC35D1CAB98}"/>
              </a:ext>
            </a:extLst>
          </p:cNvPr>
          <p:cNvSpPr txBox="1"/>
          <p:nvPr/>
        </p:nvSpPr>
        <p:spPr>
          <a:xfrm>
            <a:off x="2151172" y="5657670"/>
            <a:ext cx="84373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200" b="1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r>
              <a:rPr lang="as-IN" sz="24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এক ধরনের যন্ত্র, যাকে কথ্য ভাষায় মাইক ও বলা হয়ে থাকে। এটি এক ধরনের সেন্সর হিসেবে কাজ করে, যা শব্দ শক্তিকে তড়িৎশক্তিতে রুপান্তর করে।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0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3F47D5-8267-4B76-A46B-1FF2F1E4B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1127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C96118-46C2-4279-8354-808D164D4AD5}"/>
              </a:ext>
            </a:extLst>
          </p:cNvPr>
          <p:cNvSpPr txBox="1"/>
          <p:nvPr/>
        </p:nvSpPr>
        <p:spPr>
          <a:xfrm>
            <a:off x="1775791" y="408106"/>
            <a:ext cx="8640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(Digital Camera)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93FEB6E-8BD1-4A85-901C-242C45B81650}"/>
              </a:ext>
            </a:extLst>
          </p:cNvPr>
          <p:cNvSpPr/>
          <p:nvPr/>
        </p:nvSpPr>
        <p:spPr>
          <a:xfrm>
            <a:off x="-1" y="-1"/>
            <a:ext cx="1113183" cy="1200329"/>
          </a:xfrm>
          <a:prstGeom prst="halfFrame">
            <a:avLst>
              <a:gd name="adj1" fmla="val 29762"/>
              <a:gd name="adj2" fmla="val 27381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C9968F2-5565-4AB7-8FB0-4B6C21E9C692}"/>
              </a:ext>
            </a:extLst>
          </p:cNvPr>
          <p:cNvSpPr/>
          <p:nvPr/>
        </p:nvSpPr>
        <p:spPr>
          <a:xfrm rot="10800000">
            <a:off x="11078817" y="5657671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231713F-7CCD-4533-B6D9-EB88E35216BF}"/>
              </a:ext>
            </a:extLst>
          </p:cNvPr>
          <p:cNvSpPr/>
          <p:nvPr/>
        </p:nvSpPr>
        <p:spPr>
          <a:xfrm rot="5400000">
            <a:off x="11035244" y="-4076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BE1EAB7-3095-4912-808E-1CA604D7232F}"/>
              </a:ext>
            </a:extLst>
          </p:cNvPr>
          <p:cNvSpPr/>
          <p:nvPr/>
        </p:nvSpPr>
        <p:spPr>
          <a:xfrm rot="16200000">
            <a:off x="43573" y="570124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543084-F710-4F71-AB6B-2296F8054AEC}"/>
              </a:ext>
            </a:extLst>
          </p:cNvPr>
          <p:cNvSpPr txBox="1"/>
          <p:nvPr/>
        </p:nvSpPr>
        <p:spPr>
          <a:xfrm>
            <a:off x="1113182" y="5168371"/>
            <a:ext cx="97365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b="1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</a:t>
            </a:r>
            <a:r>
              <a:rPr lang="as-IN" sz="36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বলতে এমন </a:t>
            </a:r>
            <a:r>
              <a:rPr lang="as-IN" sz="280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r>
              <a:rPr lang="as-IN" sz="28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বোঝায়, যেগুলোতে সনাতনী ফিল্ম ব্যবহৃত হয় না, বরং তার বদলে মেমরী চিপের মধ্যে ছবি ধারণ করে রাখার ব্যবস্থা থাকে।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A984DA-3A9F-4D4D-9405-CB9368721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977" y="1781042"/>
            <a:ext cx="2713796" cy="2774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1C0412-2519-464E-9DAA-E0F5DD4BB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28" y="1644659"/>
            <a:ext cx="3271424" cy="327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35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6AEDBB-C91B-470C-86B7-A788FDFC1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0568"/>
            <a:ext cx="12192000" cy="1127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C96118-46C2-4279-8354-808D164D4AD5}"/>
              </a:ext>
            </a:extLst>
          </p:cNvPr>
          <p:cNvSpPr txBox="1"/>
          <p:nvPr/>
        </p:nvSpPr>
        <p:spPr>
          <a:xfrm>
            <a:off x="1775790" y="344556"/>
            <a:ext cx="8640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93FEB6E-8BD1-4A85-901C-242C45B81650}"/>
              </a:ext>
            </a:extLst>
          </p:cNvPr>
          <p:cNvSpPr/>
          <p:nvPr/>
        </p:nvSpPr>
        <p:spPr>
          <a:xfrm>
            <a:off x="-1" y="-1"/>
            <a:ext cx="1113183" cy="1200329"/>
          </a:xfrm>
          <a:prstGeom prst="halfFrame">
            <a:avLst>
              <a:gd name="adj1" fmla="val 29762"/>
              <a:gd name="adj2" fmla="val 27381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C9968F2-5565-4AB7-8FB0-4B6C21E9C692}"/>
              </a:ext>
            </a:extLst>
          </p:cNvPr>
          <p:cNvSpPr/>
          <p:nvPr/>
        </p:nvSpPr>
        <p:spPr>
          <a:xfrm rot="10800000">
            <a:off x="11078817" y="5657671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231713F-7CCD-4533-B6D9-EB88E35216BF}"/>
              </a:ext>
            </a:extLst>
          </p:cNvPr>
          <p:cNvSpPr/>
          <p:nvPr/>
        </p:nvSpPr>
        <p:spPr>
          <a:xfrm rot="5400000">
            <a:off x="11035244" y="-4076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BE1EAB7-3095-4912-808E-1CA604D7232F}"/>
              </a:ext>
            </a:extLst>
          </p:cNvPr>
          <p:cNvSpPr/>
          <p:nvPr/>
        </p:nvSpPr>
        <p:spPr>
          <a:xfrm rot="16200000">
            <a:off x="43573" y="570124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BCDD5-7B22-4D44-8725-56E2C3B3678B}"/>
              </a:ext>
            </a:extLst>
          </p:cNvPr>
          <p:cNvSpPr txBox="1"/>
          <p:nvPr/>
        </p:nvSpPr>
        <p:spPr>
          <a:xfrm>
            <a:off x="7593059" y="1137765"/>
            <a:ext cx="2553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সময়: ৩ মিনিট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23F302-7B2E-4974-9E1A-AE5AA43D57E1}"/>
              </a:ext>
            </a:extLst>
          </p:cNvPr>
          <p:cNvSpPr txBox="1"/>
          <p:nvPr/>
        </p:nvSpPr>
        <p:spPr>
          <a:xfrm>
            <a:off x="1775791" y="5421651"/>
            <a:ext cx="8640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প্রশ্ন: ইনপুট  ডিভাইসের নাম লিখ ? 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915965-5C70-4516-88EB-D10551BBE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858" y="1722539"/>
            <a:ext cx="5082284" cy="3412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9666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0DF659-E144-4C76-BBEB-DEC81E2F5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200"/>
            <a:ext cx="12192000" cy="1127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C96118-46C2-4279-8354-808D164D4AD5}"/>
              </a:ext>
            </a:extLst>
          </p:cNvPr>
          <p:cNvSpPr txBox="1"/>
          <p:nvPr/>
        </p:nvSpPr>
        <p:spPr>
          <a:xfrm>
            <a:off x="1775790" y="344556"/>
            <a:ext cx="8640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(Web Cam) 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93FEB6E-8BD1-4A85-901C-242C45B81650}"/>
              </a:ext>
            </a:extLst>
          </p:cNvPr>
          <p:cNvSpPr/>
          <p:nvPr/>
        </p:nvSpPr>
        <p:spPr>
          <a:xfrm>
            <a:off x="-1" y="-1"/>
            <a:ext cx="1113183" cy="1200329"/>
          </a:xfrm>
          <a:prstGeom prst="halfFrame">
            <a:avLst>
              <a:gd name="adj1" fmla="val 29762"/>
              <a:gd name="adj2" fmla="val 27381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C9968F2-5565-4AB7-8FB0-4B6C21E9C692}"/>
              </a:ext>
            </a:extLst>
          </p:cNvPr>
          <p:cNvSpPr/>
          <p:nvPr/>
        </p:nvSpPr>
        <p:spPr>
          <a:xfrm rot="10800000">
            <a:off x="11078817" y="5657671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231713F-7CCD-4533-B6D9-EB88E35216BF}"/>
              </a:ext>
            </a:extLst>
          </p:cNvPr>
          <p:cNvSpPr/>
          <p:nvPr/>
        </p:nvSpPr>
        <p:spPr>
          <a:xfrm rot="5400000">
            <a:off x="11035244" y="-4076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BE1EAB7-3095-4912-808E-1CA604D7232F}"/>
              </a:ext>
            </a:extLst>
          </p:cNvPr>
          <p:cNvSpPr/>
          <p:nvPr/>
        </p:nvSpPr>
        <p:spPr>
          <a:xfrm rot="16200000">
            <a:off x="43573" y="570124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C79B2E-206D-4F94-8C26-352E325CE9C5}"/>
              </a:ext>
            </a:extLst>
          </p:cNvPr>
          <p:cNvSpPr txBox="1"/>
          <p:nvPr/>
        </p:nvSpPr>
        <p:spPr>
          <a:xfrm>
            <a:off x="1633327" y="5293452"/>
            <a:ext cx="839856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8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600" b="1" i="0" dirty="0" err="1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600" b="1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0" dirty="0" err="1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ক্যাম</a:t>
            </a:r>
            <a:r>
              <a:rPr lang="en-US" sz="3600" b="1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হলো বিশেষ ধরনের ভিডিও ক্যামেরা যা একটি কম্পিউটারের সাথে ইউএসবির মাধ্যমে যুক্ত হয়ে ইন্টারনেটে ভিডিও আদান-প্রদান করতে পারে।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170B0A-9FCA-41ED-B063-B7D8C54B5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2030377"/>
            <a:ext cx="3168443" cy="2797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EC6895-EFF2-41DD-A555-B0E3FA64E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1780501"/>
            <a:ext cx="3405807" cy="34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99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9B1CB4-6C2D-4229-875B-70C7F86D2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55"/>
            <a:ext cx="12192000" cy="1127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C96118-46C2-4279-8354-808D164D4AD5}"/>
              </a:ext>
            </a:extLst>
          </p:cNvPr>
          <p:cNvSpPr txBox="1"/>
          <p:nvPr/>
        </p:nvSpPr>
        <p:spPr>
          <a:xfrm>
            <a:off x="1775790" y="344556"/>
            <a:ext cx="8640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 </a:t>
            </a:r>
            <a:r>
              <a:rPr lang="bn-IN" sz="4800" b="1" dirty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Scanner) 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93FEB6E-8BD1-4A85-901C-242C45B81650}"/>
              </a:ext>
            </a:extLst>
          </p:cNvPr>
          <p:cNvSpPr/>
          <p:nvPr/>
        </p:nvSpPr>
        <p:spPr>
          <a:xfrm>
            <a:off x="-1" y="-1"/>
            <a:ext cx="1113183" cy="1200329"/>
          </a:xfrm>
          <a:prstGeom prst="halfFrame">
            <a:avLst>
              <a:gd name="adj1" fmla="val 29762"/>
              <a:gd name="adj2" fmla="val 27381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C9968F2-5565-4AB7-8FB0-4B6C21E9C692}"/>
              </a:ext>
            </a:extLst>
          </p:cNvPr>
          <p:cNvSpPr/>
          <p:nvPr/>
        </p:nvSpPr>
        <p:spPr>
          <a:xfrm rot="10800000">
            <a:off x="11078817" y="5657671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231713F-7CCD-4533-B6D9-EB88E35216BF}"/>
              </a:ext>
            </a:extLst>
          </p:cNvPr>
          <p:cNvSpPr/>
          <p:nvPr/>
        </p:nvSpPr>
        <p:spPr>
          <a:xfrm rot="5400000">
            <a:off x="11035244" y="-4076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BE1EAB7-3095-4912-808E-1CA604D7232F}"/>
              </a:ext>
            </a:extLst>
          </p:cNvPr>
          <p:cNvSpPr/>
          <p:nvPr/>
        </p:nvSpPr>
        <p:spPr>
          <a:xfrm rot="16200000">
            <a:off x="43573" y="570124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170" name="Picture 2" descr="স্ক্যানার কি - বিপ্লব পার্বতীপুর">
            <a:extLst>
              <a:ext uri="{FF2B5EF4-FFF2-40B4-BE49-F238E27FC236}">
                <a16:creationId xmlns:a16="http://schemas.microsoft.com/office/drawing/2014/main" id="{34B5ACB1-FC8D-4632-BA9E-AB22BB296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84" y="1523999"/>
            <a:ext cx="4922020" cy="304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8D7B98-15AE-43B5-9729-3D6B630B2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497" y="1200328"/>
            <a:ext cx="4577174" cy="30459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A71AD2-93D6-42CB-BF86-D9EA2417FDBF}"/>
              </a:ext>
            </a:extLst>
          </p:cNvPr>
          <p:cNvSpPr txBox="1"/>
          <p:nvPr/>
        </p:nvSpPr>
        <p:spPr>
          <a:xfrm>
            <a:off x="1580681" y="5024733"/>
            <a:ext cx="96676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800" b="1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r>
              <a:rPr lang="as-IN" sz="28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GB" sz="28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Scanner</a:t>
            </a:r>
            <a:r>
              <a:rPr lang="en-GB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as-IN" sz="28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অনেকটা ফটোকপি মেশিনের মতো। এটি একটি জনপ্রিয় ইনপুট ডিভাইস। এর মাধ্যমে যে কোন লেখা, ছবি, ড্রয়িং অবজেক্ট ইত্যাদি স্ক্যান করে কম্পিউটারে ডিজিটাল ইমেজ হিসেবে কনভার্ট করা যায়। 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24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FA73D1-72BC-494F-AFEC-A9B821AD4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80"/>
            <a:ext cx="12192000" cy="1127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C96118-46C2-4279-8354-808D164D4AD5}"/>
              </a:ext>
            </a:extLst>
          </p:cNvPr>
          <p:cNvSpPr txBox="1"/>
          <p:nvPr/>
        </p:nvSpPr>
        <p:spPr>
          <a:xfrm>
            <a:off x="1775790" y="344556"/>
            <a:ext cx="8640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(OMR)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93FEB6E-8BD1-4A85-901C-242C45B81650}"/>
              </a:ext>
            </a:extLst>
          </p:cNvPr>
          <p:cNvSpPr/>
          <p:nvPr/>
        </p:nvSpPr>
        <p:spPr>
          <a:xfrm>
            <a:off x="-1" y="-1"/>
            <a:ext cx="1113183" cy="1200329"/>
          </a:xfrm>
          <a:prstGeom prst="halfFrame">
            <a:avLst>
              <a:gd name="adj1" fmla="val 29762"/>
              <a:gd name="adj2" fmla="val 27381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C9968F2-5565-4AB7-8FB0-4B6C21E9C692}"/>
              </a:ext>
            </a:extLst>
          </p:cNvPr>
          <p:cNvSpPr/>
          <p:nvPr/>
        </p:nvSpPr>
        <p:spPr>
          <a:xfrm rot="10800000">
            <a:off x="11078817" y="5657671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231713F-7CCD-4533-B6D9-EB88E35216BF}"/>
              </a:ext>
            </a:extLst>
          </p:cNvPr>
          <p:cNvSpPr/>
          <p:nvPr/>
        </p:nvSpPr>
        <p:spPr>
          <a:xfrm rot="5400000">
            <a:off x="11035244" y="-4076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BE1EAB7-3095-4912-808E-1CA604D7232F}"/>
              </a:ext>
            </a:extLst>
          </p:cNvPr>
          <p:cNvSpPr/>
          <p:nvPr/>
        </p:nvSpPr>
        <p:spPr>
          <a:xfrm rot="16200000">
            <a:off x="43573" y="570124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DC1B7C-D64F-4342-B52E-56EC94199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97365"/>
            <a:ext cx="5249720" cy="3043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91109E-BC80-4C4B-B53C-E15524470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196" y="1955991"/>
            <a:ext cx="4006016" cy="2898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B926AE-868B-44AC-BB4E-866015337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6813" y="1897365"/>
            <a:ext cx="2373796" cy="33534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CBBC79-F54C-4365-A9E3-F6E064DB4912}"/>
              </a:ext>
            </a:extLst>
          </p:cNvPr>
          <p:cNvSpPr txBox="1"/>
          <p:nvPr/>
        </p:nvSpPr>
        <p:spPr>
          <a:xfrm>
            <a:off x="2049672" y="5342333"/>
            <a:ext cx="85890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4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ওএমআর (</a:t>
            </a:r>
            <a:r>
              <a:rPr lang="en-GB" sz="24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OMR) </a:t>
            </a:r>
            <a:r>
              <a:rPr lang="as-IN" sz="24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 ধরনের ইনপুট ডিভাইস, যার পূর্ণরূপ অপটিক্যাল মার্ক রিডার (</a:t>
            </a:r>
            <a:r>
              <a:rPr lang="en-GB" sz="24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Optical Mark Reader)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207140-88B0-42CC-8BD9-F2B33A9B1FE7}"/>
              </a:ext>
            </a:extLst>
          </p:cNvPr>
          <p:cNvSpPr txBox="1"/>
          <p:nvPr/>
        </p:nvSpPr>
        <p:spPr>
          <a:xfrm>
            <a:off x="2159239" y="6199715"/>
            <a:ext cx="86995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4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মূলত পরিক্ষার উত্তর পত্র দেখার জন্য যে মেশিন ব্যবহৃত হয় তাকে 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OMR </a:t>
            </a:r>
            <a:r>
              <a:rPr lang="as-IN" sz="24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10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9A42F0-BCEC-4BAB-922D-7CEB66C8D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1205"/>
            <a:ext cx="12192000" cy="1127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C96118-46C2-4279-8354-808D164D4AD5}"/>
              </a:ext>
            </a:extLst>
          </p:cNvPr>
          <p:cNvSpPr txBox="1"/>
          <p:nvPr/>
        </p:nvSpPr>
        <p:spPr>
          <a:xfrm>
            <a:off x="1775791" y="559400"/>
            <a:ext cx="8640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93FEB6E-8BD1-4A85-901C-242C45B81650}"/>
              </a:ext>
            </a:extLst>
          </p:cNvPr>
          <p:cNvSpPr/>
          <p:nvPr/>
        </p:nvSpPr>
        <p:spPr>
          <a:xfrm>
            <a:off x="-1" y="-1"/>
            <a:ext cx="1113183" cy="1200329"/>
          </a:xfrm>
          <a:prstGeom prst="halfFrame">
            <a:avLst>
              <a:gd name="adj1" fmla="val 29762"/>
              <a:gd name="adj2" fmla="val 27381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C9968F2-5565-4AB7-8FB0-4B6C21E9C692}"/>
              </a:ext>
            </a:extLst>
          </p:cNvPr>
          <p:cNvSpPr/>
          <p:nvPr/>
        </p:nvSpPr>
        <p:spPr>
          <a:xfrm rot="10800000">
            <a:off x="11078817" y="5657671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231713F-7CCD-4533-B6D9-EB88E35216BF}"/>
              </a:ext>
            </a:extLst>
          </p:cNvPr>
          <p:cNvSpPr/>
          <p:nvPr/>
        </p:nvSpPr>
        <p:spPr>
          <a:xfrm rot="5400000">
            <a:off x="11035244" y="-4076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BE1EAB7-3095-4912-808E-1CA604D7232F}"/>
              </a:ext>
            </a:extLst>
          </p:cNvPr>
          <p:cNvSpPr/>
          <p:nvPr/>
        </p:nvSpPr>
        <p:spPr>
          <a:xfrm rot="16200000">
            <a:off x="43573" y="570124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3EE91E-AE8D-40A8-956C-348724883E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667" b="84333" l="10000" r="95556">
                        <a14:foregroundMark x1="19222" y1="32111" x2="62333" y2="27111"/>
                        <a14:foregroundMark x1="73889" y1="33889" x2="95444" y2="29556"/>
                        <a14:foregroundMark x1="95444" y1="29556" x2="95556" y2="29556"/>
                        <a14:foregroundMark x1="59222" y1="41111" x2="86333" y2="75222"/>
                        <a14:foregroundMark x1="19000" y1="45000" x2="69333" y2="64000"/>
                        <a14:foregroundMark x1="69333" y1="64000" x2="74111" y2="69333"/>
                        <a14:foregroundMark x1="74111" y1="69333" x2="74556" y2="70333"/>
                        <a14:foregroundMark x1="61222" y1="82889" x2="69778" y2="83444"/>
                        <a14:foregroundMark x1="66444" y1="84333" x2="77889" y2="82444"/>
                        <a14:foregroundMark x1="77889" y1="82444" x2="85444" y2="77778"/>
                        <a14:foregroundMark x1="85444" y1="77778" x2="88778" y2="71000"/>
                        <a14:foregroundMark x1="88778" y1="71000" x2="90333" y2="6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03" b="10383"/>
          <a:stretch/>
        </p:blipFill>
        <p:spPr>
          <a:xfrm>
            <a:off x="3851223" y="1568190"/>
            <a:ext cx="4768121" cy="3438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B1D941-171B-401C-9665-7AB641F620BA}"/>
              </a:ext>
            </a:extLst>
          </p:cNvPr>
          <p:cNvSpPr txBox="1"/>
          <p:nvPr/>
        </p:nvSpPr>
        <p:spPr>
          <a:xfrm>
            <a:off x="2240484" y="5206208"/>
            <a:ext cx="8640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02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161C05-D710-4BC5-98D5-035840EFE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0" cy="1127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C96118-46C2-4279-8354-808D164D4AD5}"/>
              </a:ext>
            </a:extLst>
          </p:cNvPr>
          <p:cNvSpPr txBox="1"/>
          <p:nvPr/>
        </p:nvSpPr>
        <p:spPr>
          <a:xfrm>
            <a:off x="1775791" y="1389144"/>
            <a:ext cx="8640417" cy="4508927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7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GB" sz="28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93FEB6E-8BD1-4A85-901C-242C45B81650}"/>
              </a:ext>
            </a:extLst>
          </p:cNvPr>
          <p:cNvSpPr/>
          <p:nvPr/>
        </p:nvSpPr>
        <p:spPr>
          <a:xfrm>
            <a:off x="-1" y="-1"/>
            <a:ext cx="1113183" cy="1200329"/>
          </a:xfrm>
          <a:prstGeom prst="halfFrame">
            <a:avLst>
              <a:gd name="adj1" fmla="val 29762"/>
              <a:gd name="adj2" fmla="val 27381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C9968F2-5565-4AB7-8FB0-4B6C21E9C692}"/>
              </a:ext>
            </a:extLst>
          </p:cNvPr>
          <p:cNvSpPr/>
          <p:nvPr/>
        </p:nvSpPr>
        <p:spPr>
          <a:xfrm rot="10800000">
            <a:off x="11078817" y="5657671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231713F-7CCD-4533-B6D9-EB88E35216BF}"/>
              </a:ext>
            </a:extLst>
          </p:cNvPr>
          <p:cNvSpPr/>
          <p:nvPr/>
        </p:nvSpPr>
        <p:spPr>
          <a:xfrm rot="5400000">
            <a:off x="11035244" y="-4076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BE1EAB7-3095-4912-808E-1CA604D7232F}"/>
              </a:ext>
            </a:extLst>
          </p:cNvPr>
          <p:cNvSpPr/>
          <p:nvPr/>
        </p:nvSpPr>
        <p:spPr>
          <a:xfrm rot="16200000">
            <a:off x="43573" y="570124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8A5A5B-A708-427B-AEDA-B85AE6A1745A}"/>
              </a:ext>
            </a:extLst>
          </p:cNvPr>
          <p:cNvSpPr txBox="1"/>
          <p:nvPr/>
        </p:nvSpPr>
        <p:spPr>
          <a:xfrm>
            <a:off x="1775791" y="351217"/>
            <a:ext cx="9615213" cy="5386090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 </a:t>
            </a:r>
            <a:r>
              <a:rPr lang="bn-IN" sz="3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558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540721-3850-4040-A86D-903AA0B5E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" y="-8971"/>
            <a:ext cx="12192000" cy="1127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C96118-46C2-4279-8354-808D164D4AD5}"/>
              </a:ext>
            </a:extLst>
          </p:cNvPr>
          <p:cNvSpPr txBox="1"/>
          <p:nvPr/>
        </p:nvSpPr>
        <p:spPr>
          <a:xfrm>
            <a:off x="4780216" y="192662"/>
            <a:ext cx="262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GB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93FEB6E-8BD1-4A85-901C-242C45B81650}"/>
              </a:ext>
            </a:extLst>
          </p:cNvPr>
          <p:cNvSpPr/>
          <p:nvPr/>
        </p:nvSpPr>
        <p:spPr>
          <a:xfrm>
            <a:off x="-1" y="-1"/>
            <a:ext cx="1113183" cy="1200329"/>
          </a:xfrm>
          <a:prstGeom prst="halfFrame">
            <a:avLst>
              <a:gd name="adj1" fmla="val 29762"/>
              <a:gd name="adj2" fmla="val 27381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C9968F2-5565-4AB7-8FB0-4B6C21E9C692}"/>
              </a:ext>
            </a:extLst>
          </p:cNvPr>
          <p:cNvSpPr/>
          <p:nvPr/>
        </p:nvSpPr>
        <p:spPr>
          <a:xfrm rot="10800000">
            <a:off x="11078817" y="5657671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231713F-7CCD-4533-B6D9-EB88E35216BF}"/>
              </a:ext>
            </a:extLst>
          </p:cNvPr>
          <p:cNvSpPr/>
          <p:nvPr/>
        </p:nvSpPr>
        <p:spPr>
          <a:xfrm rot="5400000">
            <a:off x="11035244" y="-4076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BE1EAB7-3095-4912-808E-1CA604D7232F}"/>
              </a:ext>
            </a:extLst>
          </p:cNvPr>
          <p:cNvSpPr/>
          <p:nvPr/>
        </p:nvSpPr>
        <p:spPr>
          <a:xfrm rot="16200000">
            <a:off x="43573" y="570124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38C2D0-6D1F-4CCC-876F-38999A6F2C15}"/>
              </a:ext>
            </a:extLst>
          </p:cNvPr>
          <p:cNvSpPr txBox="1"/>
          <p:nvPr/>
        </p:nvSpPr>
        <p:spPr>
          <a:xfrm>
            <a:off x="1272206" y="1062480"/>
            <a:ext cx="304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7B8EEC-F6D8-467A-8624-B4BF83C5ED52}"/>
              </a:ext>
            </a:extLst>
          </p:cNvPr>
          <p:cNvSpPr txBox="1"/>
          <p:nvPr/>
        </p:nvSpPr>
        <p:spPr>
          <a:xfrm>
            <a:off x="7763755" y="1014428"/>
            <a:ext cx="304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 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9A094B-D789-4620-873B-F7568FAF619F}"/>
              </a:ext>
            </a:extLst>
          </p:cNvPr>
          <p:cNvSpPr txBox="1"/>
          <p:nvPr/>
        </p:nvSpPr>
        <p:spPr>
          <a:xfrm>
            <a:off x="1113182" y="4177750"/>
            <a:ext cx="35913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গোলাম কাহহার 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(আইসিটি) 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বাইছারা উচ্চ বিদ্যালয়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কচুয়া,চাঁদপুর।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মোবাইল: ০১৮১২৯৪৯৪৯২</a:t>
            </a:r>
            <a:endParaRPr lang="en-GB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9E0FAF-8E27-4EBC-8DD4-B90199C0D2FF}"/>
              </a:ext>
            </a:extLst>
          </p:cNvPr>
          <p:cNvSpPr txBox="1"/>
          <p:nvPr/>
        </p:nvSpPr>
        <p:spPr>
          <a:xfrm>
            <a:off x="7389889" y="1633923"/>
            <a:ext cx="35913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সপ্তম শ্রেণি 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অধ্যায়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সংশ্লিষ্ট যন্ত্রপাতি 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পাঠ: ৮ , ৯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তারিখ: </a:t>
            </a:r>
            <a:r>
              <a:rPr lang="en-US" sz="2400" b="1">
                <a:latin typeface="NikoshBAN" panose="02000000000000000000" pitchFamily="2" charset="0"/>
                <a:cs typeface="NikoshBAN" panose="02000000000000000000" pitchFamily="2" charset="0"/>
              </a:rPr>
              <a:t>29</a:t>
            </a:r>
            <a:r>
              <a:rPr lang="bn-IN" sz="2400" b="1">
                <a:latin typeface="NikoshBAN" panose="02000000000000000000" pitchFamily="2" charset="0"/>
                <a:cs typeface="NikoshBAN" panose="02000000000000000000" pitchFamily="2" charset="0"/>
              </a:rPr>
              <a:t>-০৮-২০২১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ইং </a:t>
            </a:r>
          </a:p>
        </p:txBody>
      </p:sp>
      <p:sp>
        <p:nvSpPr>
          <p:cNvPr id="2" name="Flowchart: Manual Operation 1">
            <a:extLst>
              <a:ext uri="{FF2B5EF4-FFF2-40B4-BE49-F238E27FC236}">
                <a16:creationId xmlns:a16="http://schemas.microsoft.com/office/drawing/2014/main" id="{A7D21364-DC0E-4E80-A090-E5C312D0D65F}"/>
              </a:ext>
            </a:extLst>
          </p:cNvPr>
          <p:cNvSpPr/>
          <p:nvPr/>
        </p:nvSpPr>
        <p:spPr>
          <a:xfrm>
            <a:off x="1315779" y="1115992"/>
            <a:ext cx="2960854" cy="44320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8" name="Flowchart: Manual Operation 17">
            <a:extLst>
              <a:ext uri="{FF2B5EF4-FFF2-40B4-BE49-F238E27FC236}">
                <a16:creationId xmlns:a16="http://schemas.microsoft.com/office/drawing/2014/main" id="{EF7E7BA5-2BB3-4CAB-BADC-FB87CF485162}"/>
              </a:ext>
            </a:extLst>
          </p:cNvPr>
          <p:cNvSpPr/>
          <p:nvPr/>
        </p:nvSpPr>
        <p:spPr>
          <a:xfrm>
            <a:off x="7705132" y="1061962"/>
            <a:ext cx="2960854" cy="443204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FF09F1CE-4342-455E-8013-A56071CFA526}"/>
              </a:ext>
            </a:extLst>
          </p:cNvPr>
          <p:cNvSpPr/>
          <p:nvPr/>
        </p:nvSpPr>
        <p:spPr>
          <a:xfrm>
            <a:off x="5640599" y="1923299"/>
            <a:ext cx="1311966" cy="2492990"/>
          </a:xfrm>
          <a:prstGeom prst="curved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Arrow: Curved Left 18">
            <a:extLst>
              <a:ext uri="{FF2B5EF4-FFF2-40B4-BE49-F238E27FC236}">
                <a16:creationId xmlns:a16="http://schemas.microsoft.com/office/drawing/2014/main" id="{8EF65E7A-BCAB-4CA3-B5DB-C92665BA0B5B}"/>
              </a:ext>
            </a:extLst>
          </p:cNvPr>
          <p:cNvSpPr/>
          <p:nvPr/>
        </p:nvSpPr>
        <p:spPr>
          <a:xfrm flipH="1">
            <a:off x="5440017" y="2946050"/>
            <a:ext cx="1311966" cy="2492990"/>
          </a:xfrm>
          <a:prstGeom prst="curved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9993A74-235A-4D22-91DB-6CC86B258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62" y="1657400"/>
            <a:ext cx="2122006" cy="2577299"/>
          </a:xfrm>
          <a:prstGeom prst="rect">
            <a:avLst/>
          </a:prstGeom>
        </p:spPr>
      </p:pic>
      <p:sp>
        <p:nvSpPr>
          <p:cNvPr id="24" name="AutoShape 4" descr="সপ্তম শ্রেণির তথ্য ও যোগাযোগ প্রযুক্তি গাইড Pdf Download">
            <a:extLst>
              <a:ext uri="{FF2B5EF4-FFF2-40B4-BE49-F238E27FC236}">
                <a16:creationId xmlns:a16="http://schemas.microsoft.com/office/drawing/2014/main" id="{0644A7CD-2BB3-4E74-ABF2-3C49771BE5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6" descr="সপ্তম শ্রেণির তথ্য ও যোগাযোগ প্রযুক্তি গাইড Pdf Download">
            <a:extLst>
              <a:ext uri="{FF2B5EF4-FFF2-40B4-BE49-F238E27FC236}">
                <a16:creationId xmlns:a16="http://schemas.microsoft.com/office/drawing/2014/main" id="{71F3EA39-089C-4033-81C6-1F6A99A86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FF6BC58-7577-4E67-8513-7CB3C3CC64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4" t="2917" r="62754" b="1157"/>
          <a:stretch/>
        </p:blipFill>
        <p:spPr>
          <a:xfrm>
            <a:off x="8242242" y="4103008"/>
            <a:ext cx="1984222" cy="2383098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C4D7EC6-4882-4E90-ADBE-399BF53798EE}"/>
              </a:ext>
            </a:extLst>
          </p:cNvPr>
          <p:cNvSpPr/>
          <p:nvPr/>
        </p:nvSpPr>
        <p:spPr>
          <a:xfrm>
            <a:off x="1126434" y="6532318"/>
            <a:ext cx="9965635" cy="326552"/>
          </a:xfrm>
          <a:custGeom>
            <a:avLst/>
            <a:gdLst>
              <a:gd name="connsiteX0" fmla="*/ 5237922 w 10475844"/>
              <a:gd name="connsiteY0" fmla="*/ 0 h 600165"/>
              <a:gd name="connsiteX1" fmla="*/ 10475844 w 10475844"/>
              <a:gd name="connsiteY1" fmla="*/ 600165 h 600165"/>
              <a:gd name="connsiteX2" fmla="*/ 0 w 10475844"/>
              <a:gd name="connsiteY2" fmla="*/ 600165 h 600165"/>
              <a:gd name="connsiteX3" fmla="*/ 5237922 w 10475844"/>
              <a:gd name="connsiteY3" fmla="*/ 0 h 60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5844" h="600165">
                <a:moveTo>
                  <a:pt x="5237922" y="0"/>
                </a:moveTo>
                <a:cubicBezTo>
                  <a:pt x="8130746" y="0"/>
                  <a:pt x="10475844" y="268703"/>
                  <a:pt x="10475844" y="600165"/>
                </a:cubicBezTo>
                <a:lnTo>
                  <a:pt x="0" y="600165"/>
                </a:lnTo>
                <a:cubicBezTo>
                  <a:pt x="0" y="268703"/>
                  <a:pt x="2345098" y="0"/>
                  <a:pt x="5237922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621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2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C820E8-6653-402B-A790-5DA8EE338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27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C96118-46C2-4279-8354-808D164D4AD5}"/>
              </a:ext>
            </a:extLst>
          </p:cNvPr>
          <p:cNvSpPr txBox="1"/>
          <p:nvPr/>
        </p:nvSpPr>
        <p:spPr>
          <a:xfrm>
            <a:off x="1775791" y="325732"/>
            <a:ext cx="8640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লক্ষ করি 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93FEB6E-8BD1-4A85-901C-242C45B81650}"/>
              </a:ext>
            </a:extLst>
          </p:cNvPr>
          <p:cNvSpPr/>
          <p:nvPr/>
        </p:nvSpPr>
        <p:spPr>
          <a:xfrm>
            <a:off x="-1" y="-1"/>
            <a:ext cx="1113183" cy="1200329"/>
          </a:xfrm>
          <a:prstGeom prst="halfFrame">
            <a:avLst>
              <a:gd name="adj1" fmla="val 29762"/>
              <a:gd name="adj2" fmla="val 27381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C9968F2-5565-4AB7-8FB0-4B6C21E9C692}"/>
              </a:ext>
            </a:extLst>
          </p:cNvPr>
          <p:cNvSpPr/>
          <p:nvPr/>
        </p:nvSpPr>
        <p:spPr>
          <a:xfrm rot="10800000">
            <a:off x="11078817" y="5657671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231713F-7CCD-4533-B6D9-EB88E35216BF}"/>
              </a:ext>
            </a:extLst>
          </p:cNvPr>
          <p:cNvSpPr/>
          <p:nvPr/>
        </p:nvSpPr>
        <p:spPr>
          <a:xfrm rot="5400000">
            <a:off x="11035244" y="-4076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BE1EAB7-3095-4912-808E-1CA604D7232F}"/>
              </a:ext>
            </a:extLst>
          </p:cNvPr>
          <p:cNvSpPr/>
          <p:nvPr/>
        </p:nvSpPr>
        <p:spPr>
          <a:xfrm rot="16200000">
            <a:off x="43573" y="570124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38F3C1-5B0F-447B-9313-E8941C297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24" y="2451652"/>
            <a:ext cx="5539410" cy="2154215"/>
          </a:xfrm>
          <a:prstGeom prst="rect">
            <a:avLst/>
          </a:prstGeom>
        </p:spPr>
      </p:pic>
      <p:pic>
        <p:nvPicPr>
          <p:cNvPr id="2050" name="Picture 2" descr="কম্পিউটার মাউস পরিচিতি এবং এর বর্ণনা - বিপ্লব পার্বতীপুর">
            <a:extLst>
              <a:ext uri="{FF2B5EF4-FFF2-40B4-BE49-F238E27FC236}">
                <a16:creationId xmlns:a16="http://schemas.microsoft.com/office/drawing/2014/main" id="{9613533F-901D-42C1-86E4-19FEB9009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69" y="2451652"/>
            <a:ext cx="4790366" cy="271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9A7818-AD7F-4858-8222-6CABF18F44D5}"/>
              </a:ext>
            </a:extLst>
          </p:cNvPr>
          <p:cNvSpPr txBox="1"/>
          <p:nvPr/>
        </p:nvSpPr>
        <p:spPr>
          <a:xfrm>
            <a:off x="2471889" y="4969056"/>
            <a:ext cx="1179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কীবোর্ড 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5313D6-3084-453B-94F9-F2EC28431A94}"/>
              </a:ext>
            </a:extLst>
          </p:cNvPr>
          <p:cNvSpPr txBox="1"/>
          <p:nvPr/>
        </p:nvSpPr>
        <p:spPr>
          <a:xfrm>
            <a:off x="9130389" y="4993021"/>
            <a:ext cx="1179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মাউস  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14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C8BEF3-040E-4D75-9DC6-0BF6A72EB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27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C96118-46C2-4279-8354-808D164D4AD5}"/>
              </a:ext>
            </a:extLst>
          </p:cNvPr>
          <p:cNvSpPr txBox="1"/>
          <p:nvPr/>
        </p:nvSpPr>
        <p:spPr>
          <a:xfrm>
            <a:off x="1775791" y="325732"/>
            <a:ext cx="8640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এসো লক্ষ করি  </a:t>
            </a:r>
            <a:endParaRPr lang="en-GB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93FEB6E-8BD1-4A85-901C-242C45B81650}"/>
              </a:ext>
            </a:extLst>
          </p:cNvPr>
          <p:cNvSpPr/>
          <p:nvPr/>
        </p:nvSpPr>
        <p:spPr>
          <a:xfrm>
            <a:off x="-1" y="-1"/>
            <a:ext cx="1113183" cy="1200329"/>
          </a:xfrm>
          <a:prstGeom prst="halfFrame">
            <a:avLst>
              <a:gd name="adj1" fmla="val 29762"/>
              <a:gd name="adj2" fmla="val 27381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C9968F2-5565-4AB7-8FB0-4B6C21E9C692}"/>
              </a:ext>
            </a:extLst>
          </p:cNvPr>
          <p:cNvSpPr/>
          <p:nvPr/>
        </p:nvSpPr>
        <p:spPr>
          <a:xfrm rot="10800000">
            <a:off x="11078817" y="5657671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231713F-7CCD-4533-B6D9-EB88E35216BF}"/>
              </a:ext>
            </a:extLst>
          </p:cNvPr>
          <p:cNvSpPr/>
          <p:nvPr/>
        </p:nvSpPr>
        <p:spPr>
          <a:xfrm rot="5400000">
            <a:off x="11035244" y="-4076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BE1EAB7-3095-4912-808E-1CA604D7232F}"/>
              </a:ext>
            </a:extLst>
          </p:cNvPr>
          <p:cNvSpPr/>
          <p:nvPr/>
        </p:nvSpPr>
        <p:spPr>
          <a:xfrm rot="16200000">
            <a:off x="43573" y="570124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74" name="Picture 2" descr="প্রিন্টার ভালো রাখার সেরা ১০ টি টিপস- Printer | কম্পিউটার জগৎ । কম্পিউটার ও  ব্লগিং টিপস">
            <a:extLst>
              <a:ext uri="{FF2B5EF4-FFF2-40B4-BE49-F238E27FC236}">
                <a16:creationId xmlns:a16="http://schemas.microsoft.com/office/drawing/2014/main" id="{06681ACB-1CF9-4EE9-B785-ABAFE982C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115992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ফিলিপসের নতুন মনিটর বাজারে – টেক শহর">
            <a:extLst>
              <a:ext uri="{FF2B5EF4-FFF2-40B4-BE49-F238E27FC236}">
                <a16:creationId xmlns:a16="http://schemas.microsoft.com/office/drawing/2014/main" id="{5A853D66-3BBD-47CB-BB76-5B6A8727AB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B38F4-F67A-4157-ACB4-75F84FE7F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64" y="1976879"/>
            <a:ext cx="5981285" cy="36807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B251E0-F6EA-47CA-9200-7FC622E8C838}"/>
              </a:ext>
            </a:extLst>
          </p:cNvPr>
          <p:cNvSpPr txBox="1"/>
          <p:nvPr/>
        </p:nvSpPr>
        <p:spPr>
          <a:xfrm>
            <a:off x="-972127" y="5806410"/>
            <a:ext cx="8640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মনিটর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8F7A8D-E70D-406B-9EAA-61C0BB0AA1D7}"/>
              </a:ext>
            </a:extLst>
          </p:cNvPr>
          <p:cNvSpPr txBox="1"/>
          <p:nvPr/>
        </p:nvSpPr>
        <p:spPr>
          <a:xfrm>
            <a:off x="4574233" y="5787589"/>
            <a:ext cx="8640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60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0A70F-7BFD-4130-BAE5-72A35B74D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73"/>
            <a:ext cx="12192000" cy="1127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C96118-46C2-4279-8354-808D164D4AD5}"/>
              </a:ext>
            </a:extLst>
          </p:cNvPr>
          <p:cNvSpPr txBox="1"/>
          <p:nvPr/>
        </p:nvSpPr>
        <p:spPr>
          <a:xfrm>
            <a:off x="525369" y="2147728"/>
            <a:ext cx="111412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1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1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93FEB6E-8BD1-4A85-901C-242C45B81650}"/>
              </a:ext>
            </a:extLst>
          </p:cNvPr>
          <p:cNvSpPr/>
          <p:nvPr/>
        </p:nvSpPr>
        <p:spPr>
          <a:xfrm>
            <a:off x="-1" y="-1"/>
            <a:ext cx="1113183" cy="1200329"/>
          </a:xfrm>
          <a:prstGeom prst="halfFrame">
            <a:avLst>
              <a:gd name="adj1" fmla="val 29762"/>
              <a:gd name="adj2" fmla="val 27381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C9968F2-5565-4AB7-8FB0-4B6C21E9C692}"/>
              </a:ext>
            </a:extLst>
          </p:cNvPr>
          <p:cNvSpPr/>
          <p:nvPr/>
        </p:nvSpPr>
        <p:spPr>
          <a:xfrm rot="10800000">
            <a:off x="11078817" y="5657671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231713F-7CCD-4533-B6D9-EB88E35216BF}"/>
              </a:ext>
            </a:extLst>
          </p:cNvPr>
          <p:cNvSpPr/>
          <p:nvPr/>
        </p:nvSpPr>
        <p:spPr>
          <a:xfrm rot="5400000">
            <a:off x="11035244" y="-4076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BE1EAB7-3095-4912-808E-1CA604D7232F}"/>
              </a:ext>
            </a:extLst>
          </p:cNvPr>
          <p:cNvSpPr/>
          <p:nvPr/>
        </p:nvSpPr>
        <p:spPr>
          <a:xfrm rot="16200000">
            <a:off x="43573" y="570124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B8DB4B0-DDE8-443D-BA0D-9D25E1C837DE}"/>
              </a:ext>
            </a:extLst>
          </p:cNvPr>
          <p:cNvSpPr/>
          <p:nvPr/>
        </p:nvSpPr>
        <p:spPr>
          <a:xfrm>
            <a:off x="662609" y="1788140"/>
            <a:ext cx="10866782" cy="3366053"/>
          </a:xfrm>
          <a:prstGeom prst="frame">
            <a:avLst>
              <a:gd name="adj1" fmla="val 580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49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82D0D-3E31-4F24-80A2-23BD3ECE3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05"/>
            <a:ext cx="12192000" cy="1127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C96118-46C2-4279-8354-808D164D4AD5}"/>
              </a:ext>
            </a:extLst>
          </p:cNvPr>
          <p:cNvSpPr txBox="1"/>
          <p:nvPr/>
        </p:nvSpPr>
        <p:spPr>
          <a:xfrm>
            <a:off x="-1324133" y="1583980"/>
            <a:ext cx="12063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অধ্যায় পাঠ শেষে শিক্ষার্থীরা......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93FEB6E-8BD1-4A85-901C-242C45B81650}"/>
              </a:ext>
            </a:extLst>
          </p:cNvPr>
          <p:cNvSpPr/>
          <p:nvPr/>
        </p:nvSpPr>
        <p:spPr>
          <a:xfrm>
            <a:off x="-1" y="-1"/>
            <a:ext cx="1113183" cy="1200329"/>
          </a:xfrm>
          <a:prstGeom prst="halfFrame">
            <a:avLst>
              <a:gd name="adj1" fmla="val 29762"/>
              <a:gd name="adj2" fmla="val 27381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C9968F2-5565-4AB7-8FB0-4B6C21E9C692}"/>
              </a:ext>
            </a:extLst>
          </p:cNvPr>
          <p:cNvSpPr/>
          <p:nvPr/>
        </p:nvSpPr>
        <p:spPr>
          <a:xfrm rot="10800000">
            <a:off x="11078817" y="5657671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231713F-7CCD-4533-B6D9-EB88E35216BF}"/>
              </a:ext>
            </a:extLst>
          </p:cNvPr>
          <p:cNvSpPr/>
          <p:nvPr/>
        </p:nvSpPr>
        <p:spPr>
          <a:xfrm rot="5400000">
            <a:off x="11035244" y="-4076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BE1EAB7-3095-4912-808E-1CA604D7232F}"/>
              </a:ext>
            </a:extLst>
          </p:cNvPr>
          <p:cNvSpPr/>
          <p:nvPr/>
        </p:nvSpPr>
        <p:spPr>
          <a:xfrm rot="16200000">
            <a:off x="43573" y="570124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86AA57-2304-4ECE-B246-D48952E87EE1}"/>
              </a:ext>
            </a:extLst>
          </p:cNvPr>
          <p:cNvSpPr txBox="1"/>
          <p:nvPr/>
        </p:nvSpPr>
        <p:spPr>
          <a:xfrm>
            <a:off x="826413" y="2945502"/>
            <a:ext cx="99126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 সম্পর্কে বর্ণনা করতে পারবে;</a:t>
            </a: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ডিভাইসের কর্যবলী ব্যাখ্যা করতে পারবে। </a:t>
            </a:r>
          </a:p>
          <a:p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38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35D9DE-67B2-4B9F-B266-195FEBCF5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1205"/>
            <a:ext cx="12192000" cy="1127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C96118-46C2-4279-8354-808D164D4AD5}"/>
              </a:ext>
            </a:extLst>
          </p:cNvPr>
          <p:cNvSpPr txBox="1"/>
          <p:nvPr/>
        </p:nvSpPr>
        <p:spPr>
          <a:xfrm>
            <a:off x="4285170" y="339039"/>
            <a:ext cx="3621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 </a:t>
            </a:r>
            <a:endParaRPr lang="en-GB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93FEB6E-8BD1-4A85-901C-242C45B81650}"/>
              </a:ext>
            </a:extLst>
          </p:cNvPr>
          <p:cNvSpPr/>
          <p:nvPr/>
        </p:nvSpPr>
        <p:spPr>
          <a:xfrm>
            <a:off x="-1" y="-1"/>
            <a:ext cx="1113183" cy="1200329"/>
          </a:xfrm>
          <a:prstGeom prst="halfFrame">
            <a:avLst>
              <a:gd name="adj1" fmla="val 29762"/>
              <a:gd name="adj2" fmla="val 27381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C9968F2-5565-4AB7-8FB0-4B6C21E9C692}"/>
              </a:ext>
            </a:extLst>
          </p:cNvPr>
          <p:cNvSpPr/>
          <p:nvPr/>
        </p:nvSpPr>
        <p:spPr>
          <a:xfrm rot="10800000">
            <a:off x="11078817" y="5657671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231713F-7CCD-4533-B6D9-EB88E35216BF}"/>
              </a:ext>
            </a:extLst>
          </p:cNvPr>
          <p:cNvSpPr/>
          <p:nvPr/>
        </p:nvSpPr>
        <p:spPr>
          <a:xfrm rot="5400000">
            <a:off x="11035244" y="-4076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BE1EAB7-3095-4912-808E-1CA604D7232F}"/>
              </a:ext>
            </a:extLst>
          </p:cNvPr>
          <p:cNvSpPr/>
          <p:nvPr/>
        </p:nvSpPr>
        <p:spPr>
          <a:xfrm rot="16200000">
            <a:off x="43573" y="570124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601919-3B6B-4A13-8865-F20E65C3287C}"/>
              </a:ext>
            </a:extLst>
          </p:cNvPr>
          <p:cNvSpPr txBox="1"/>
          <p:nvPr/>
        </p:nvSpPr>
        <p:spPr>
          <a:xfrm>
            <a:off x="821634" y="1227834"/>
            <a:ext cx="105487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24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as-IN" sz="2400" b="1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r>
              <a:rPr lang="as-IN" sz="24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” শব্দটির মাধ্যমে প্রধানত কম্পিউটারের সাথে যোগাযোগ করার জন্য ব্যবহৃত যন্ত্র বা হার্ডওয়্যারকে বোঝায়। 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4DFAF7-72E0-40F6-83A9-FEBFB4620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139" y="1864100"/>
            <a:ext cx="5494061" cy="32662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25DDBB-AFDB-4D9C-9D29-EEFE57A25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726" y="2190296"/>
            <a:ext cx="3695091" cy="24589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4BFAF3-03C0-473A-808C-5831803A6EF8}"/>
              </a:ext>
            </a:extLst>
          </p:cNvPr>
          <p:cNvSpPr txBox="1"/>
          <p:nvPr/>
        </p:nvSpPr>
        <p:spPr>
          <a:xfrm>
            <a:off x="1113182" y="5351846"/>
            <a:ext cx="98331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2400" b="1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r>
              <a:rPr lang="as-IN" sz="24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গুলির প্রধান কাজ হ'ল কম্পিউটার কে কমান্ড এবং ডেটা সরবরাহ করা। প্রকৃতপক্ষে, এটি কম্পিউটারের হার্ড ড্রাইভে তথ্য রাখার জন্য বা ডেটা প্রসেস করার জন্য ডেটা সরবরাহ করা </a:t>
            </a:r>
            <a:r>
              <a:rPr lang="as-IN" sz="2400" b="1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r>
              <a:rPr lang="as-IN" sz="24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এর কাজ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79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A7F2D8-AE5B-4CBD-A97D-852C23186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88"/>
            <a:ext cx="12192000" cy="1127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C96118-46C2-4279-8354-808D164D4AD5}"/>
              </a:ext>
            </a:extLst>
          </p:cNvPr>
          <p:cNvSpPr txBox="1"/>
          <p:nvPr/>
        </p:nvSpPr>
        <p:spPr>
          <a:xfrm>
            <a:off x="3827969" y="503858"/>
            <a:ext cx="4536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কী-বোর্ড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(Keyboard) 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93FEB6E-8BD1-4A85-901C-242C45B81650}"/>
              </a:ext>
            </a:extLst>
          </p:cNvPr>
          <p:cNvSpPr/>
          <p:nvPr/>
        </p:nvSpPr>
        <p:spPr>
          <a:xfrm>
            <a:off x="-1" y="-1"/>
            <a:ext cx="1113183" cy="1200329"/>
          </a:xfrm>
          <a:prstGeom prst="halfFrame">
            <a:avLst>
              <a:gd name="adj1" fmla="val 29762"/>
              <a:gd name="adj2" fmla="val 27381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C9968F2-5565-4AB7-8FB0-4B6C21E9C692}"/>
              </a:ext>
            </a:extLst>
          </p:cNvPr>
          <p:cNvSpPr/>
          <p:nvPr/>
        </p:nvSpPr>
        <p:spPr>
          <a:xfrm rot="10800000">
            <a:off x="11078817" y="5657671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231713F-7CCD-4533-B6D9-EB88E35216BF}"/>
              </a:ext>
            </a:extLst>
          </p:cNvPr>
          <p:cNvSpPr/>
          <p:nvPr/>
        </p:nvSpPr>
        <p:spPr>
          <a:xfrm rot="5400000">
            <a:off x="11035244" y="-4076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BE1EAB7-3095-4912-808E-1CA604D7232F}"/>
              </a:ext>
            </a:extLst>
          </p:cNvPr>
          <p:cNvSpPr/>
          <p:nvPr/>
        </p:nvSpPr>
        <p:spPr>
          <a:xfrm rot="16200000">
            <a:off x="43573" y="570124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870B3C-080A-4595-AD79-1B9CFEDF3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0" y="2399218"/>
            <a:ext cx="5148912" cy="20595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B43ACA-8FB1-49F9-8338-DA51DCB38735}"/>
              </a:ext>
            </a:extLst>
          </p:cNvPr>
          <p:cNvSpPr txBox="1"/>
          <p:nvPr/>
        </p:nvSpPr>
        <p:spPr>
          <a:xfrm>
            <a:off x="871827" y="1444932"/>
            <a:ext cx="102571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2000" b="1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r>
              <a:rPr lang="as-IN" sz="20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গুলির প্রধান কাজ হ'ল কম্পিউটার কে কমান্ড এবং ডেটা সরবরাহ করা। প্রকৃতপক্ষে, এটি কম্পিউটারের হার্ড ড্রাইভে তথ্য রাখার জন্য বা ডেটা প্রসেস করার জন্য ডেটা সরবরাহ করা </a:t>
            </a:r>
            <a:r>
              <a:rPr lang="as-IN" sz="2000" b="1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r>
              <a:rPr lang="as-IN" sz="20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এর কাজ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7ED5CD-5A2E-44E7-A10C-7AB5D0B19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507" y="2580645"/>
            <a:ext cx="5094865" cy="19509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75AC2F-B505-45F8-B38D-1B0E5F27407A}"/>
              </a:ext>
            </a:extLst>
          </p:cNvPr>
          <p:cNvSpPr txBox="1"/>
          <p:nvPr/>
        </p:nvSpPr>
        <p:spPr>
          <a:xfrm>
            <a:off x="871827" y="5042117"/>
            <a:ext cx="103091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কীবোর্ড হলো এমন একটি ডিভাইস, যাতে কিছু বাটন বিন্যস্ত থাকে, যেটি মেকানিক্যাল লিভার অথবা ইলেক্ট্রনিক সুইচের মতো কাজ করে। কীবোর্ড হলো কম্পিউটারের প্রধান ইনপুট ডিভাইস।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70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A9093-6BDB-4189-8AD3-72B1BF367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1127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C96118-46C2-4279-8354-808D164D4AD5}"/>
              </a:ext>
            </a:extLst>
          </p:cNvPr>
          <p:cNvSpPr txBox="1"/>
          <p:nvPr/>
        </p:nvSpPr>
        <p:spPr>
          <a:xfrm>
            <a:off x="1775791" y="469661"/>
            <a:ext cx="8640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মাউস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(Mouse) </a:t>
            </a:r>
            <a:endParaRPr lang="en-GB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93FEB6E-8BD1-4A85-901C-242C45B81650}"/>
              </a:ext>
            </a:extLst>
          </p:cNvPr>
          <p:cNvSpPr/>
          <p:nvPr/>
        </p:nvSpPr>
        <p:spPr>
          <a:xfrm>
            <a:off x="-1" y="-1"/>
            <a:ext cx="1113183" cy="1200329"/>
          </a:xfrm>
          <a:prstGeom prst="halfFrame">
            <a:avLst>
              <a:gd name="adj1" fmla="val 29762"/>
              <a:gd name="adj2" fmla="val 27381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BC9968F2-5565-4AB7-8FB0-4B6C21E9C692}"/>
              </a:ext>
            </a:extLst>
          </p:cNvPr>
          <p:cNvSpPr/>
          <p:nvPr/>
        </p:nvSpPr>
        <p:spPr>
          <a:xfrm rot="10800000">
            <a:off x="11078817" y="5657671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231713F-7CCD-4533-B6D9-EB88E35216BF}"/>
              </a:ext>
            </a:extLst>
          </p:cNvPr>
          <p:cNvSpPr/>
          <p:nvPr/>
        </p:nvSpPr>
        <p:spPr>
          <a:xfrm rot="5400000">
            <a:off x="11035244" y="-4076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BE1EAB7-3095-4912-808E-1CA604D7232F}"/>
              </a:ext>
            </a:extLst>
          </p:cNvPr>
          <p:cNvSpPr/>
          <p:nvPr/>
        </p:nvSpPr>
        <p:spPr>
          <a:xfrm rot="16200000">
            <a:off x="43573" y="5701244"/>
            <a:ext cx="1113183" cy="1200329"/>
          </a:xfrm>
          <a:prstGeom prst="halfFrame">
            <a:avLst>
              <a:gd name="adj1" fmla="val 27387"/>
              <a:gd name="adj2" fmla="val 2603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1580B9-252D-4B1F-A995-649C4865F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505" y="1855016"/>
            <a:ext cx="3994703" cy="2458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6802E4-BCA3-41E5-B425-AB6D62F04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791" y="1744522"/>
            <a:ext cx="2887111" cy="28871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018720-1AEE-4B6F-9979-CA6B50042635}"/>
              </a:ext>
            </a:extLst>
          </p:cNvPr>
          <p:cNvSpPr txBox="1"/>
          <p:nvPr/>
        </p:nvSpPr>
        <p:spPr>
          <a:xfrm>
            <a:off x="1152939" y="5052319"/>
            <a:ext cx="1048246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200" b="1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as-IN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NikoshBAN" panose="02000000000000000000" pitchFamily="2" charset="0"/>
              </a:rPr>
              <a:t> (</a:t>
            </a:r>
            <a:r>
              <a:rPr lang="en-GB" sz="3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Mouse</a:t>
            </a:r>
            <a:r>
              <a:rPr lang="en-GB" sz="32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হলো কম্পিউটারের একটি ইনপুট ডিভাইস। </a:t>
            </a:r>
            <a:r>
              <a:rPr lang="as-IN" sz="280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কী </a:t>
            </a:r>
            <a:r>
              <a:rPr lang="as-IN" sz="28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বোর্ডে এক বা একাধিক বার চেপে সহজেই লেখালেখিসহ কম্পিউটারে বিভিন্ন কমান্ড দেয়া যায়। আবার একই কাজ </a:t>
            </a:r>
            <a:r>
              <a:rPr lang="as-IN" sz="280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as-IN" sz="28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ক্লিক ও </a:t>
            </a:r>
            <a:r>
              <a:rPr lang="as-IN" sz="280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as-IN" sz="28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ড্রাগ করে </a:t>
            </a:r>
            <a:r>
              <a:rPr lang="as-IN" sz="280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মাউসের </a:t>
            </a:r>
            <a:r>
              <a:rPr lang="as-IN" sz="28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সাহায্যে করা যায়।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22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454</Words>
  <Application>Microsoft Office PowerPoint</Application>
  <PresentationFormat>Widescreen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NATIONAL COMPUTER</dc:creator>
  <cp:lastModifiedBy>NATIONAL COMPUTER</cp:lastModifiedBy>
  <cp:revision>40</cp:revision>
  <dcterms:created xsi:type="dcterms:W3CDTF">2021-08-30T02:31:06Z</dcterms:created>
  <dcterms:modified xsi:type="dcterms:W3CDTF">2021-09-01T11:52:46Z</dcterms:modified>
</cp:coreProperties>
</file>