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8E"/>
    <a:srgbClr val="008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893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21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97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39"/>
            </a:avLst>
          </a:prstGeom>
          <a:gradFill>
            <a:gsLst>
              <a:gs pos="0">
                <a:srgbClr val="00B050"/>
              </a:gs>
              <a:gs pos="32000">
                <a:srgbClr val="7030A0"/>
              </a:gs>
              <a:gs pos="66000">
                <a:srgbClr val="FF0000"/>
              </a:gs>
              <a:gs pos="100000">
                <a:srgbClr val="00B050"/>
              </a:gs>
            </a:gsLst>
            <a:lin ang="5400000" scaled="1"/>
          </a:gradFill>
          <a:effectLst>
            <a:softEdge rad="63500"/>
          </a:effectLst>
          <a:scene3d>
            <a:camera prst="orthographicFront"/>
            <a:lightRig rig="threePt" dir="t"/>
          </a:scene3d>
          <a:sp3d extrusionH="76200">
            <a:bevelT/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gradFill>
                <a:gsLst>
                  <a:gs pos="0">
                    <a:srgbClr val="00B0F0"/>
                  </a:gs>
                  <a:gs pos="32000">
                    <a:srgbClr val="7030A0"/>
                  </a:gs>
                  <a:gs pos="66000">
                    <a:srgbClr val="FF0000"/>
                  </a:gs>
                  <a:gs pos="100000">
                    <a:srgbClr val="00B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98138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927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61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8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7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71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0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35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3F803-1D01-436C-A4F4-81D61EAC6CA2}" type="datetimeFigureOut">
              <a:rPr lang="en-US" smtClean="0"/>
              <a:t>02-Sep-21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3B6C-DFB2-49A4-A391-69A80913BA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6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8" y="286287"/>
            <a:ext cx="11572405" cy="6285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3004" y="2503357"/>
            <a:ext cx="1394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স্বাগত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988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4029" y="357622"/>
            <a:ext cx="2481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8" t="5268" r="11814" b="3940"/>
          <a:stretch/>
        </p:blipFill>
        <p:spPr>
          <a:xfrm>
            <a:off x="3555678" y="1600200"/>
            <a:ext cx="4318645" cy="3657600"/>
          </a:xfrm>
          <a:prstGeom prst="round2Diag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391229" y="5374382"/>
            <a:ext cx="6647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কনটেন্টে উল্লেখিত ধারা ব্যতীত একটি গুণোত্তর ধারা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নিজ নিজ খাতায়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লিখ।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27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01040" y="2623074"/>
                <a:ext cx="10789920" cy="1611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গুণোত্তর ধারার প্রথম পদকে সাধারণত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দ্বারা এবং সাধারণ অনুপাতকে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দ্বারা প্রকাশ করা হয়। তাহলে সংজ্ঞানুসারে, প্রথম পদ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হলে, দ্বিতীয় পদ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𝑎𝑟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তৃতীয় পদ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ইত্যাদি। সুতরাং, ধারাটি হবে,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 …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" y="2623074"/>
                <a:ext cx="10789920" cy="1611852"/>
              </a:xfrm>
              <a:prstGeom prst="rect">
                <a:avLst/>
              </a:prstGeom>
              <a:blipFill rotWithShape="0">
                <a:blip r:embed="rId2"/>
                <a:stretch>
                  <a:fillRect l="-1412" t="-4151" r="-1412" b="-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45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94360" y="861182"/>
                <a:ext cx="11003280" cy="5135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গুণোত্তর ধারার সাধারণ পদ</a:t>
                </a: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মনে করি, যেকোনো গুণোত্তর ধারার প্রথম পদ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,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সাধারণ অনুপাত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তাহলে ধারাটির প্রথম পদ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	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দ্বিতীয় পদ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𝑎𝑟</m:t>
                    </m:r>
                    <m:r>
                      <a:rPr lang="en-US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তৃতীয় পদ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চতুর্থ পদ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… … …</a:t>
                </a: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        … … …</a:t>
                </a:r>
              </a:p>
              <a:p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তম পদ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  <a:p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এই</a:t>
                </a:r>
                <a:r>
                  <a:rPr lang="en-US" sz="3200" dirty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তম পদকেই গুণোত্তর ধারার সাধারণ পদ বলা হয়।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" y="861182"/>
                <a:ext cx="11003280" cy="5135637"/>
              </a:xfrm>
              <a:prstGeom prst="rect">
                <a:avLst/>
              </a:prstGeom>
              <a:blipFill rotWithShape="0">
                <a:blip r:embed="rId2"/>
                <a:stretch>
                  <a:fillRect l="-1496" t="-1661" r="-1330" b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943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26720" y="1234441"/>
                <a:ext cx="11308080" cy="358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 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ধারাটির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সাধারণ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পদ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কত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সমাধানঃ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ধারাটির প্রথম পদ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128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সাধারণ অনুপাত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64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128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∴ </m:t>
                    </m:r>
                  </m:oMath>
                </a14:m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ইহা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একটি গুণোত্তর ধারা। 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আমরা জানি,</a:t>
                </a:r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গুণোত্তর ধারার সাধারণ পদ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সুতরাং,ধারাটির সাধারণ পদ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Kalpurush" panose="020006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128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×(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7</m:t>
                            </m:r>
                          </m:sup>
                        </m:sSup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8</m:t>
                            </m:r>
                          </m:sup>
                        </m:sSup>
                      </m:den>
                    </m:f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" y="1234441"/>
                <a:ext cx="11308080" cy="3586175"/>
              </a:xfrm>
              <a:prstGeom prst="rect">
                <a:avLst/>
              </a:prstGeom>
              <a:blipFill rotWithShape="0">
                <a:blip r:embed="rId2"/>
                <a:stretch>
                  <a:fillRect l="-1348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1101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521" y="851315"/>
            <a:ext cx="6160958" cy="51341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0856" y="164892"/>
            <a:ext cx="2608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82134" y="5985447"/>
                <a:ext cx="80277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 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ধারাটির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সাধারণ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পদ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কত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2134" y="5985447"/>
                <a:ext cx="8027733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507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5865" y="147525"/>
                <a:ext cx="11780270" cy="6562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গুণোত্তর ধারার সমষ্টি নির্ণয়</a:t>
                </a:r>
                <a:endParaRPr lang="en-US" sz="28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মনে করি গুণোত্তর ধারার প্রথম পদ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,</m:t>
                    </m:r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সাধারণ অনুপাত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এবং পদ সংখ্যা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 যদি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সংখ্যক পদের সমষ্টি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হয়, তাহলে</a:t>
                </a:r>
                <a:endParaRPr lang="en-US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en-US" sz="2800" dirty="0" smtClean="0"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𝑎𝑟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 … 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…(1)</m:t>
                    </m:r>
                  </m:oMath>
                </a14:m>
                <a:endParaRPr lang="en-US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এবং</a:t>
                </a:r>
                <a:r>
                  <a:rPr lang="en-US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r.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u="sng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u="sng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u="sng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8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=</m:t>
                        </m:r>
                      </m:sub>
                    </m:sSub>
                    <m:r>
                      <a:rPr lang="en-US" sz="2800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𝑎𝑟</m:t>
                    </m:r>
                    <m:r>
                      <a:rPr lang="en-US" sz="2800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2800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 </m:t>
                    </m:r>
                    <m:sSup>
                      <m:sSupPr>
                        <m:ctrlP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2800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 … +</m:t>
                    </m:r>
                    <m:sSup>
                      <m:sSupPr>
                        <m:ctrlP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−1</m:t>
                        </m:r>
                      </m:sup>
                    </m:sSup>
                    <m:r>
                      <a:rPr lang="en-US" sz="2800" i="1" u="sng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i="1" u="sng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2800" i="1" u="sng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bn-IN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[</a:t>
                </a:r>
                <a:r>
                  <a:rPr lang="en-US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(1)</a:t>
                </a:r>
                <a:r>
                  <a:rPr lang="bn-IN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কে</a:t>
                </a:r>
                <a:r>
                  <a:rPr lang="en-US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u="sng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</m:oMath>
                </a14:m>
                <a:r>
                  <a:rPr lang="bn-IN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দ্বারা গুণ করে]</a:t>
                </a:r>
                <a:r>
                  <a:rPr lang="en-US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… (2)</a:t>
                </a:r>
                <a:br>
                  <a:rPr lang="en-US" sz="2800" u="sng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</a:br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বিয়োগ করে,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p>
                    </m:sSup>
                  </m:oMath>
                </a14:m>
                <a:endParaRPr lang="bn-IN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𝑟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sz="2800" b="0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(1−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যখন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&lt;1</m:t>
                    </m:r>
                  </m:oMath>
                </a14:m>
                <a:endParaRPr lang="bn-IN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আবার,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(2) </a:t>
                </a:r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থেকে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(1)</a:t>
                </a:r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বিয়োগ করে পাই,</a:t>
                </a:r>
                <a:endParaRPr lang="en-US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bn-IN" sz="2800" i="1" smtClean="0"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𝑟𝑆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𝑛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Kalpurush" panose="02000600000000000000" pitchFamily="2" charset="0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𝑆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Kalpurush" panose="02000600000000000000" pitchFamily="2" charset="0"/>
                            </a:rPr>
                            <m:t>𝑛</m:t>
                          </m:r>
                        </m:sub>
                      </m:sSub>
                      <m:r>
                        <a:rPr lang="bn-I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bn-IN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𝑎𝑟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𝑎</m:t>
                      </m:r>
                    </m:oMath>
                  </m:oMathPara>
                </a14:m>
                <a:endParaRPr lang="en-US" sz="2800" b="0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28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−1)=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𝑟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−1)</m:t>
                    </m:r>
                  </m:oMath>
                </a14:m>
                <a:endParaRPr lang="bn-IN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∴</m:t>
                    </m:r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−1)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𝑟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:r>
                  <a:rPr lang="bn-IN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যখন</a:t>
                </a:r>
                <a:r>
                  <a:rPr lang="en-US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</m:t>
                    </m:r>
                  </m:oMath>
                </a14:m>
                <a:endParaRPr lang="bn-IN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লক্ষণীয়ঃ সাধারণ অনুপাত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=1</m:t>
                    </m:r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হলে প্রত্যেক পদ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</m:oMath>
                </a14:m>
                <a:endParaRPr lang="bn-IN" sz="28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সুতরাং, এক্ষেত্রে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𝑆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 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</m:oMath>
                </a14:m>
                <a:r>
                  <a:rPr lang="bn-IN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পদ পর্যন্ত</a:t>
                </a:r>
                <a:r>
                  <a:rPr lang="en-US" sz="28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𝑎𝑛</m:t>
                    </m:r>
                  </m:oMath>
                </a14:m>
                <a:endParaRPr lang="en-US" sz="28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5" y="147525"/>
                <a:ext cx="11780270" cy="6562950"/>
              </a:xfrm>
              <a:prstGeom prst="rect">
                <a:avLst/>
              </a:prstGeom>
              <a:blipFill rotWithShape="0">
                <a:blip r:embed="rId2"/>
                <a:stretch>
                  <a:fillRect l="-1139" t="-1021" r="-1190" b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2390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05865" y="321835"/>
                <a:ext cx="11780270" cy="6214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solidFill>
                      <a:srgbClr val="7030A0"/>
                    </a:solidFill>
                    <a:effectLst/>
                    <a:latin typeface="Kalpurush" panose="02000600000000000000" pitchFamily="2" charset="0"/>
                    <a:cs typeface="Kalpurush" panose="02000600000000000000" pitchFamily="2" charset="0"/>
                  </a:rPr>
                  <a:t>পাঠ্য বইয়ের উদাহরণ ১০।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𝟏𝟐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𝟐𝟒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𝟒𝟖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 …+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𝟕𝟔𝟖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ধারাটির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সমষ্টি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কত</m:t>
                    </m:r>
                    <m:r>
                      <a:rPr lang="bn-IN" sz="28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?</m:t>
                    </m:r>
                  </m:oMath>
                </a14:m>
                <a:endParaRPr lang="bn-IN" sz="2800" b="1" dirty="0" smtClean="0">
                  <a:solidFill>
                    <a:srgbClr val="7030A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4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সমাধানঃ </a:t>
                </a:r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প্রদত্ত ধারাটির প্রথম পদ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,</m:t>
                    </m:r>
                  </m:oMath>
                </a14:m>
                <a:r>
                  <a:rPr lang="bn-IN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সাধারণ অনুপাত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1</m:t>
                    </m:r>
                  </m:oMath>
                </a14:m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</a:p>
              <a:p>
                <a:r>
                  <a:rPr lang="bn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ধারাটি একটি গুণোত্তর ধারা।</a:t>
                </a:r>
              </a:p>
              <a:p>
                <a:r>
                  <a:rPr lang="bn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মনে করি, ধারাটির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</m:oMath>
                </a14:m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তম পদ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768</m:t>
                    </m:r>
                  </m:oMath>
                </a14:m>
                <a:endParaRPr lang="bn-IN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আমরা জানি,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</m:oMath>
                </a14:m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তম পদ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𝑎𝑟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400" b="0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 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𝑎𝑟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768</m:t>
                      </m:r>
                    </m:oMath>
                  </m:oMathPara>
                </a14:m>
                <a:endParaRPr lang="bn-IN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768</m:t>
                    </m:r>
                  </m:oMath>
                </a14:m>
                <a:endParaRPr lang="bn-IN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768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12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64</m:t>
                    </m:r>
                  </m:oMath>
                </a14:m>
                <a:endParaRPr lang="bn-IN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sup>
                    </m:sSup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6</m:t>
                        </m:r>
                      </m:sup>
                    </m:sSup>
                  </m:oMath>
                </a14:m>
                <a:endParaRPr lang="bn-IN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6</m:t>
                    </m:r>
                  </m:oMath>
                </a14:m>
                <a:endParaRPr lang="en-US" sz="2400" b="0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6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1</m:t>
                    </m:r>
                  </m:oMath>
                </a14:m>
                <a:endParaRPr lang="en-US" sz="2400" b="0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400" b="0" dirty="0" smtClean="0"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সুতরাং, ধারাটির সমষ্টি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bn-IN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bn-I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𝑎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Kalpurush" panose="02000600000000000000" pitchFamily="2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</a:t>
                </a:r>
                <a:r>
                  <a:rPr lang="bn-IN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যখন</a:t>
                </a:r>
                <a:r>
                  <a:rPr lang="en-US" sz="24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&gt;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</m:t>
                    </m:r>
                  </m:oMath>
                </a14:m>
                <a:endParaRPr lang="en-US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12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Kalpurush" panose="020006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Kalpurush" panose="02000600000000000000" pitchFamily="2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Kalpurush" panose="02000600000000000000" pitchFamily="2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Kalpurush" panose="020006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×(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128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)=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12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127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Kalpurush" panose="02000600000000000000" pitchFamily="2" charset="0"/>
                        </a:rPr>
                        <m:t>1524</m:t>
                      </m:r>
                    </m:oMath>
                  </m:oMathPara>
                </a14:m>
                <a:endParaRPr lang="en-US" sz="24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5" y="321835"/>
                <a:ext cx="11780270" cy="6214330"/>
              </a:xfrm>
              <a:prstGeom prst="rect">
                <a:avLst/>
              </a:prstGeom>
              <a:blipFill rotWithShape="0">
                <a:blip r:embed="rId2"/>
                <a:stretch>
                  <a:fillRect l="-1087" t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63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172" y="809172"/>
            <a:ext cx="5239657" cy="5239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057" y="319311"/>
            <a:ext cx="2423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04276" y="6078809"/>
                <a:ext cx="99834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16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 … </m:t>
                    </m:r>
                  </m:oMath>
                </a14:m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ধারাটির প্রথম সাতটি পদের সমষ্টি কত?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76" y="6078809"/>
                <a:ext cx="9983448" cy="584775"/>
              </a:xfrm>
              <a:prstGeom prst="rect">
                <a:avLst/>
              </a:prstGeom>
              <a:blipFill rotWithShape="0">
                <a:blip r:embed="rId3"/>
                <a:stretch>
                  <a:fillRect t="-11458" r="-427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2211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076" y="3059856"/>
            <a:ext cx="5202529" cy="3525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1257" y="442686"/>
            <a:ext cx="150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131102" y="2053647"/>
                <a:ext cx="79297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১। গুণোত্তর ধারা বলতে কি বোঝ?</a:t>
                </a:r>
              </a:p>
              <a:p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২। গুণোত্তর ধারার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তম পদ নির্ণয়ের সূত্রটি লিখ।</a:t>
                </a:r>
              </a:p>
              <a:p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4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+ … </m:t>
                    </m:r>
                  </m:oMath>
                </a14:m>
                <a:r>
                  <a:rPr lang="bn-IN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ধারাটির ৬ষ্ঠ পদ কত?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102" y="2053647"/>
                <a:ext cx="7929797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000" t="-5058" b="-12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3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9" y="246740"/>
            <a:ext cx="3643087" cy="3643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3858" y="188687"/>
            <a:ext cx="23222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98715" y="3942180"/>
                <a:ext cx="10232571" cy="260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একটি গুণোত্তর ধারার প্রথম পদ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সাধারণ অনুপাত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, ধারাটির চতুর্থ পদ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এবং নবম পদ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8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(ক) উপরোক্ত তথ্যগুলোকে দুইটি সমীকরণের মাধ্যমে প্রকাশ কর।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(খ) ধারাটির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12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তম পদ নির্ণয় কর।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(গ) ধারাটি নির্ণয় করে প্রথম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7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টি পদের সমষ্টি 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নির্ণয় 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কর।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5" y="3942180"/>
                <a:ext cx="10232571" cy="2602572"/>
              </a:xfrm>
              <a:prstGeom prst="rect">
                <a:avLst/>
              </a:prstGeom>
              <a:blipFill rotWithShape="0">
                <a:blip r:embed="rId3"/>
                <a:stretch>
                  <a:fillRect l="-1489" t="-3044" r="-1489" b="-7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033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848" y="3229583"/>
            <a:ext cx="5058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3487" y="3901439"/>
            <a:ext cx="4205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52162" y="3893105"/>
            <a:ext cx="5298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শ্রেণিঃ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বিষয়ঃ গণিত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অধ্যায়ঃ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</a:t>
            </a:r>
          </a:p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তারিখঃ 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০২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/০</a:t>
            </a:r>
            <a:r>
              <a:rPr lang="bn-IN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৯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/২০২১খ্রি.</a:t>
            </a:r>
            <a:endParaRPr lang="en-US" sz="24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49416" y="338694"/>
            <a:ext cx="1693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974080" y="2209800"/>
            <a:ext cx="243840" cy="3840480"/>
            <a:chOff x="5669280" y="2209800"/>
            <a:chExt cx="243840" cy="3840480"/>
          </a:xfrm>
        </p:grpSpPr>
        <p:grpSp>
          <p:nvGrpSpPr>
            <p:cNvPr id="23" name="Group 22"/>
            <p:cNvGrpSpPr/>
            <p:nvPr/>
          </p:nvGrpSpPr>
          <p:grpSpPr>
            <a:xfrm>
              <a:off x="5730240" y="2667000"/>
              <a:ext cx="121920" cy="3383280"/>
              <a:chOff x="5730240" y="2057400"/>
              <a:chExt cx="152400" cy="3489960"/>
            </a:xfrm>
          </p:grpSpPr>
          <p:sp>
            <p:nvSpPr>
              <p:cNvPr id="15" name="Flowchart: Process 14"/>
              <p:cNvSpPr/>
              <p:nvPr/>
            </p:nvSpPr>
            <p:spPr>
              <a:xfrm>
                <a:off x="5730240" y="3307080"/>
                <a:ext cx="152400" cy="990600"/>
              </a:xfrm>
              <a:prstGeom prst="flowChartProcess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Flowchart: Process 18"/>
              <p:cNvSpPr/>
              <p:nvPr/>
            </p:nvSpPr>
            <p:spPr>
              <a:xfrm>
                <a:off x="5730240" y="2057400"/>
                <a:ext cx="152400" cy="1127760"/>
              </a:xfrm>
              <a:prstGeom prst="flowChartProces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Flowchart: Process 21"/>
              <p:cNvSpPr/>
              <p:nvPr/>
            </p:nvSpPr>
            <p:spPr>
              <a:xfrm>
                <a:off x="5730240" y="4419600"/>
                <a:ext cx="152400" cy="1127760"/>
              </a:xfrm>
              <a:prstGeom prst="flowChartProcess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Diamond 23"/>
            <p:cNvSpPr/>
            <p:nvPr/>
          </p:nvSpPr>
          <p:spPr>
            <a:xfrm>
              <a:off x="5669280" y="2209800"/>
              <a:ext cx="243840" cy="426720"/>
            </a:xfrm>
            <a:prstGeom prst="diamond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1" y="422126"/>
            <a:ext cx="2865120" cy="34031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10" y="396240"/>
            <a:ext cx="2886030" cy="342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56054" y="550470"/>
            <a:ext cx="5879893" cy="5757062"/>
          </a:xfrm>
          <a:prstGeom prst="ellipse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3489" y="5726243"/>
            <a:ext cx="1708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88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87552" y="287311"/>
            <a:ext cx="7016896" cy="4178009"/>
            <a:chOff x="-401970" y="409728"/>
            <a:chExt cx="10532823" cy="6081011"/>
          </a:xfrm>
        </p:grpSpPr>
        <p:grpSp>
          <p:nvGrpSpPr>
            <p:cNvPr id="4" name="Group 3"/>
            <p:cNvGrpSpPr/>
            <p:nvPr/>
          </p:nvGrpSpPr>
          <p:grpSpPr>
            <a:xfrm>
              <a:off x="2645449" y="409728"/>
              <a:ext cx="4080762" cy="1059306"/>
              <a:chOff x="2645449" y="364758"/>
              <a:chExt cx="4080762" cy="1059306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4703789" y="364758"/>
                <a:ext cx="2022422" cy="1059306"/>
                <a:chOff x="4648200" y="349770"/>
                <a:chExt cx="2639935" cy="1260422"/>
              </a:xfrm>
            </p:grpSpPr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8200" y="3810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7" name="Picture 4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7500" y="349770"/>
                  <a:ext cx="1570635" cy="1229192"/>
                </a:xfrm>
                <a:prstGeom prst="rect">
                  <a:avLst/>
                </a:prstGeom>
              </p:spPr>
            </p:pic>
          </p:grpSp>
          <p:sp>
            <p:nvSpPr>
              <p:cNvPr id="45" name="Oval 44"/>
              <p:cNvSpPr/>
              <p:nvPr/>
            </p:nvSpPr>
            <p:spPr>
              <a:xfrm>
                <a:off x="2645449" y="479684"/>
                <a:ext cx="2151404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দল-১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1905785" y="1692632"/>
              <a:ext cx="5525589" cy="1050561"/>
              <a:chOff x="1905785" y="1617682"/>
              <a:chExt cx="5525589" cy="1050561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998626" y="1617682"/>
                <a:ext cx="3432748" cy="1050561"/>
                <a:chOff x="3267856" y="1752600"/>
                <a:chExt cx="4711083" cy="1245433"/>
              </a:xfrm>
            </p:grpSpPr>
            <p:pic>
              <p:nvPicPr>
                <p:cNvPr id="40" name="Picture 39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7856" y="1768841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4670" y="176884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224" y="17526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8304" y="1767589"/>
                  <a:ext cx="1570635" cy="1229192"/>
                </a:xfrm>
                <a:prstGeom prst="rect">
                  <a:avLst/>
                </a:prstGeom>
              </p:spPr>
            </p:pic>
          </p:grpSp>
          <p:sp>
            <p:nvSpPr>
              <p:cNvPr id="39" name="Oval 38"/>
              <p:cNvSpPr/>
              <p:nvPr/>
            </p:nvSpPr>
            <p:spPr>
              <a:xfrm>
                <a:off x="1905785" y="1630180"/>
                <a:ext cx="2221508" cy="82446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দল-২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401968" y="2703222"/>
              <a:ext cx="10279859" cy="1449049"/>
              <a:chOff x="-401968" y="2703222"/>
              <a:chExt cx="10279859" cy="144904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552109" y="2703222"/>
                <a:ext cx="8325782" cy="1449049"/>
                <a:chOff x="38730" y="3962400"/>
                <a:chExt cx="9007008" cy="1517753"/>
              </a:xfrm>
            </p:grpSpPr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30" y="4250961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5563" y="425096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6114" y="423472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5397" y="41148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8452" y="41148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514" y="41148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5800" y="399238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5103" y="3962400"/>
                  <a:ext cx="1570635" cy="1229192"/>
                </a:xfrm>
                <a:prstGeom prst="rect">
                  <a:avLst/>
                </a:prstGeom>
              </p:spPr>
            </p:pic>
          </p:grpSp>
          <p:sp>
            <p:nvSpPr>
              <p:cNvPr id="29" name="Oval 28"/>
              <p:cNvSpPr/>
              <p:nvPr/>
            </p:nvSpPr>
            <p:spPr>
              <a:xfrm>
                <a:off x="-401968" y="3077981"/>
                <a:ext cx="2090860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দল-৩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-401970" y="4019863"/>
              <a:ext cx="10532823" cy="2470876"/>
              <a:chOff x="-386980" y="4154773"/>
              <a:chExt cx="10532823" cy="2470876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284158" y="4154773"/>
                <a:ext cx="8861685" cy="2470876"/>
                <a:chOff x="762000" y="4419600"/>
                <a:chExt cx="9083208" cy="2508353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838200" y="4419600"/>
                  <a:ext cx="9007008" cy="1517753"/>
                  <a:chOff x="38730" y="3962400"/>
                  <a:chExt cx="9007008" cy="1517753"/>
                </a:xfrm>
              </p:grpSpPr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0" y="4250961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5563" y="425096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6114" y="423472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15397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8452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6514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5800" y="399238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75103" y="3962400"/>
                    <a:ext cx="1570635" cy="12291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762000" y="5410200"/>
                  <a:ext cx="9007008" cy="1517753"/>
                  <a:chOff x="38730" y="3962400"/>
                  <a:chExt cx="9007008" cy="1517753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0" y="4250961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5563" y="425096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6114" y="423472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15397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8452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6514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5800" y="399238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9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75103" y="3962400"/>
                    <a:ext cx="1570635" cy="122919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9" name="Oval 8"/>
              <p:cNvSpPr/>
              <p:nvPr/>
            </p:nvSpPr>
            <p:spPr>
              <a:xfrm>
                <a:off x="-386980" y="5211580"/>
                <a:ext cx="2047294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দল-৪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2088969" y="4581037"/>
            <a:ext cx="80140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 উপর থেকে নিচে</a:t>
            </a:r>
            <a:r>
              <a:rPr lang="en-US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ঃ</a:t>
            </a:r>
            <a:endParaRPr lang="en-US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১ম ও ২য় দলের কোয়েল পাখির অনুপাত=2:4=1:2</a:t>
            </a: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৩য়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দলের কোয়েল পাখির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অনুপাত=4:8=1:2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just"/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৩য়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৪র্থ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দলের কোয়েল পাখির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অনুপাত=8:16=1:2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63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94460" y="734424"/>
            <a:ext cx="9403080" cy="5389153"/>
            <a:chOff x="472190" y="409728"/>
            <a:chExt cx="9658663" cy="6081011"/>
          </a:xfrm>
        </p:grpSpPr>
        <p:grpSp>
          <p:nvGrpSpPr>
            <p:cNvPr id="6" name="Group 5"/>
            <p:cNvGrpSpPr/>
            <p:nvPr/>
          </p:nvGrpSpPr>
          <p:grpSpPr>
            <a:xfrm>
              <a:off x="3732550" y="409728"/>
              <a:ext cx="2993661" cy="1059306"/>
              <a:chOff x="3732550" y="364758"/>
              <a:chExt cx="2993661" cy="1059306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703789" y="364758"/>
                <a:ext cx="2022422" cy="1059306"/>
                <a:chOff x="4648200" y="349770"/>
                <a:chExt cx="2639935" cy="1260422"/>
              </a:xfrm>
            </p:grpSpPr>
            <p:pic>
              <p:nvPicPr>
                <p:cNvPr id="48" name="Picture 4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8200" y="3810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9" name="Picture 48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17500" y="349770"/>
                  <a:ext cx="1570635" cy="1229192"/>
                </a:xfrm>
                <a:prstGeom prst="rect">
                  <a:avLst/>
                </a:prstGeom>
              </p:spPr>
            </p:pic>
          </p:grpSp>
          <p:sp>
            <p:nvSpPr>
              <p:cNvPr id="47" name="Oval 46"/>
              <p:cNvSpPr/>
              <p:nvPr/>
            </p:nvSpPr>
            <p:spPr>
              <a:xfrm>
                <a:off x="3732550" y="479685"/>
                <a:ext cx="1064302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দল-১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3062990" y="1692632"/>
              <a:ext cx="4368384" cy="1050561"/>
              <a:chOff x="3062990" y="1617682"/>
              <a:chExt cx="4368384" cy="1050561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998626" y="1617682"/>
                <a:ext cx="3432748" cy="1050561"/>
                <a:chOff x="3267856" y="1752600"/>
                <a:chExt cx="4711083" cy="1245433"/>
              </a:xfrm>
            </p:grpSpPr>
            <p:pic>
              <p:nvPicPr>
                <p:cNvPr id="42" name="Picture 4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67856" y="1768841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24670" y="176884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224" y="17526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08304" y="1767589"/>
                  <a:ext cx="1570635" cy="1229192"/>
                </a:xfrm>
                <a:prstGeom prst="rect">
                  <a:avLst/>
                </a:prstGeom>
              </p:spPr>
            </p:pic>
          </p:grpSp>
          <p:sp>
            <p:nvSpPr>
              <p:cNvPr id="41" name="Oval 40"/>
              <p:cNvSpPr/>
              <p:nvPr/>
            </p:nvSpPr>
            <p:spPr>
              <a:xfrm>
                <a:off x="3062990" y="1630180"/>
                <a:ext cx="1064302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দল-২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4590" y="2703222"/>
              <a:ext cx="9253301" cy="1449049"/>
              <a:chOff x="624590" y="2703222"/>
              <a:chExt cx="9253301" cy="1449049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552109" y="2703222"/>
                <a:ext cx="8325782" cy="1449049"/>
                <a:chOff x="38730" y="3962400"/>
                <a:chExt cx="9007008" cy="1517753"/>
              </a:xfrm>
            </p:grpSpPr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30" y="4250961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5563" y="425096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26114" y="423472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15397" y="41148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68452" y="41148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26514" y="411480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5800" y="3992380"/>
                  <a:ext cx="1570635" cy="1229192"/>
                </a:xfrm>
                <a:prstGeom prst="rect">
                  <a:avLst/>
                </a:prstGeom>
              </p:spPr>
            </p:pic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75103" y="3962400"/>
                  <a:ext cx="1570635" cy="1229192"/>
                </a:xfrm>
                <a:prstGeom prst="rect">
                  <a:avLst/>
                </a:prstGeom>
              </p:spPr>
            </p:pic>
          </p:grpSp>
          <p:sp>
            <p:nvSpPr>
              <p:cNvPr id="31" name="Oval 30"/>
              <p:cNvSpPr/>
              <p:nvPr/>
            </p:nvSpPr>
            <p:spPr>
              <a:xfrm>
                <a:off x="624590" y="3077980"/>
                <a:ext cx="1064302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দল-৩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72190" y="4019863"/>
              <a:ext cx="9658663" cy="2470876"/>
              <a:chOff x="487180" y="4154773"/>
              <a:chExt cx="9658663" cy="2470876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284158" y="4154773"/>
                <a:ext cx="8861685" cy="2470876"/>
                <a:chOff x="762000" y="4419600"/>
                <a:chExt cx="9083208" cy="2508353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838200" y="4419600"/>
                  <a:ext cx="9007008" cy="1517753"/>
                  <a:chOff x="38730" y="3962400"/>
                  <a:chExt cx="9007008" cy="1517753"/>
                </a:xfrm>
              </p:grpSpPr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0" y="4250961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5563" y="425096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6114" y="423472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15397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8452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7" name="Picture 26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6514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8" name="Picture 2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5800" y="399238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75103" y="3962400"/>
                    <a:ext cx="1570635" cy="1229192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" name="Group 12"/>
                <p:cNvGrpSpPr/>
                <p:nvPr/>
              </p:nvGrpSpPr>
              <p:grpSpPr>
                <a:xfrm>
                  <a:off x="762000" y="5410200"/>
                  <a:ext cx="9007008" cy="1517753"/>
                  <a:chOff x="38730" y="3962400"/>
                  <a:chExt cx="9007008" cy="1517753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730" y="4250961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65563" y="425096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6" name="Picture 15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126114" y="423472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215397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17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268452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19" name="Picture 18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326514" y="411480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0" name="Picture 19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15800" y="3992380"/>
                    <a:ext cx="1570635" cy="12291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ackgroundRemoval t="10000" b="90000" l="10000" r="9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75103" y="3962400"/>
                    <a:ext cx="1570635" cy="1229192"/>
                  </a:xfrm>
                  <a:prstGeom prst="rect">
                    <a:avLst/>
                  </a:prstGeom>
                </p:spPr>
              </p:pic>
            </p:grpSp>
          </p:grpSp>
          <p:sp>
            <p:nvSpPr>
              <p:cNvPr id="11" name="Oval 10"/>
              <p:cNvSpPr/>
              <p:nvPr/>
            </p:nvSpPr>
            <p:spPr>
              <a:xfrm>
                <a:off x="487180" y="5211580"/>
                <a:ext cx="1064302" cy="82445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দল-৪</a:t>
                </a:r>
                <a:endParaRPr lang="en-US" sz="2000" b="1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4856842" y="6095555"/>
            <a:ext cx="2478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2,4,8,16,?,?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758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6514" y="3105835"/>
            <a:ext cx="3018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গুণোত্তর ধারা</a:t>
            </a:r>
            <a:endParaRPr lang="en-US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3656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23543" y="362861"/>
            <a:ext cx="194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397949"/>
            <a:ext cx="944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শিক্ষার্থীরা---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গুণোত্তর ধারা কি তা বলতে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গুণোত্তর ধারার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সাধারণ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নির্ণয়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গুণোত্তর ধারার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সমষ্টি নির্ণয় করতে পারবে।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52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428" y="2397949"/>
            <a:ext cx="97971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গুণোত্তর ধারাঃ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কোনো ধারার যেকোনো পদ ও এর পূর্ববর্তী পদের অনুপাত সব সময় সমান হলে অর্থাৎ, যেকোনো পদকে 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এর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পূর্ববর্তী পদ দ্বারা ভাগ করে ভাগফল সর্বদা সমান পাওয়া গেলে,সে ধারাটিকে গুণোত্তর ধারা বলে এবং ভাগফলকে সাধারণ অনুপাত বলে।</a:t>
            </a:r>
          </a:p>
        </p:txBody>
      </p:sp>
    </p:spTree>
    <p:extLst>
      <p:ext uri="{BB962C8B-B14F-4D97-AF65-F5344CB8AC3E}">
        <p14:creationId xmlns:p14="http://schemas.microsoft.com/office/powerpoint/2010/main" val="3965314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56822" y="756698"/>
                <a:ext cx="10078357" cy="53446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যেমন, 2+4+8+16+32 ধারাটির প্রথম পদ 2, দ্বিতীয় পদ 4, তৃতীয় পদ 8, চতুর্থ পদ 16, পঞ্চম পদ 32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।</a:t>
                </a: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এখানে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,</a:t>
                </a: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দ্বিতীয় পদের সাথে প্রথম পদের অনুপাত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তৃতীয় পদের সাথে দ্বিতীয় পদের অনুপাত</a:t>
                </a:r>
                <a:r>
                  <a:rPr lang="en-US" sz="3200" dirty="0">
                    <a:latin typeface="Kalpurush" panose="02000600000000000000" pitchFamily="2" charset="0"/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চতুর্থ পদের সাথে তৃতীয় পদের অনুপাত</a:t>
                </a:r>
                <a:r>
                  <a:rPr lang="en-US" sz="3200" dirty="0">
                    <a:latin typeface="Kalpurush" panose="02000600000000000000" pitchFamily="2" charset="0"/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16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8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পঞ্চম পদের সাথে চতুর্থ পদের অনুপাত</a:t>
                </a:r>
                <a:r>
                  <a:rPr lang="en-US" sz="3200" dirty="0">
                    <a:latin typeface="Kalpurush" panose="02000600000000000000" pitchFamily="2" charset="0"/>
                    <a:ea typeface="Cambria Math" panose="02040503050406030204" pitchFamily="18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32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16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2</m:t>
                    </m:r>
                  </m:oMath>
                </a14:m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এই ধারার যেকোনো পদ ও এর পূর্ববর্তী পদের অনুপাত সর্বদা সমান।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সুতরাং</a:t>
                </a:r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, ধারাটি একটি গুণোত্তর ধারা।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822" y="756698"/>
                <a:ext cx="10078357" cy="5344605"/>
              </a:xfrm>
              <a:prstGeom prst="rect">
                <a:avLst/>
              </a:prstGeom>
              <a:blipFill rotWithShape="0">
                <a:blip r:embed="rId2"/>
                <a:stretch>
                  <a:fillRect l="-1511" t="-1482" r="-1511" b="-2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4055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739140" y="2274165"/>
                <a:ext cx="10713720" cy="2309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𝟔𝟒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</m:t>
                    </m:r>
                    <m:r>
                      <a:rPr lang="en-US" sz="3600" b="1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… 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ধারাটি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কোন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ধরণের</m:t>
                    </m:r>
                    <m:r>
                      <a:rPr lang="en-US" sz="3600" b="1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ea typeface="Cambria Math" panose="02040503050406030204" pitchFamily="18" charset="0"/>
                  <a:cs typeface="Kalpurush" panose="02000600000000000000" pitchFamily="2" charset="0"/>
                </a:endParaRPr>
              </a:p>
              <a:p>
                <a:pPr algn="just"/>
                <a:endPara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b="1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সমাধানঃ</a:t>
                </a:r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ধারাটির প্রথম পদ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128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 সাধারণ অনুপাত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Kalpurush" panose="02000600000000000000" pitchFamily="2" charset="0"/>
                      </a:rPr>
                      <m:t>𝑟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64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128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Kalpurush" panose="020006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  <a:p>
                <a:pPr algn="just"/>
                <a:r>
                  <a:rPr lang="en-US" sz="32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Kalpurush" panose="02000600000000000000" pitchFamily="2" charset="0"/>
                      </a:rPr>
                      <m:t>∴ </m:t>
                    </m:r>
                  </m:oMath>
                </a14:m>
                <a:r>
                  <a:rPr lang="en-US" sz="3200" dirty="0" smtClean="0">
                    <a:latin typeface="Kalpurush" panose="02000600000000000000" pitchFamily="2" charset="0"/>
                    <a:cs typeface="Kalpurush" panose="02000600000000000000" pitchFamily="2" charset="0"/>
                  </a:rPr>
                  <a:t>প্রদত্ত ধারাটি একটি গুণোত্তর ধারা।</a:t>
                </a:r>
                <a:endParaRPr lang="en-US" sz="32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" y="2274165"/>
                <a:ext cx="10713720" cy="2309671"/>
              </a:xfrm>
              <a:prstGeom prst="rect">
                <a:avLst/>
              </a:prstGeom>
              <a:blipFill rotWithShape="0">
                <a:blip r:embed="rId2"/>
                <a:stretch>
                  <a:fillRect l="-1422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50013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431</Words>
  <Application>Microsoft Office PowerPoint</Application>
  <PresentationFormat>Widescreen</PresentationFormat>
  <Paragraphs>100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Kalpurush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Mizanur Rahman</dc:creator>
  <cp:lastModifiedBy>Md. Mizanur Rahman</cp:lastModifiedBy>
  <cp:revision>237</cp:revision>
  <dcterms:created xsi:type="dcterms:W3CDTF">2021-06-27T11:03:01Z</dcterms:created>
  <dcterms:modified xsi:type="dcterms:W3CDTF">2021-09-02T14:20:45Z</dcterms:modified>
</cp:coreProperties>
</file>