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8" r:id="rId5"/>
    <p:sldId id="260" r:id="rId6"/>
    <p:sldId id="261" r:id="rId7"/>
    <p:sldId id="262" r:id="rId8"/>
    <p:sldId id="263" r:id="rId9"/>
    <p:sldId id="270" r:id="rId10"/>
    <p:sldId id="265" r:id="rId11"/>
    <p:sldId id="266" r:id="rId12"/>
    <p:sldId id="267" r:id="rId13"/>
    <p:sldId id="268" r:id="rId14"/>
    <p:sldId id="275" r:id="rId15"/>
    <p:sldId id="276" r:id="rId16"/>
    <p:sldId id="277" r:id="rId17"/>
    <p:sldId id="278" r:id="rId18"/>
    <p:sldId id="279" r:id="rId19"/>
    <p:sldId id="280" r:id="rId20"/>
    <p:sldId id="273" r:id="rId21"/>
    <p:sldId id="282" r:id="rId22"/>
    <p:sldId id="283" r:id="rId23"/>
    <p:sldId id="284" r:id="rId24"/>
    <p:sldId id="285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1FD07-D742-4639-84D3-29A4BA4BD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25FCFB-E03A-47BA-B33F-1C93F2F29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72ADE-2C9F-4B59-89BD-EC0D7CE04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90E3-2511-4F23-886E-0658FAE74004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E9AD4-A9E8-4D54-9E34-89851E684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83755-376D-432C-8FB3-770A817C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7DFC-60D0-47C4-BF49-63D616E5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7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19E4-3511-4F0C-90C7-391DBB341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ECDC14-D869-4D47-A78B-713181E1F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691D8-BBF2-4D2A-ADC0-D9D3F1613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90E3-2511-4F23-886E-0658FAE74004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32738-9CEE-4532-A8F9-DAFD7A5D5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6E161-A968-4B25-A17B-D203C5A85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7DFC-60D0-47C4-BF49-63D616E5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4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BABBC8-ED72-40EC-8701-EF380D413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ED270-1773-4ABD-B5A8-226426399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F6781-CF4F-4538-8C75-7362C07B8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90E3-2511-4F23-886E-0658FAE74004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5FB4E-6805-47A4-84DA-3DA22921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D7369-029A-4290-B82C-FB1B6F364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7DFC-60D0-47C4-BF49-63D616E5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3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37FE2-C815-4096-9AE6-6003517F7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B0D57-DD80-47DE-AF16-97E79837E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5429B-8F9B-4E73-BA4B-2E338DBB2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90E3-2511-4F23-886E-0658FAE74004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D4BB8-4472-4AA3-B1C7-1BC8AD75C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3ED44-3659-4E55-8414-A0DDBCD4D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7DFC-60D0-47C4-BF49-63D616E5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3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3D936-97BC-458B-8111-4D68DD17E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EE47B-885E-4427-B2EA-FA6AAD547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CAE22-2038-4752-BD87-36B6CC527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90E3-2511-4F23-886E-0658FAE74004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38A3D-5E73-4710-853B-4D9D6657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316D2-7924-4F88-8D58-3164AE92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7DFC-60D0-47C4-BF49-63D616E5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2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45E14-3FB3-425B-A740-BCC473637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D9F63-2424-4F62-A596-CDF44DD70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E1EE6-27B2-44B2-894F-64444670A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F2EFE-24C7-4805-AE2D-9A151B2CC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90E3-2511-4F23-886E-0658FAE74004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059FD-C510-4637-A417-19ED7051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0B2BB-811D-46D7-AD25-7CF4EF900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7DFC-60D0-47C4-BF49-63D616E5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9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9BD59-E054-4EB0-A2D1-84B5267FA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A179A-8DF0-496C-A9C1-6FCE21547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646BE-FC8C-49AB-B44E-F7F58259E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8B25BA-939E-4A56-A0B2-EA9FD08C0C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51D45E-FCDE-45DF-9B4A-D6ED23CE8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7B1444-8848-483B-A973-16D5782C3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90E3-2511-4F23-886E-0658FAE74004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6C5C30-CCAB-448F-A798-F30E5CA01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0BFB3F-C03A-46BF-9806-8A388A30F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7DFC-60D0-47C4-BF49-63D616E5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8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42C3-82B0-48D6-A51E-47CD19E28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4386B-F0D5-4D21-98B1-565497460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90E3-2511-4F23-886E-0658FAE74004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E1C987-D3B3-48A1-899F-433333C9D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CDF0D-1011-4148-899A-201C015FA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7DFC-60D0-47C4-BF49-63D616E5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8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E20411-4FE7-497D-BECD-D179853C8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90E3-2511-4F23-886E-0658FAE74004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D100F7-65A6-4E55-B47F-68C316263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7C503-067A-42F4-B923-773589B6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7DFC-60D0-47C4-BF49-63D616E5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9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2089F-7A62-4DEB-A647-24017920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09B25-3521-4E4F-B426-D81BEFDB6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ED268-1DF2-4125-8097-8E91ADFE4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40976-0D35-4FA4-A9BC-7D64D61B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90E3-2511-4F23-886E-0658FAE74004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AEEA2-7BDA-476F-A39C-14D5370D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97615-D4C6-4571-8648-D73454D6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7DFC-60D0-47C4-BF49-63D616E5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DB8D0-32A3-42AC-B82F-35EE5AA16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156DAD-E4AD-42A2-8E21-84360E353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F613C-EF74-4787-9FD2-1C6CC9019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81429-7A97-4B5D-A97D-CC09A98B2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90E3-2511-4F23-886E-0658FAE74004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943A0-F40D-426E-B75E-971407446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3B956-01EF-4A4E-AFB4-94569D72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7DFC-60D0-47C4-BF49-63D616E5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906B47-3A53-4D1E-9A2F-9C84D3453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8D952-C00F-4C79-BE41-37C234E1F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936A5-3399-4FD9-B4CF-4826C8882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090E3-2511-4F23-886E-0658FAE74004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33604-56EE-4088-8F2D-CF9F8EC0B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C3A17-612B-43B6-8768-433178B57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D7DFC-60D0-47C4-BF49-63D616E5D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7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4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4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4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AC%E0%A6%99%E0%A7%8D%E0%A6%97" TargetMode="External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7.jpeg"/><Relationship Id="rId4" Type="http://schemas.openxmlformats.org/officeDocument/2006/relationships/image" Target="../media/image1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40AA60F-16E0-4CEB-AB06-836B2F8D0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92"/>
            </a:avLst>
          </a:prstGeom>
          <a:solidFill>
            <a:srgbClr val="FF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A34AF482-0BB5-496E-9E15-33BD5B7CA80C}"/>
              </a:ext>
            </a:extLst>
          </p:cNvPr>
          <p:cNvSpPr/>
          <p:nvPr/>
        </p:nvSpPr>
        <p:spPr>
          <a:xfrm>
            <a:off x="152400" y="152400"/>
            <a:ext cx="11907078" cy="6553200"/>
          </a:xfrm>
          <a:prstGeom prst="frame">
            <a:avLst>
              <a:gd name="adj1" fmla="val 1292"/>
            </a:avLst>
          </a:prstGeom>
          <a:solidFill>
            <a:srgbClr val="00B05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8DBE0C-9333-4836-876F-9EA2F0ED1597}"/>
              </a:ext>
            </a:extLst>
          </p:cNvPr>
          <p:cNvGrpSpPr/>
          <p:nvPr/>
        </p:nvGrpSpPr>
        <p:grpSpPr>
          <a:xfrm>
            <a:off x="224977" y="6321287"/>
            <a:ext cx="11728484" cy="420757"/>
            <a:chOff x="132522" y="5648325"/>
            <a:chExt cx="11986281" cy="1133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B045D4-85BF-4F8A-A5FA-D1254386B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2" y="5648325"/>
              <a:ext cx="4029075" cy="11334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412B0B-EA6F-45E5-87C2-F3E76CA7D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723" y="5648325"/>
              <a:ext cx="4029075" cy="11334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F9A8EA-68B2-4624-839B-CB052D843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728" y="5648325"/>
              <a:ext cx="4029075" cy="113347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CCBED7F-9153-4600-A841-74ADACC88418}"/>
              </a:ext>
            </a:extLst>
          </p:cNvPr>
          <p:cNvSpPr txBox="1"/>
          <p:nvPr/>
        </p:nvSpPr>
        <p:spPr>
          <a:xfrm>
            <a:off x="1659834" y="2874479"/>
            <a:ext cx="88922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9029F8-A9D8-485B-81D0-15CF03638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977" y="152400"/>
            <a:ext cx="3429000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57EDC7-BBC1-4455-AAC1-37B0D848C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37181">
            <a:off x="8478894" y="169923"/>
            <a:ext cx="3429000" cy="3429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387AEF-938C-4627-B74A-E9B3C25D6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78297" y="3140036"/>
            <a:ext cx="3429000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44082A-A408-440A-99D4-53872A1A1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123">
            <a:off x="166457" y="3003439"/>
            <a:ext cx="3429000" cy="3429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BC3B5A-6BB2-4D4B-A903-BCBE5A659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544" y="331815"/>
            <a:ext cx="1457143" cy="10476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EE47EE-D346-4E00-BDD2-BD3D31B665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708" y="115956"/>
            <a:ext cx="1357612" cy="133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0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40AA60F-16E0-4CEB-AB06-836B2F8D0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92"/>
            </a:avLst>
          </a:prstGeom>
          <a:solidFill>
            <a:srgbClr val="FF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A34AF482-0BB5-496E-9E15-33BD5B7CA80C}"/>
              </a:ext>
            </a:extLst>
          </p:cNvPr>
          <p:cNvSpPr/>
          <p:nvPr/>
        </p:nvSpPr>
        <p:spPr>
          <a:xfrm>
            <a:off x="152400" y="152400"/>
            <a:ext cx="11907078" cy="6553200"/>
          </a:xfrm>
          <a:prstGeom prst="frame">
            <a:avLst>
              <a:gd name="adj1" fmla="val 1292"/>
            </a:avLst>
          </a:prstGeom>
          <a:solidFill>
            <a:srgbClr val="00B05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8DBE0C-9333-4836-876F-9EA2F0ED1597}"/>
              </a:ext>
            </a:extLst>
          </p:cNvPr>
          <p:cNvGrpSpPr/>
          <p:nvPr/>
        </p:nvGrpSpPr>
        <p:grpSpPr>
          <a:xfrm>
            <a:off x="224977" y="6321287"/>
            <a:ext cx="11728484" cy="420757"/>
            <a:chOff x="132522" y="5648325"/>
            <a:chExt cx="11986281" cy="1133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B045D4-85BF-4F8A-A5FA-D1254386B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2" y="5648325"/>
              <a:ext cx="4029075" cy="11334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412B0B-EA6F-45E5-87C2-F3E76CA7D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723" y="5648325"/>
              <a:ext cx="4029075" cy="11334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F9A8EA-68B2-4624-839B-CB052D843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728" y="5648325"/>
              <a:ext cx="4029075" cy="1133475"/>
            </a:xfrm>
            <a:prstGeom prst="rect">
              <a:avLst/>
            </a:prstGeom>
          </p:spPr>
        </p:pic>
      </p:grpSp>
      <p:pic>
        <p:nvPicPr>
          <p:cNvPr id="1028" name="Picture 4" descr="PPT - সবাইকে স্বাগতম PowerPoint Presentation - ID:5110127">
            <a:extLst>
              <a:ext uri="{FF2B5EF4-FFF2-40B4-BE49-F238E27FC236}">
                <a16:creationId xmlns:a16="http://schemas.microsoft.com/office/drawing/2014/main" id="{30367B3F-7625-466D-B8C1-938C3DAB5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3"/>
          <a:stretch/>
        </p:blipFill>
        <p:spPr bwMode="auto">
          <a:xfrm>
            <a:off x="1169504" y="682487"/>
            <a:ext cx="987287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BA10B4-AB68-4425-88D8-E898C37A0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238780"/>
            <a:ext cx="1457143" cy="10476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8E19B0-6367-43AC-96DB-2D5D07C092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243" y="171882"/>
            <a:ext cx="1357612" cy="133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66951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40AA60F-16E0-4CEB-AB06-836B2F8D0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92"/>
            </a:avLst>
          </a:prstGeom>
          <a:solidFill>
            <a:srgbClr val="FF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A34AF482-0BB5-496E-9E15-33BD5B7CA80C}"/>
              </a:ext>
            </a:extLst>
          </p:cNvPr>
          <p:cNvSpPr/>
          <p:nvPr/>
        </p:nvSpPr>
        <p:spPr>
          <a:xfrm>
            <a:off x="152400" y="152400"/>
            <a:ext cx="11907078" cy="6553200"/>
          </a:xfrm>
          <a:prstGeom prst="frame">
            <a:avLst>
              <a:gd name="adj1" fmla="val 1292"/>
            </a:avLst>
          </a:prstGeom>
          <a:solidFill>
            <a:srgbClr val="00B05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8DBE0C-9333-4836-876F-9EA2F0ED1597}"/>
              </a:ext>
            </a:extLst>
          </p:cNvPr>
          <p:cNvGrpSpPr/>
          <p:nvPr/>
        </p:nvGrpSpPr>
        <p:grpSpPr>
          <a:xfrm>
            <a:off x="224977" y="6321287"/>
            <a:ext cx="11728484" cy="420757"/>
            <a:chOff x="132522" y="5648325"/>
            <a:chExt cx="11986281" cy="1133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B045D4-85BF-4F8A-A5FA-D1254386B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2" y="5648325"/>
              <a:ext cx="4029075" cy="11334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412B0B-EA6F-45E5-87C2-F3E76CA7D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723" y="5648325"/>
              <a:ext cx="4029075" cy="11334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F9A8EA-68B2-4624-839B-CB052D843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728" y="5648325"/>
              <a:ext cx="4029075" cy="1133475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AFC2740-86C2-4C38-90E2-412C23A8B88E}"/>
              </a:ext>
            </a:extLst>
          </p:cNvPr>
          <p:cNvSpPr txBox="1"/>
          <p:nvPr/>
        </p:nvSpPr>
        <p:spPr>
          <a:xfrm>
            <a:off x="3580484" y="313279"/>
            <a:ext cx="531564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517F60-1EA8-497F-96E3-B5F569496BFD}"/>
              </a:ext>
            </a:extLst>
          </p:cNvPr>
          <p:cNvSpPr txBox="1"/>
          <p:nvPr/>
        </p:nvSpPr>
        <p:spPr>
          <a:xfrm>
            <a:off x="2072034" y="1321917"/>
            <a:ext cx="122112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5400" dirty="0">
                <a:solidFill>
                  <a:srgbClr val="01435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A1593E-3F6E-4C59-865F-F55A615067C6}"/>
              </a:ext>
            </a:extLst>
          </p:cNvPr>
          <p:cNvSpPr txBox="1"/>
          <p:nvPr/>
        </p:nvSpPr>
        <p:spPr>
          <a:xfrm>
            <a:off x="9667461" y="1494201"/>
            <a:ext cx="144641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5400" dirty="0">
                <a:solidFill>
                  <a:srgbClr val="01435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812DE2-05AD-4E85-9A16-35680DECE2E9}"/>
              </a:ext>
            </a:extLst>
          </p:cNvPr>
          <p:cNvSpPr txBox="1"/>
          <p:nvPr/>
        </p:nvSpPr>
        <p:spPr>
          <a:xfrm>
            <a:off x="2420917" y="2639235"/>
            <a:ext cx="695739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40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সব লোকে কয় লালন কী জাত সংসারে।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83A72A-FC8F-441A-92D3-44D817E5499B}"/>
              </a:ext>
            </a:extLst>
          </p:cNvPr>
          <p:cNvSpPr txBox="1"/>
          <p:nvPr/>
        </p:nvSpPr>
        <p:spPr>
          <a:xfrm>
            <a:off x="811057" y="4250368"/>
            <a:ext cx="156108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01435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জেতের </a:t>
            </a:r>
            <a:endParaRPr lang="en-US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E52DC0-9D71-4B23-9519-5221410B8621}"/>
              </a:ext>
            </a:extLst>
          </p:cNvPr>
          <p:cNvSpPr txBox="1"/>
          <p:nvPr/>
        </p:nvSpPr>
        <p:spPr>
          <a:xfrm>
            <a:off x="8096239" y="4080626"/>
            <a:ext cx="377029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01435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জাতের। এখানে জাতি বা ধর্মকে বোঝানো হয়েছে ।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6344A-2D71-4907-B6BB-6C5A502BF34D}"/>
              </a:ext>
            </a:extLst>
          </p:cNvPr>
          <p:cNvSpPr txBox="1"/>
          <p:nvPr/>
        </p:nvSpPr>
        <p:spPr>
          <a:xfrm>
            <a:off x="1640377" y="5460706"/>
            <a:ext cx="811033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6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যাওয়া কিংবা আসার বেলায়</a:t>
            </a:r>
            <a:r>
              <a:rPr lang="en-US" sz="36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জেতের চিহ্ন রয় কার রে।</a:t>
            </a:r>
          </a:p>
        </p:txBody>
      </p:sp>
      <p:pic>
        <p:nvPicPr>
          <p:cNvPr id="5122" name="Picture 2" descr="সব লোকে কয় লালন কি জাত সংসারে&amp;#39; | NTV Online">
            <a:extLst>
              <a:ext uri="{FF2B5EF4-FFF2-40B4-BE49-F238E27FC236}">
                <a16:creationId xmlns:a16="http://schemas.microsoft.com/office/drawing/2014/main" id="{50A6531D-4E0D-41BA-994C-584384D19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50" y="1111040"/>
            <a:ext cx="2799126" cy="14383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মহানবীকে নিয়ে কটূক্তি করলে শাস্তি: প্রধানমন্ত্রী">
            <a:extLst>
              <a:ext uri="{FF2B5EF4-FFF2-40B4-BE49-F238E27FC236}">
                <a16:creationId xmlns:a16="http://schemas.microsoft.com/office/drawing/2014/main" id="{779B521A-93C0-4DE4-9671-CD9FB5631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18" y="3831160"/>
            <a:ext cx="3003629" cy="14874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এই পাঁচ হিন্দু উৎসবে মুসলিম ও শিখেরাও ভাসেন আনন্দের জোয়ারে হিন্দুদের সঙ্গেই">
            <a:extLst>
              <a:ext uri="{FF2B5EF4-FFF2-40B4-BE49-F238E27FC236}">
                <a16:creationId xmlns:a16="http://schemas.microsoft.com/office/drawing/2014/main" id="{98B51FF3-F675-44A5-81B8-EF165730F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00" y="3849823"/>
            <a:ext cx="2392075" cy="14687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5AB8C36-D47E-41CD-BF82-91AC5B3933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238780"/>
            <a:ext cx="1457143" cy="10476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FA0B703-0208-4102-99D8-5DE5E97E2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243" y="171882"/>
            <a:ext cx="1357612" cy="133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4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40AA60F-16E0-4CEB-AB06-836B2F8D0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92"/>
            </a:avLst>
          </a:prstGeom>
          <a:solidFill>
            <a:srgbClr val="FF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A34AF482-0BB5-496E-9E15-33BD5B7CA80C}"/>
              </a:ext>
            </a:extLst>
          </p:cNvPr>
          <p:cNvSpPr/>
          <p:nvPr/>
        </p:nvSpPr>
        <p:spPr>
          <a:xfrm>
            <a:off x="152400" y="152400"/>
            <a:ext cx="11907078" cy="6553200"/>
          </a:xfrm>
          <a:prstGeom prst="frame">
            <a:avLst>
              <a:gd name="adj1" fmla="val 1292"/>
            </a:avLst>
          </a:prstGeom>
          <a:solidFill>
            <a:srgbClr val="00B05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8DBE0C-9333-4836-876F-9EA2F0ED1597}"/>
              </a:ext>
            </a:extLst>
          </p:cNvPr>
          <p:cNvGrpSpPr/>
          <p:nvPr/>
        </p:nvGrpSpPr>
        <p:grpSpPr>
          <a:xfrm>
            <a:off x="224977" y="6321287"/>
            <a:ext cx="11728484" cy="420757"/>
            <a:chOff x="132522" y="5648325"/>
            <a:chExt cx="11986281" cy="1133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B045D4-85BF-4F8A-A5FA-D1254386B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2" y="5648325"/>
              <a:ext cx="4029075" cy="11334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412B0B-EA6F-45E5-87C2-F3E76CA7D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723" y="5648325"/>
              <a:ext cx="4029075" cy="11334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F9A8EA-68B2-4624-839B-CB052D843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728" y="5648325"/>
              <a:ext cx="4029075" cy="113347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292D510-C869-4A43-9B41-16458879EE61}"/>
              </a:ext>
            </a:extLst>
          </p:cNvPr>
          <p:cNvSpPr txBox="1"/>
          <p:nvPr/>
        </p:nvSpPr>
        <p:spPr>
          <a:xfrm>
            <a:off x="3664226" y="365299"/>
            <a:ext cx="47376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2B6760-3236-4880-8CFF-D2828E49BD2F}"/>
              </a:ext>
            </a:extLst>
          </p:cNvPr>
          <p:cNvSpPr txBox="1"/>
          <p:nvPr/>
        </p:nvSpPr>
        <p:spPr>
          <a:xfrm>
            <a:off x="1013585" y="1182733"/>
            <a:ext cx="242514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01435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যাওয়া কিংবা আসার বেলায়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31BEC9-6EB4-46A6-BE70-069C3A897E37}"/>
              </a:ext>
            </a:extLst>
          </p:cNvPr>
          <p:cNvSpPr txBox="1"/>
          <p:nvPr/>
        </p:nvSpPr>
        <p:spPr>
          <a:xfrm>
            <a:off x="8680175" y="1384179"/>
            <a:ext cx="29949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01435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জন্ম বা মৃত্যুর সময়।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056F08-09BB-4ACC-93FF-AF1E05C7A044}"/>
              </a:ext>
            </a:extLst>
          </p:cNvPr>
          <p:cNvSpPr txBox="1"/>
          <p:nvPr/>
        </p:nvSpPr>
        <p:spPr>
          <a:xfrm>
            <a:off x="1450515" y="4120996"/>
            <a:ext cx="137491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01435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কূপজল</a:t>
            </a:r>
            <a:endParaRPr lang="en-US" sz="4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8DF9C0-43F3-44DD-A03F-C4C4BB0CBB5E}"/>
              </a:ext>
            </a:extLst>
          </p:cNvPr>
          <p:cNvSpPr txBox="1"/>
          <p:nvPr/>
        </p:nvSpPr>
        <p:spPr>
          <a:xfrm>
            <a:off x="8889794" y="4120996"/>
            <a:ext cx="225949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01435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কুয়োর পানি।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F9BD8F-DA4B-4011-A22E-8CD78043AF2B}"/>
              </a:ext>
            </a:extLst>
          </p:cNvPr>
          <p:cNvSpPr txBox="1"/>
          <p:nvPr/>
        </p:nvSpPr>
        <p:spPr>
          <a:xfrm>
            <a:off x="2137971" y="2554403"/>
            <a:ext cx="776577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0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যাওয়া কিংবা আসার বেলায়</a:t>
            </a:r>
            <a:r>
              <a:rPr lang="en-US" sz="40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0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4000" b="1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4000" b="1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38427D9-73CD-4A59-AEDA-5C1832BC6C98}"/>
              </a:ext>
            </a:extLst>
          </p:cNvPr>
          <p:cNvSpPr txBox="1"/>
          <p:nvPr/>
        </p:nvSpPr>
        <p:spPr>
          <a:xfrm>
            <a:off x="3782142" y="5459153"/>
            <a:ext cx="433713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0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গর্তে গেলে কূপজল কয়</a:t>
            </a:r>
            <a:r>
              <a:rPr lang="en-US" sz="40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  <p:pic>
        <p:nvPicPr>
          <p:cNvPr id="2050" name="Picture 2" descr="Baby born with three penises | Live Science">
            <a:extLst>
              <a:ext uri="{FF2B5EF4-FFF2-40B4-BE49-F238E27FC236}">
                <a16:creationId xmlns:a16="http://schemas.microsoft.com/office/drawing/2014/main" id="{AB86A8EE-15B6-47CC-977F-4D112D8C6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506" y="1181756"/>
            <a:ext cx="2114201" cy="11892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করোনায় দেশে মৃত্যু ১০ হাজার ছাড়াল">
            <a:extLst>
              <a:ext uri="{FF2B5EF4-FFF2-40B4-BE49-F238E27FC236}">
                <a16:creationId xmlns:a16="http://schemas.microsoft.com/office/drawing/2014/main" id="{A7B98A3A-2F78-49BC-B8E9-9496BF43C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454" y="1183180"/>
            <a:ext cx="2114201" cy="11906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6 Things to Know About Well Water Before Digging | HowStuffWorks">
            <a:extLst>
              <a:ext uri="{FF2B5EF4-FFF2-40B4-BE49-F238E27FC236}">
                <a16:creationId xmlns:a16="http://schemas.microsoft.com/office/drawing/2014/main" id="{27B8CAAD-0E8F-4042-B501-83ED324A5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491" y="3542534"/>
            <a:ext cx="3286240" cy="18485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75FE80-615D-49D9-962C-65FA890A92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4" y="238780"/>
            <a:ext cx="1100978" cy="7915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65C132-6001-4905-958A-8A1D03751E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243" y="171882"/>
            <a:ext cx="1025775" cy="101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3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35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40AA60F-16E0-4CEB-AB06-836B2F8D0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92"/>
            </a:avLst>
          </a:prstGeom>
          <a:solidFill>
            <a:srgbClr val="FF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A34AF482-0BB5-496E-9E15-33BD5B7CA80C}"/>
              </a:ext>
            </a:extLst>
          </p:cNvPr>
          <p:cNvSpPr/>
          <p:nvPr/>
        </p:nvSpPr>
        <p:spPr>
          <a:xfrm>
            <a:off x="152400" y="152400"/>
            <a:ext cx="11907078" cy="6553200"/>
          </a:xfrm>
          <a:prstGeom prst="frame">
            <a:avLst>
              <a:gd name="adj1" fmla="val 1292"/>
            </a:avLst>
          </a:prstGeom>
          <a:solidFill>
            <a:srgbClr val="00B05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8DBE0C-9333-4836-876F-9EA2F0ED1597}"/>
              </a:ext>
            </a:extLst>
          </p:cNvPr>
          <p:cNvGrpSpPr/>
          <p:nvPr/>
        </p:nvGrpSpPr>
        <p:grpSpPr>
          <a:xfrm>
            <a:off x="224977" y="6321287"/>
            <a:ext cx="11728484" cy="420757"/>
            <a:chOff x="132522" y="5648325"/>
            <a:chExt cx="11986281" cy="1133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B045D4-85BF-4F8A-A5FA-D1254386B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2" y="5648325"/>
              <a:ext cx="4029075" cy="11334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412B0B-EA6F-45E5-87C2-F3E76CA7D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723" y="5648325"/>
              <a:ext cx="4029075" cy="11334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F9A8EA-68B2-4624-839B-CB052D843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728" y="5648325"/>
              <a:ext cx="4029075" cy="113347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0E50382-F0E4-495B-B4B0-4DCAA4B2AE0F}"/>
              </a:ext>
            </a:extLst>
          </p:cNvPr>
          <p:cNvSpPr txBox="1"/>
          <p:nvPr/>
        </p:nvSpPr>
        <p:spPr>
          <a:xfrm>
            <a:off x="3200400" y="297049"/>
            <a:ext cx="50424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EADF15-B350-4F24-BFEB-478AEBC5F976}"/>
              </a:ext>
            </a:extLst>
          </p:cNvPr>
          <p:cNvSpPr txBox="1"/>
          <p:nvPr/>
        </p:nvSpPr>
        <p:spPr>
          <a:xfrm>
            <a:off x="1212575" y="1991691"/>
            <a:ext cx="164989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01435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গঙ্গাজল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DCC55E-4E6E-4BB4-A803-2BBFBC9FEEF8}"/>
              </a:ext>
            </a:extLst>
          </p:cNvPr>
          <p:cNvSpPr txBox="1"/>
          <p:nvPr/>
        </p:nvSpPr>
        <p:spPr>
          <a:xfrm>
            <a:off x="7222434" y="1068362"/>
            <a:ext cx="4676929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01435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গঙ্গা নদীর পানি। এখানে পবিত্র অর্থে ব্যবহার করা হয়েছে। গঙ্গার জল হিন্দুদের কাছে পবিত্রতার প্রতীক।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C133C8-E4B9-4071-B0F2-72A208EBD74E}"/>
              </a:ext>
            </a:extLst>
          </p:cNvPr>
          <p:cNvSpPr txBox="1"/>
          <p:nvPr/>
        </p:nvSpPr>
        <p:spPr>
          <a:xfrm>
            <a:off x="1055132" y="4691464"/>
            <a:ext cx="202659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01435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জেতের ফাতা 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615E33-7B85-4A02-BA2E-9D391AC2EBF0}"/>
              </a:ext>
            </a:extLst>
          </p:cNvPr>
          <p:cNvSpPr txBox="1"/>
          <p:nvPr/>
        </p:nvSpPr>
        <p:spPr>
          <a:xfrm>
            <a:off x="8968953" y="4178206"/>
            <a:ext cx="202659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01435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জতি বা ধর্মের বৈশিষ্ট্য অর্থে 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206A64-1323-4557-8407-B84606937B25}"/>
              </a:ext>
            </a:extLst>
          </p:cNvPr>
          <p:cNvSpPr txBox="1"/>
          <p:nvPr/>
        </p:nvSpPr>
        <p:spPr>
          <a:xfrm>
            <a:off x="3028122" y="3429000"/>
            <a:ext cx="41943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গঙ্গায় গেলে গঙ্গাজল হয়</a:t>
            </a:r>
            <a:r>
              <a:rPr lang="en-US" sz="36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896393-65C4-48E2-AA2E-3C801D2E82F9}"/>
              </a:ext>
            </a:extLst>
          </p:cNvPr>
          <p:cNvSpPr txBox="1"/>
          <p:nvPr/>
        </p:nvSpPr>
        <p:spPr>
          <a:xfrm>
            <a:off x="2806693" y="5596428"/>
            <a:ext cx="61622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BD" sz="32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লালন সে জেতের ফাতা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বিকিয়েছে সাত বাজারে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4098" name="Picture 2" descr="Ganges River | History, Map, Location, Pollution, &amp;amp; Facts | Britannica">
            <a:extLst>
              <a:ext uri="{FF2B5EF4-FFF2-40B4-BE49-F238E27FC236}">
                <a16:creationId xmlns:a16="http://schemas.microsoft.com/office/drawing/2014/main" id="{BC61A351-EF84-41F2-A831-B8048212B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061" y="1084447"/>
            <a:ext cx="3400430" cy="2308109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শুভ বড়দিন উদযাপিত">
            <a:extLst>
              <a:ext uri="{FF2B5EF4-FFF2-40B4-BE49-F238E27FC236}">
                <a16:creationId xmlns:a16="http://schemas.microsoft.com/office/drawing/2014/main" id="{69C0477D-4F21-41F6-B97E-10AE1DF35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258" y="4015408"/>
            <a:ext cx="2262662" cy="1660532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পবিত্র বুদ্ধ পূর্ণিমার আগেই লকডাউন উঠুক&amp;#39;, করোনা মুক্তির প্রার্থনায়  টালিগঞ্জ মঠে বৌদ্ধ ভিক্ষুরা | Buddhist monks prayer for corona free world  in Tollygunge">
            <a:extLst>
              <a:ext uri="{FF2B5EF4-FFF2-40B4-BE49-F238E27FC236}">
                <a16:creationId xmlns:a16="http://schemas.microsoft.com/office/drawing/2014/main" id="{535A803B-D3D5-4419-9D96-0D8F50AA0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10" y="3968377"/>
            <a:ext cx="2262662" cy="1660532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D1077E-020A-4366-9EB2-86D78098BB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0" y="238781"/>
            <a:ext cx="1043316" cy="7500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EEC3A6-39D7-40C7-9BC0-60B965BB06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803" y="171882"/>
            <a:ext cx="972052" cy="95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40AA60F-16E0-4CEB-AB06-836B2F8D0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92"/>
            </a:avLst>
          </a:prstGeom>
          <a:solidFill>
            <a:srgbClr val="FF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A34AF482-0BB5-496E-9E15-33BD5B7CA80C}"/>
              </a:ext>
            </a:extLst>
          </p:cNvPr>
          <p:cNvSpPr/>
          <p:nvPr/>
        </p:nvSpPr>
        <p:spPr>
          <a:xfrm>
            <a:off x="152400" y="152400"/>
            <a:ext cx="11907078" cy="6553200"/>
          </a:xfrm>
          <a:prstGeom prst="frame">
            <a:avLst>
              <a:gd name="adj1" fmla="val 1292"/>
            </a:avLst>
          </a:prstGeom>
          <a:solidFill>
            <a:srgbClr val="00B05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8DBE0C-9333-4836-876F-9EA2F0ED1597}"/>
              </a:ext>
            </a:extLst>
          </p:cNvPr>
          <p:cNvGrpSpPr/>
          <p:nvPr/>
        </p:nvGrpSpPr>
        <p:grpSpPr>
          <a:xfrm>
            <a:off x="224977" y="6321287"/>
            <a:ext cx="11728484" cy="420757"/>
            <a:chOff x="132522" y="5648325"/>
            <a:chExt cx="11986281" cy="1133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B045D4-85BF-4F8A-A5FA-D1254386B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2" y="5648325"/>
              <a:ext cx="4029075" cy="11334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412B0B-EA6F-45E5-87C2-F3E76CA7D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723" y="5648325"/>
              <a:ext cx="4029075" cy="11334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F9A8EA-68B2-4624-839B-CB052D843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728" y="5648325"/>
              <a:ext cx="4029075" cy="1133475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700E5F7-BFE3-4D3B-BD00-0AEB4B214041}"/>
              </a:ext>
            </a:extLst>
          </p:cNvPr>
          <p:cNvSpPr txBox="1"/>
          <p:nvPr/>
        </p:nvSpPr>
        <p:spPr>
          <a:xfrm>
            <a:off x="4167396" y="323743"/>
            <a:ext cx="33528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2" descr="IRIS | Page 5: Pair Students">
            <a:extLst>
              <a:ext uri="{FF2B5EF4-FFF2-40B4-BE49-F238E27FC236}">
                <a16:creationId xmlns:a16="http://schemas.microsoft.com/office/drawing/2014/main" id="{5005E5A0-130D-4909-B85E-E28406CD5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16"/>
          <a:stretch/>
        </p:blipFill>
        <p:spPr bwMode="auto">
          <a:xfrm>
            <a:off x="3788324" y="1510749"/>
            <a:ext cx="2055472" cy="256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RIS | Page 5: Pair Students">
            <a:extLst>
              <a:ext uri="{FF2B5EF4-FFF2-40B4-BE49-F238E27FC236}">
                <a16:creationId xmlns:a16="http://schemas.microsoft.com/office/drawing/2014/main" id="{2D5557A7-6C01-4AC0-8F80-6AB273518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3"/>
          <a:stretch/>
        </p:blipFill>
        <p:spPr bwMode="auto">
          <a:xfrm>
            <a:off x="5843214" y="1510749"/>
            <a:ext cx="1767115" cy="256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94E504-7401-4B64-BEAB-A37B05421E5B}"/>
              </a:ext>
            </a:extLst>
          </p:cNvPr>
          <p:cNvSpPr txBox="1"/>
          <p:nvPr/>
        </p:nvSpPr>
        <p:spPr>
          <a:xfrm>
            <a:off x="267568" y="4550626"/>
            <a:ext cx="11714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যাওয়া কিংবা আসার বেলায়</a:t>
            </a:r>
            <a:r>
              <a:rPr lang="en-US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কূপজল</a:t>
            </a:r>
            <a:r>
              <a:rPr lang="en-US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গঙ্গাজল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F914A3-6447-4287-A220-1912371E2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238780"/>
            <a:ext cx="1457143" cy="10476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04AF61-940D-429A-9FF1-7B7E99383B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243" y="171882"/>
            <a:ext cx="1357612" cy="133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5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40AA60F-16E0-4CEB-AB06-836B2F8D0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92"/>
            </a:avLst>
          </a:prstGeom>
          <a:solidFill>
            <a:srgbClr val="FF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A34AF482-0BB5-496E-9E15-33BD5B7CA80C}"/>
              </a:ext>
            </a:extLst>
          </p:cNvPr>
          <p:cNvSpPr/>
          <p:nvPr/>
        </p:nvSpPr>
        <p:spPr>
          <a:xfrm>
            <a:off x="152400" y="152400"/>
            <a:ext cx="11907078" cy="6553200"/>
          </a:xfrm>
          <a:prstGeom prst="frame">
            <a:avLst>
              <a:gd name="adj1" fmla="val 1292"/>
            </a:avLst>
          </a:prstGeom>
          <a:solidFill>
            <a:srgbClr val="00B05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8DBE0C-9333-4836-876F-9EA2F0ED1597}"/>
              </a:ext>
            </a:extLst>
          </p:cNvPr>
          <p:cNvGrpSpPr/>
          <p:nvPr/>
        </p:nvGrpSpPr>
        <p:grpSpPr>
          <a:xfrm>
            <a:off x="224977" y="6321287"/>
            <a:ext cx="11728484" cy="420757"/>
            <a:chOff x="132522" y="5648325"/>
            <a:chExt cx="11986281" cy="1133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B045D4-85BF-4F8A-A5FA-D1254386B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2" y="5648325"/>
              <a:ext cx="4029075" cy="11334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412B0B-EA6F-45E5-87C2-F3E76CA7D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723" y="5648325"/>
              <a:ext cx="4029075" cy="11334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F9A8EA-68B2-4624-839B-CB052D843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728" y="5648325"/>
              <a:ext cx="4029075" cy="113347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EF05130-E9CC-41C2-BDCE-D932C22661D1}"/>
              </a:ext>
            </a:extLst>
          </p:cNvPr>
          <p:cNvSpPr txBox="1"/>
          <p:nvPr/>
        </p:nvSpPr>
        <p:spPr>
          <a:xfrm>
            <a:off x="1431233" y="4766037"/>
            <a:ext cx="8945219" cy="144655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44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সব লোকে কয় লালন কী জাত সংসারে।</a:t>
            </a:r>
          </a:p>
          <a:p>
            <a:pPr algn="just"/>
            <a:r>
              <a:rPr lang="bn-BD" sz="44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লালন কয়, জেতের কী রূপ, দেখলাম না এ নজরে ।।</a:t>
            </a:r>
          </a:p>
        </p:txBody>
      </p:sp>
      <p:pic>
        <p:nvPicPr>
          <p:cNvPr id="2050" name="Picture 2" descr="সহজিয়া প্রাণের মানুষের খোঁজে ঘুরে আসুন লালন মেলা! – Natun Barta Top Online  Newspaper in Bangladesh – natunbarta.com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A7D9C89-F777-4C72-B9DD-5909F1C679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3" r="14313"/>
          <a:stretch/>
        </p:blipFill>
        <p:spPr bwMode="auto">
          <a:xfrm>
            <a:off x="5781290" y="1001640"/>
            <a:ext cx="4595161" cy="365760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সাধক পুরুষ লালন সাঁইয়ের জানা অজানা জীবনী">
            <a:extLst>
              <a:ext uri="{FF2B5EF4-FFF2-40B4-BE49-F238E27FC236}">
                <a16:creationId xmlns:a16="http://schemas.microsoft.com/office/drawing/2014/main" id="{203CC075-A1A0-4544-AEB3-9CACCF9099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4" r="19724"/>
          <a:stretch/>
        </p:blipFill>
        <p:spPr bwMode="auto">
          <a:xfrm>
            <a:off x="1431233" y="999737"/>
            <a:ext cx="4194315" cy="365760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03BF75-461F-491E-8B6A-314269981351}"/>
              </a:ext>
            </a:extLst>
          </p:cNvPr>
          <p:cNvSpPr txBox="1"/>
          <p:nvPr/>
        </p:nvSpPr>
        <p:spPr>
          <a:xfrm>
            <a:off x="3935896" y="187159"/>
            <a:ext cx="2848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56F2E9-07F7-4D61-811C-9AF77E4EC2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238780"/>
            <a:ext cx="1457143" cy="10476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9B5AEE-16FD-4BF0-A989-56E1C09142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243" y="171882"/>
            <a:ext cx="1357612" cy="133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65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40AA60F-16E0-4CEB-AB06-836B2F8D0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92"/>
            </a:avLst>
          </a:prstGeom>
          <a:solidFill>
            <a:srgbClr val="FF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A34AF482-0BB5-496E-9E15-33BD5B7CA80C}"/>
              </a:ext>
            </a:extLst>
          </p:cNvPr>
          <p:cNvSpPr/>
          <p:nvPr/>
        </p:nvSpPr>
        <p:spPr>
          <a:xfrm>
            <a:off x="152400" y="152400"/>
            <a:ext cx="11907078" cy="6553200"/>
          </a:xfrm>
          <a:prstGeom prst="frame">
            <a:avLst>
              <a:gd name="adj1" fmla="val 1292"/>
            </a:avLst>
          </a:prstGeom>
          <a:solidFill>
            <a:srgbClr val="00B05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8DBE0C-9333-4836-876F-9EA2F0ED1597}"/>
              </a:ext>
            </a:extLst>
          </p:cNvPr>
          <p:cNvGrpSpPr/>
          <p:nvPr/>
        </p:nvGrpSpPr>
        <p:grpSpPr>
          <a:xfrm>
            <a:off x="224977" y="6321287"/>
            <a:ext cx="11728484" cy="420757"/>
            <a:chOff x="132522" y="5648325"/>
            <a:chExt cx="11986281" cy="1133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B045D4-85BF-4F8A-A5FA-D1254386B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2" y="5648325"/>
              <a:ext cx="4029075" cy="11334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412B0B-EA6F-45E5-87C2-F3E76CA7D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723" y="5648325"/>
              <a:ext cx="4029075" cy="11334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F9A8EA-68B2-4624-839B-CB052D843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728" y="5648325"/>
              <a:ext cx="4029075" cy="1133475"/>
            </a:xfrm>
            <a:prstGeom prst="rect">
              <a:avLst/>
            </a:prstGeom>
          </p:spPr>
        </p:pic>
      </p:grpSp>
      <p:pic>
        <p:nvPicPr>
          <p:cNvPr id="3074" name="Picture 2" descr="তসবিহ পড়া&amp;#39; মেয়েটির সাথে একজন ঘূণপোকার সম্ভাব্য প্রেমকাহিনী - একজন ঘূণপোকা  এর বাংলা ব্লগ । bangla blog | সামহোয়্যার ইন ব্লগ - বাঁধ ভাঙ্গার আওয়াজ">
            <a:extLst>
              <a:ext uri="{FF2B5EF4-FFF2-40B4-BE49-F238E27FC236}">
                <a16:creationId xmlns:a16="http://schemas.microsoft.com/office/drawing/2014/main" id="{B4DC2E66-BE92-49FB-BEFE-23A92073BB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3" b="8851"/>
          <a:stretch/>
        </p:blipFill>
        <p:spPr bwMode="auto">
          <a:xfrm>
            <a:off x="616963" y="460358"/>
            <a:ext cx="2160273" cy="26114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বৈশাখী সাজ- গলায় দিলাম বড়ওওওও… মালা">
            <a:extLst>
              <a:ext uri="{FF2B5EF4-FFF2-40B4-BE49-F238E27FC236}">
                <a16:creationId xmlns:a16="http://schemas.microsoft.com/office/drawing/2014/main" id="{E1380E94-EBDD-4F4A-B026-3800E19BE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39" y="460358"/>
            <a:ext cx="3478798" cy="25777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বিলুপ্তির পথে পৌরহিত্য&amp;#39; ও সংক্ষেপে বিভিন্ন দেবতার পূজা বিধি ।">
            <a:extLst>
              <a:ext uri="{FF2B5EF4-FFF2-40B4-BE49-F238E27FC236}">
                <a16:creationId xmlns:a16="http://schemas.microsoft.com/office/drawing/2014/main" id="{46A368CF-D453-4BB2-8A72-5C4277845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142" y="477211"/>
            <a:ext cx="2018321" cy="25777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মোনাজাত - Home | Facebook">
            <a:extLst>
              <a:ext uri="{FF2B5EF4-FFF2-40B4-BE49-F238E27FC236}">
                <a16:creationId xmlns:a16="http://schemas.microsoft.com/office/drawing/2014/main" id="{81B3E2D6-C2C2-41BE-B71D-E5FDAA1B1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748" y="460358"/>
            <a:ext cx="2611417" cy="26114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ABA6C0-6ACE-4D79-958D-5DA101127571}"/>
              </a:ext>
            </a:extLst>
          </p:cNvPr>
          <p:cNvSpPr txBox="1"/>
          <p:nvPr/>
        </p:nvSpPr>
        <p:spPr>
          <a:xfrm>
            <a:off x="1880926" y="3690735"/>
            <a:ext cx="7912432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66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কেউ মালা, কেউ তস্‌বি গলায়,</a:t>
            </a:r>
          </a:p>
          <a:p>
            <a:pPr algn="just"/>
            <a:r>
              <a:rPr lang="bn-BD" sz="66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তাইতে কী জাত ভিন্ন বলায়,</a:t>
            </a:r>
          </a:p>
        </p:txBody>
      </p:sp>
    </p:spTree>
    <p:extLst>
      <p:ext uri="{BB962C8B-B14F-4D97-AF65-F5344CB8AC3E}">
        <p14:creationId xmlns:p14="http://schemas.microsoft.com/office/powerpoint/2010/main" val="1850090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40AA60F-16E0-4CEB-AB06-836B2F8D0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92"/>
            </a:avLst>
          </a:prstGeom>
          <a:solidFill>
            <a:srgbClr val="FF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A34AF482-0BB5-496E-9E15-33BD5B7CA80C}"/>
              </a:ext>
            </a:extLst>
          </p:cNvPr>
          <p:cNvSpPr/>
          <p:nvPr/>
        </p:nvSpPr>
        <p:spPr>
          <a:xfrm>
            <a:off x="152400" y="152400"/>
            <a:ext cx="11907078" cy="6553200"/>
          </a:xfrm>
          <a:prstGeom prst="frame">
            <a:avLst>
              <a:gd name="adj1" fmla="val 1292"/>
            </a:avLst>
          </a:prstGeom>
          <a:solidFill>
            <a:srgbClr val="00B05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8DBE0C-9333-4836-876F-9EA2F0ED1597}"/>
              </a:ext>
            </a:extLst>
          </p:cNvPr>
          <p:cNvGrpSpPr/>
          <p:nvPr/>
        </p:nvGrpSpPr>
        <p:grpSpPr>
          <a:xfrm>
            <a:off x="224977" y="6321287"/>
            <a:ext cx="11728484" cy="420757"/>
            <a:chOff x="132522" y="5648325"/>
            <a:chExt cx="11986281" cy="1133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B045D4-85BF-4F8A-A5FA-D1254386B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2" y="5648325"/>
              <a:ext cx="4029075" cy="11334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412B0B-EA6F-45E5-87C2-F3E76CA7D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723" y="5648325"/>
              <a:ext cx="4029075" cy="11334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F9A8EA-68B2-4624-839B-CB052D843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728" y="5648325"/>
              <a:ext cx="4029075" cy="113347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88E1BF3-D464-4A53-9017-02790FC69E7F}"/>
              </a:ext>
            </a:extLst>
          </p:cNvPr>
          <p:cNvSpPr txBox="1"/>
          <p:nvPr/>
        </p:nvSpPr>
        <p:spPr>
          <a:xfrm>
            <a:off x="2438660" y="4121429"/>
            <a:ext cx="7089654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60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যাওয়া কিংবা আসার বেলায়</a:t>
            </a:r>
          </a:p>
          <a:p>
            <a:pPr algn="just"/>
            <a:r>
              <a:rPr lang="bn-BD" sz="60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জেতের চিহ্ন রয় কার রে।।</a:t>
            </a:r>
          </a:p>
        </p:txBody>
      </p:sp>
      <p:pic>
        <p:nvPicPr>
          <p:cNvPr id="4098" name="Picture 2" descr="মহামারীর মধ্যে সহস্রাধিক লাশ দাফন ইসলামিক ফাউন্ডেশনের">
            <a:extLst>
              <a:ext uri="{FF2B5EF4-FFF2-40B4-BE49-F238E27FC236}">
                <a16:creationId xmlns:a16="http://schemas.microsoft.com/office/drawing/2014/main" id="{B8570156-A4AA-4053-9EA0-344520A80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397" y="640160"/>
            <a:ext cx="5152646" cy="32204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সদ্য ভূমিষ্ঠ বাচ্চাদের কানে আজান দিতে হয় কেন? | 888881 | কালের কণ্ঠ |  kalerkantho">
            <a:extLst>
              <a:ext uri="{FF2B5EF4-FFF2-40B4-BE49-F238E27FC236}">
                <a16:creationId xmlns:a16="http://schemas.microsoft.com/office/drawing/2014/main" id="{0704AA8A-B37D-4D25-8247-5CF855566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8443"/>
            <a:ext cx="5334000" cy="32204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962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40AA60F-16E0-4CEB-AB06-836B2F8D0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92"/>
            </a:avLst>
          </a:prstGeom>
          <a:solidFill>
            <a:srgbClr val="FF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A34AF482-0BB5-496E-9E15-33BD5B7CA80C}"/>
              </a:ext>
            </a:extLst>
          </p:cNvPr>
          <p:cNvSpPr/>
          <p:nvPr/>
        </p:nvSpPr>
        <p:spPr>
          <a:xfrm>
            <a:off x="152400" y="152400"/>
            <a:ext cx="11907078" cy="6553200"/>
          </a:xfrm>
          <a:prstGeom prst="frame">
            <a:avLst>
              <a:gd name="adj1" fmla="val 1292"/>
            </a:avLst>
          </a:prstGeom>
          <a:solidFill>
            <a:srgbClr val="00B05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8DBE0C-9333-4836-876F-9EA2F0ED1597}"/>
              </a:ext>
            </a:extLst>
          </p:cNvPr>
          <p:cNvGrpSpPr/>
          <p:nvPr/>
        </p:nvGrpSpPr>
        <p:grpSpPr>
          <a:xfrm>
            <a:off x="224977" y="6321287"/>
            <a:ext cx="11728484" cy="420757"/>
            <a:chOff x="132522" y="5648325"/>
            <a:chExt cx="11986281" cy="1133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B045D4-85BF-4F8A-A5FA-D1254386B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2" y="5648325"/>
              <a:ext cx="4029075" cy="11334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412B0B-EA6F-45E5-87C2-F3E76CA7D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723" y="5648325"/>
              <a:ext cx="4029075" cy="11334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F9A8EA-68B2-4624-839B-CB052D843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728" y="5648325"/>
              <a:ext cx="4029075" cy="113347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5498D3D-A3B8-4F82-9DAB-B7BE99504D95}"/>
              </a:ext>
            </a:extLst>
          </p:cNvPr>
          <p:cNvSpPr txBox="1"/>
          <p:nvPr/>
        </p:nvSpPr>
        <p:spPr>
          <a:xfrm>
            <a:off x="788506" y="4319940"/>
            <a:ext cx="4161182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40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গর্তে গেলে কূপজল কয়,</a:t>
            </a:r>
          </a:p>
          <a:p>
            <a:pPr algn="just"/>
            <a:r>
              <a:rPr lang="bn-BD" sz="40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গঙ্গায় গেলে গঙ্গাজল হয়,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46B14F-307F-44DB-9271-8E1EC796C49E}"/>
              </a:ext>
            </a:extLst>
          </p:cNvPr>
          <p:cNvSpPr txBox="1"/>
          <p:nvPr/>
        </p:nvSpPr>
        <p:spPr>
          <a:xfrm>
            <a:off x="5976731" y="4282499"/>
            <a:ext cx="505570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40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মূলে এক জল, সে যে ভিন্ন নয়,</a:t>
            </a:r>
          </a:p>
          <a:p>
            <a:pPr algn="just"/>
            <a:r>
              <a:rPr lang="bn-BD" sz="40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ভিন্ন জানায় পাত্র-অনুসারে।।</a:t>
            </a:r>
          </a:p>
        </p:txBody>
      </p:sp>
      <p:pic>
        <p:nvPicPr>
          <p:cNvPr id="5122" name="Picture 2" descr="Some thoughts from an Interview: – deep calleth unto deep…Psalm 42:7">
            <a:extLst>
              <a:ext uri="{FF2B5EF4-FFF2-40B4-BE49-F238E27FC236}">
                <a16:creationId xmlns:a16="http://schemas.microsoft.com/office/drawing/2014/main" id="{F7B4C9AD-70E7-4F30-8672-2F8D1B67B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47569" y="-731880"/>
            <a:ext cx="3246782" cy="54261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anga jal can be use to treat for covid-19, imcr refuses the proposal">
            <a:extLst>
              <a:ext uri="{FF2B5EF4-FFF2-40B4-BE49-F238E27FC236}">
                <a16:creationId xmlns:a16="http://schemas.microsoft.com/office/drawing/2014/main" id="{A89D4285-202A-4F35-89D1-53AEC0B29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756" y="357808"/>
            <a:ext cx="5529930" cy="324678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51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40AA60F-16E0-4CEB-AB06-836B2F8D0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92"/>
            </a:avLst>
          </a:prstGeom>
          <a:solidFill>
            <a:srgbClr val="FF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A34AF482-0BB5-496E-9E15-33BD5B7CA80C}"/>
              </a:ext>
            </a:extLst>
          </p:cNvPr>
          <p:cNvSpPr/>
          <p:nvPr/>
        </p:nvSpPr>
        <p:spPr>
          <a:xfrm>
            <a:off x="152400" y="152400"/>
            <a:ext cx="11907078" cy="6553200"/>
          </a:xfrm>
          <a:prstGeom prst="frame">
            <a:avLst>
              <a:gd name="adj1" fmla="val 1292"/>
            </a:avLst>
          </a:prstGeom>
          <a:solidFill>
            <a:srgbClr val="00B05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8DBE0C-9333-4836-876F-9EA2F0ED1597}"/>
              </a:ext>
            </a:extLst>
          </p:cNvPr>
          <p:cNvGrpSpPr/>
          <p:nvPr/>
        </p:nvGrpSpPr>
        <p:grpSpPr>
          <a:xfrm>
            <a:off x="224977" y="6321287"/>
            <a:ext cx="11728484" cy="420757"/>
            <a:chOff x="132522" y="5648325"/>
            <a:chExt cx="11986281" cy="1133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B045D4-85BF-4F8A-A5FA-D1254386B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2" y="5648325"/>
              <a:ext cx="4029075" cy="11334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412B0B-EA6F-45E5-87C2-F3E76CA7D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723" y="5648325"/>
              <a:ext cx="4029075" cy="11334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F9A8EA-68B2-4624-839B-CB052D843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728" y="5648325"/>
              <a:ext cx="4029075" cy="113347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FDE80A8-27B7-41A4-B8BE-892B3A58C52F}"/>
              </a:ext>
            </a:extLst>
          </p:cNvPr>
          <p:cNvSpPr txBox="1"/>
          <p:nvPr/>
        </p:nvSpPr>
        <p:spPr>
          <a:xfrm>
            <a:off x="5941740" y="3237855"/>
            <a:ext cx="574191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48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জগৎ বেড়ে জে</a:t>
            </a:r>
            <a:r>
              <a:rPr lang="en-US" sz="4800" b="1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BD" sz="48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 কথা,</a:t>
            </a:r>
          </a:p>
          <a:p>
            <a:pPr algn="just"/>
            <a:r>
              <a:rPr lang="bn-BD" sz="48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লোকে গৌরব করে যথা-তথা,</a:t>
            </a:r>
          </a:p>
          <a:p>
            <a:pPr algn="just"/>
            <a:r>
              <a:rPr lang="bn-BD" sz="48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লালন সে জেতের ফাতা</a:t>
            </a:r>
          </a:p>
          <a:p>
            <a:pPr algn="just"/>
            <a:r>
              <a:rPr lang="bn-BD" sz="48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বিকিয়েছে সাত বাজারে।।</a:t>
            </a:r>
          </a:p>
        </p:txBody>
      </p:sp>
      <p:pic>
        <p:nvPicPr>
          <p:cNvPr id="6146" name="Picture 2" descr="সারাদেশেই হাট-বাজার খোলা জায়গায় সরিয়ে নেয়ার উদ্যোগ – Pabna Report 24">
            <a:extLst>
              <a:ext uri="{FF2B5EF4-FFF2-40B4-BE49-F238E27FC236}">
                <a16:creationId xmlns:a16="http://schemas.microsoft.com/office/drawing/2014/main" id="{4A6BB5A8-4894-4BE4-81F8-69B40BA79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1" y="3259354"/>
            <a:ext cx="5195162" cy="3046988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মহানবীকে নিয়ে কটূক্তি করলে শাস্তি: প্রধানমন্ত্রী">
            <a:extLst>
              <a:ext uri="{FF2B5EF4-FFF2-40B4-BE49-F238E27FC236}">
                <a16:creationId xmlns:a16="http://schemas.microsoft.com/office/drawing/2014/main" id="{3357B417-0AAE-4068-BE77-AF7BA5019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49" y="344557"/>
            <a:ext cx="5182934" cy="2798841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এই পাঁচ হিন্দু উৎসবে মুসলিম ও শিখেরাও ভাসেন আনন্দের জোয়ারে হিন্দুদের সঙ্গেই">
            <a:extLst>
              <a:ext uri="{FF2B5EF4-FFF2-40B4-BE49-F238E27FC236}">
                <a16:creationId xmlns:a16="http://schemas.microsoft.com/office/drawing/2014/main" id="{3095F334-8F82-449D-A7AA-ED497EB4D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740" y="344557"/>
            <a:ext cx="5741910" cy="2798841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40AA60F-16E0-4CEB-AB06-836B2F8D0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92"/>
            </a:avLst>
          </a:prstGeom>
          <a:solidFill>
            <a:srgbClr val="FF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A34AF482-0BB5-496E-9E15-33BD5B7CA80C}"/>
              </a:ext>
            </a:extLst>
          </p:cNvPr>
          <p:cNvSpPr/>
          <p:nvPr/>
        </p:nvSpPr>
        <p:spPr>
          <a:xfrm>
            <a:off x="152400" y="152400"/>
            <a:ext cx="11907078" cy="6553200"/>
          </a:xfrm>
          <a:prstGeom prst="frame">
            <a:avLst>
              <a:gd name="adj1" fmla="val 1292"/>
            </a:avLst>
          </a:prstGeom>
          <a:solidFill>
            <a:srgbClr val="00B05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8DBE0C-9333-4836-876F-9EA2F0ED1597}"/>
              </a:ext>
            </a:extLst>
          </p:cNvPr>
          <p:cNvGrpSpPr/>
          <p:nvPr/>
        </p:nvGrpSpPr>
        <p:grpSpPr>
          <a:xfrm>
            <a:off x="224977" y="6321287"/>
            <a:ext cx="11728484" cy="420757"/>
            <a:chOff x="132522" y="5648325"/>
            <a:chExt cx="11986281" cy="1133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B045D4-85BF-4F8A-A5FA-D1254386B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2" y="5648325"/>
              <a:ext cx="4029075" cy="11334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412B0B-EA6F-45E5-87C2-F3E76CA7D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723" y="5648325"/>
              <a:ext cx="4029075" cy="11334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F9A8EA-68B2-4624-839B-CB052D843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728" y="5648325"/>
              <a:ext cx="4029075" cy="1133475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9281CD6-A95B-4E73-8E66-C02D8669B83D}"/>
              </a:ext>
            </a:extLst>
          </p:cNvPr>
          <p:cNvSpPr txBox="1"/>
          <p:nvPr/>
        </p:nvSpPr>
        <p:spPr>
          <a:xfrm>
            <a:off x="6848062" y="3145522"/>
            <a:ext cx="5105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:০২-০৯-২০২১খ্রিঃ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B248C3-C50D-4588-BE38-9B4769684F06}"/>
              </a:ext>
            </a:extLst>
          </p:cNvPr>
          <p:cNvSpPr txBox="1"/>
          <p:nvPr/>
        </p:nvSpPr>
        <p:spPr>
          <a:xfrm>
            <a:off x="560380" y="2860531"/>
            <a:ext cx="444357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মজিবর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mozib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/>
              <a:t>27101978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@gmail.com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17C760-816F-4299-9A6B-A0202B2006C8}"/>
              </a:ext>
            </a:extLst>
          </p:cNvPr>
          <p:cNvSpPr txBox="1"/>
          <p:nvPr/>
        </p:nvSpPr>
        <p:spPr>
          <a:xfrm>
            <a:off x="344557" y="5399688"/>
            <a:ext cx="11608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বহুমুখী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তারাকান্দা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0F76970-1463-4968-BBFE-E1A5B026B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790" y="400344"/>
            <a:ext cx="2324951" cy="26545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45CC28-B973-4627-80B2-48C9EA501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7" y="231850"/>
            <a:ext cx="2720599" cy="26401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4714D3D-FF8C-4E15-B7E9-93253940C175}"/>
              </a:ext>
            </a:extLst>
          </p:cNvPr>
          <p:cNvSpPr txBox="1"/>
          <p:nvPr/>
        </p:nvSpPr>
        <p:spPr>
          <a:xfrm>
            <a:off x="4346713" y="303865"/>
            <a:ext cx="2597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/>
              <a:t>পরিচিতি</a:t>
            </a:r>
            <a:r>
              <a:rPr lang="en-US" sz="7200" b="1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C75350-A912-4B06-8D15-330D5F4B49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733" y="1083539"/>
            <a:ext cx="51054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84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40AA60F-16E0-4CEB-AB06-836B2F8D0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92"/>
            </a:avLst>
          </a:prstGeom>
          <a:solidFill>
            <a:srgbClr val="FF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A34AF482-0BB5-496E-9E15-33BD5B7CA80C}"/>
              </a:ext>
            </a:extLst>
          </p:cNvPr>
          <p:cNvSpPr/>
          <p:nvPr/>
        </p:nvSpPr>
        <p:spPr>
          <a:xfrm>
            <a:off x="152400" y="152400"/>
            <a:ext cx="11907078" cy="6553200"/>
          </a:xfrm>
          <a:prstGeom prst="frame">
            <a:avLst>
              <a:gd name="adj1" fmla="val 1292"/>
            </a:avLst>
          </a:prstGeom>
          <a:solidFill>
            <a:srgbClr val="00B05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8DBE0C-9333-4836-876F-9EA2F0ED1597}"/>
              </a:ext>
            </a:extLst>
          </p:cNvPr>
          <p:cNvGrpSpPr/>
          <p:nvPr/>
        </p:nvGrpSpPr>
        <p:grpSpPr>
          <a:xfrm>
            <a:off x="224977" y="6321287"/>
            <a:ext cx="11728484" cy="420757"/>
            <a:chOff x="132522" y="5648325"/>
            <a:chExt cx="11986281" cy="1133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B045D4-85BF-4F8A-A5FA-D1254386B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2" y="5648325"/>
              <a:ext cx="4029075" cy="11334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412B0B-EA6F-45E5-87C2-F3E76CA7D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723" y="5648325"/>
              <a:ext cx="4029075" cy="11334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F9A8EA-68B2-4624-839B-CB052D843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728" y="5648325"/>
              <a:ext cx="4029075" cy="113347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3766F55-3290-4B3A-981C-C95FC602458E}"/>
              </a:ext>
            </a:extLst>
          </p:cNvPr>
          <p:cNvSpPr txBox="1"/>
          <p:nvPr/>
        </p:nvSpPr>
        <p:spPr>
          <a:xfrm>
            <a:off x="512733" y="1012954"/>
            <a:ext cx="11224591" cy="526297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8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বিখ্যাত বাউল সাধক সুর সম্রাট লালন শাহের 'মানবধর্ম' কবিতাটি মূলত একটি গানের সংকলন। লালনের বিখ্যাত গান 'সব লোকে কয় লালন কি জাত সংসারে' গানটি এখানে কবিতা আকারে প্রকাশিত হয়েছে। এ কবিতায় লালন শাহ্ মানুষকে ভেদাভেদ ভুলে একত্রে বসবাসের কথা বলেছেন। তিনি জাতি-ধর্ম-বর্ণ প্রভৃতির ঊর্ধ্বে ওঠে মানবধর্ম প্রতিষ্ঠার শিক্ষা দিয়েছেন।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F59F24-746B-4CBA-821E-35CE24A84347}"/>
              </a:ext>
            </a:extLst>
          </p:cNvPr>
          <p:cNvSpPr txBox="1"/>
          <p:nvPr/>
        </p:nvSpPr>
        <p:spPr>
          <a:xfrm>
            <a:off x="4499113" y="152400"/>
            <a:ext cx="1464365" cy="7694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04009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40AA60F-16E0-4CEB-AB06-836B2F8D0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92"/>
            </a:avLst>
          </a:prstGeom>
          <a:solidFill>
            <a:srgbClr val="FF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A34AF482-0BB5-496E-9E15-33BD5B7CA80C}"/>
              </a:ext>
            </a:extLst>
          </p:cNvPr>
          <p:cNvSpPr/>
          <p:nvPr/>
        </p:nvSpPr>
        <p:spPr>
          <a:xfrm>
            <a:off x="152400" y="152400"/>
            <a:ext cx="11907078" cy="6553200"/>
          </a:xfrm>
          <a:prstGeom prst="frame">
            <a:avLst>
              <a:gd name="adj1" fmla="val 1292"/>
            </a:avLst>
          </a:prstGeom>
          <a:solidFill>
            <a:srgbClr val="00B05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8DBE0C-9333-4836-876F-9EA2F0ED1597}"/>
              </a:ext>
            </a:extLst>
          </p:cNvPr>
          <p:cNvGrpSpPr/>
          <p:nvPr/>
        </p:nvGrpSpPr>
        <p:grpSpPr>
          <a:xfrm>
            <a:off x="224977" y="6321287"/>
            <a:ext cx="11728484" cy="420757"/>
            <a:chOff x="132522" y="5648325"/>
            <a:chExt cx="11986281" cy="1133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B045D4-85BF-4F8A-A5FA-D1254386B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2" y="5648325"/>
              <a:ext cx="4029075" cy="11334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412B0B-EA6F-45E5-87C2-F3E76CA7D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723" y="5648325"/>
              <a:ext cx="4029075" cy="11334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F9A8EA-68B2-4624-839B-CB052D843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728" y="5648325"/>
              <a:ext cx="4029075" cy="1133475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6A3E485-D43F-436D-8CB2-ED195CBEB53B}"/>
              </a:ext>
            </a:extLst>
          </p:cNvPr>
          <p:cNvSpPr txBox="1"/>
          <p:nvPr/>
        </p:nvSpPr>
        <p:spPr>
          <a:xfrm>
            <a:off x="3935893" y="307867"/>
            <a:ext cx="340580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CF2CAF-9DEB-400E-921A-BEE34ADACE02}"/>
              </a:ext>
            </a:extLst>
          </p:cNvPr>
          <p:cNvSpPr txBox="1"/>
          <p:nvPr/>
        </p:nvSpPr>
        <p:spPr>
          <a:xfrm>
            <a:off x="599877" y="5244248"/>
            <a:ext cx="10664471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ফকির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জাতকে গুরুত্বপূর্ণ মনে করেন না কেন?</a:t>
            </a:r>
            <a:r>
              <a:rPr lang="en-US" sz="400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0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0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385BB2-9288-46D8-8378-361FD1FE09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1"/>
          <a:stretch/>
        </p:blipFill>
        <p:spPr>
          <a:xfrm>
            <a:off x="3186357" y="1660596"/>
            <a:ext cx="4909882" cy="33990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E85CD1-DF35-474F-88B4-874D385EB0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238780"/>
            <a:ext cx="1457143" cy="10476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F13072-4831-4B26-BBB6-47FDD78A6D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243" y="171882"/>
            <a:ext cx="1357612" cy="133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98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40AA60F-16E0-4CEB-AB06-836B2F8D0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92"/>
            </a:avLst>
          </a:prstGeom>
          <a:solidFill>
            <a:srgbClr val="FF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A34AF482-0BB5-496E-9E15-33BD5B7CA80C}"/>
              </a:ext>
            </a:extLst>
          </p:cNvPr>
          <p:cNvSpPr/>
          <p:nvPr/>
        </p:nvSpPr>
        <p:spPr>
          <a:xfrm>
            <a:off x="152400" y="152400"/>
            <a:ext cx="11907078" cy="6553200"/>
          </a:xfrm>
          <a:prstGeom prst="frame">
            <a:avLst>
              <a:gd name="adj1" fmla="val 1292"/>
            </a:avLst>
          </a:prstGeom>
          <a:solidFill>
            <a:srgbClr val="00B05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8DBE0C-9333-4836-876F-9EA2F0ED1597}"/>
              </a:ext>
            </a:extLst>
          </p:cNvPr>
          <p:cNvGrpSpPr/>
          <p:nvPr/>
        </p:nvGrpSpPr>
        <p:grpSpPr>
          <a:xfrm>
            <a:off x="224977" y="6321287"/>
            <a:ext cx="11728484" cy="420757"/>
            <a:chOff x="132522" y="5648325"/>
            <a:chExt cx="11986281" cy="1133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B045D4-85BF-4F8A-A5FA-D1254386B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2" y="5648325"/>
              <a:ext cx="4029075" cy="11334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412B0B-EA6F-45E5-87C2-F3E76CA7D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723" y="5648325"/>
              <a:ext cx="4029075" cy="11334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F9A8EA-68B2-4624-839B-CB052D843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728" y="5648325"/>
              <a:ext cx="4029075" cy="1133475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793ACF1-AD4C-408C-BD23-443C6B9CBDA3}"/>
              </a:ext>
            </a:extLst>
          </p:cNvPr>
          <p:cNvSpPr txBox="1"/>
          <p:nvPr/>
        </p:nvSpPr>
        <p:spPr>
          <a:xfrm>
            <a:off x="419675" y="974886"/>
            <a:ext cx="1126280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BD" sz="54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lang="en-US" sz="54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শাহ্</a:t>
            </a:r>
            <a:r>
              <a:rPr lang="en-US" sz="54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কোটিকে</a:t>
            </a:r>
            <a:r>
              <a:rPr lang="bn-BD" sz="54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গুরুত্বপুর্ন মনে করেন না</a:t>
            </a:r>
            <a:r>
              <a:rPr lang="en-US" sz="54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5400" b="0" i="0" dirty="0">
              <a:solidFill>
                <a:srgbClr val="22222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54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lang="en-US" sz="54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শাহ্</a:t>
            </a:r>
            <a:r>
              <a:rPr lang="en-US" sz="54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কোটিকে</a:t>
            </a:r>
            <a:r>
              <a:rPr lang="bn-BD" sz="54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গুরুত্বপুর্ন মনে করেন</a:t>
            </a:r>
            <a:r>
              <a:rPr lang="en-US" sz="5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bn-BD" sz="5400" b="0" i="0" dirty="0">
              <a:solidFill>
                <a:srgbClr val="22222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54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i="0" dirty="0">
              <a:solidFill>
                <a:srgbClr val="22222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54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lang="en-US" sz="54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শাহ্</a:t>
            </a:r>
            <a:r>
              <a:rPr lang="en-US" sz="54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কোটিকে</a:t>
            </a:r>
            <a:r>
              <a:rPr lang="bn-BD" sz="54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বিশ্বাস করেন না</a:t>
            </a:r>
            <a:r>
              <a:rPr lang="en-US" sz="54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endParaRPr lang="en-US" sz="5400" b="0" i="0" dirty="0">
              <a:solidFill>
                <a:srgbClr val="22222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যাও</a:t>
            </a:r>
            <a:r>
              <a:rPr lang="en-US" sz="54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BD" sz="54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আসার বেলা</a:t>
            </a:r>
            <a:r>
              <a:rPr lang="en-US" sz="54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54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54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থাকে না</a:t>
            </a:r>
            <a:r>
              <a:rPr lang="en-US" sz="5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CA5B7B-7D5B-4496-BC02-323826528E74}"/>
              </a:ext>
            </a:extLst>
          </p:cNvPr>
          <p:cNvSpPr txBox="1"/>
          <p:nvPr/>
        </p:nvSpPr>
        <p:spPr>
          <a:xfrm>
            <a:off x="4638260" y="203110"/>
            <a:ext cx="20408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/>
              <a:t>মূল্যায়ন</a:t>
            </a:r>
            <a:endParaRPr lang="en-US" sz="6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94234C-24A1-4DCB-83C9-F3AAF528E359}"/>
              </a:ext>
            </a:extLst>
          </p:cNvPr>
          <p:cNvSpPr txBox="1"/>
          <p:nvPr/>
        </p:nvSpPr>
        <p:spPr>
          <a:xfrm>
            <a:off x="9933707" y="1101049"/>
            <a:ext cx="1927946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800" b="0" i="0" dirty="0"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জাতকে।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C379BD-E3AD-45C9-A5E3-7F1D91236FBD}"/>
              </a:ext>
            </a:extLst>
          </p:cNvPr>
          <p:cNvSpPr txBox="1"/>
          <p:nvPr/>
        </p:nvSpPr>
        <p:spPr>
          <a:xfrm>
            <a:off x="471726" y="2600635"/>
            <a:ext cx="4670117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800" b="0" i="0" dirty="0"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মানবধর্ম বা মানবতাকে।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781403-A6D2-4D8A-AE0F-F9936D4D357F}"/>
              </a:ext>
            </a:extLst>
          </p:cNvPr>
          <p:cNvSpPr txBox="1"/>
          <p:nvPr/>
        </p:nvSpPr>
        <p:spPr>
          <a:xfrm>
            <a:off x="644553" y="4219273"/>
            <a:ext cx="5451448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bn-BD" sz="4800" b="0" i="0" dirty="0"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মানুষের জাত ও ধর্মভেদকে।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35E9EE-15F9-4CF0-A60D-49A21317427E}"/>
              </a:ext>
            </a:extLst>
          </p:cNvPr>
          <p:cNvSpPr txBox="1"/>
          <p:nvPr/>
        </p:nvSpPr>
        <p:spPr>
          <a:xfrm>
            <a:off x="8219070" y="5052117"/>
            <a:ext cx="2713973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800" b="0" i="0" dirty="0"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জাতের চিহ্ন ।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2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5" grpId="0" animBg="1"/>
      <p:bldP spid="17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40AA60F-16E0-4CEB-AB06-836B2F8D0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92"/>
            </a:avLst>
          </a:prstGeom>
          <a:solidFill>
            <a:srgbClr val="FF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A34AF482-0BB5-496E-9E15-33BD5B7CA80C}"/>
              </a:ext>
            </a:extLst>
          </p:cNvPr>
          <p:cNvSpPr/>
          <p:nvPr/>
        </p:nvSpPr>
        <p:spPr>
          <a:xfrm>
            <a:off x="152400" y="152400"/>
            <a:ext cx="11907078" cy="6553200"/>
          </a:xfrm>
          <a:prstGeom prst="frame">
            <a:avLst>
              <a:gd name="adj1" fmla="val 1292"/>
            </a:avLst>
          </a:prstGeom>
          <a:solidFill>
            <a:srgbClr val="00B05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8DBE0C-9333-4836-876F-9EA2F0ED1597}"/>
              </a:ext>
            </a:extLst>
          </p:cNvPr>
          <p:cNvGrpSpPr/>
          <p:nvPr/>
        </p:nvGrpSpPr>
        <p:grpSpPr>
          <a:xfrm>
            <a:off x="224977" y="6321287"/>
            <a:ext cx="11728484" cy="420757"/>
            <a:chOff x="132522" y="5648325"/>
            <a:chExt cx="11986281" cy="1133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B045D4-85BF-4F8A-A5FA-D1254386B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2" y="5648325"/>
              <a:ext cx="4029075" cy="11334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412B0B-EA6F-45E5-87C2-F3E76CA7D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723" y="5648325"/>
              <a:ext cx="4029075" cy="11334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F9A8EA-68B2-4624-839B-CB052D843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728" y="5648325"/>
              <a:ext cx="4029075" cy="1133475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5C841CB-EF5A-4D95-A713-1D83CE2CBA41}"/>
              </a:ext>
            </a:extLst>
          </p:cNvPr>
          <p:cNvSpPr txBox="1"/>
          <p:nvPr/>
        </p:nvSpPr>
        <p:spPr>
          <a:xfrm>
            <a:off x="447804" y="1074509"/>
            <a:ext cx="805044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BD" sz="6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ধর্ম ও জাত নি</a:t>
            </a:r>
            <a:r>
              <a:rPr lang="en-US" sz="60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BD" sz="6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লালনের মনে </a:t>
            </a:r>
            <a:r>
              <a:rPr lang="en-US" sz="6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b="0" i="0" dirty="0">
              <a:solidFill>
                <a:srgbClr val="22222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6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‘জেতের’ শব্দের অর্থ </a:t>
            </a:r>
            <a:r>
              <a:rPr lang="en-US" sz="6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6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6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জাত বলতে </a:t>
            </a:r>
            <a:r>
              <a:rPr lang="en-US" sz="60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bn-BD" sz="6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en-US" sz="60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BD" sz="6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ছে </a:t>
            </a:r>
            <a:r>
              <a:rPr lang="en-US" sz="6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l"/>
            <a:r>
              <a:rPr lang="bn-BD" sz="6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কুপে যে জল থাকে তাকে বলে</a:t>
            </a:r>
            <a:r>
              <a:rPr lang="en-US" sz="6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6000" b="0" i="0" dirty="0">
              <a:solidFill>
                <a:srgbClr val="22222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6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গঙ্গাজল বলতে</a:t>
            </a:r>
            <a:r>
              <a:rPr lang="en-US" sz="6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bn-BD" sz="6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en-US" sz="60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BD" sz="6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6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6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7DCDD8-4E7A-400F-B0AB-BB473F190D51}"/>
              </a:ext>
            </a:extLst>
          </p:cNvPr>
          <p:cNvSpPr txBox="1"/>
          <p:nvPr/>
        </p:nvSpPr>
        <p:spPr>
          <a:xfrm>
            <a:off x="4638260" y="203110"/>
            <a:ext cx="20408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/>
              <a:t>মূল্যায়ন</a:t>
            </a:r>
            <a:endParaRPr lang="en-US" sz="6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94E63C-B246-470C-9613-C750FB045DF9}"/>
              </a:ext>
            </a:extLst>
          </p:cNvPr>
          <p:cNvSpPr txBox="1"/>
          <p:nvPr/>
        </p:nvSpPr>
        <p:spPr>
          <a:xfrm>
            <a:off x="8628211" y="1218611"/>
            <a:ext cx="3192924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bn-BD" sz="4000" b="1" i="0" dirty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4000" b="1" i="0" dirty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b="1" i="0" dirty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বিশ্বাস নেই।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B65516-D682-41FF-9DFB-51D73023F959}"/>
              </a:ext>
            </a:extLst>
          </p:cNvPr>
          <p:cNvSpPr txBox="1"/>
          <p:nvPr/>
        </p:nvSpPr>
        <p:spPr>
          <a:xfrm>
            <a:off x="8787651" y="2104748"/>
            <a:ext cx="1602053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000" b="1" i="0" dirty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জাতের।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4AAEFC-44C6-448A-AC25-5A464E3B73BF}"/>
              </a:ext>
            </a:extLst>
          </p:cNvPr>
          <p:cNvSpPr txBox="1"/>
          <p:nvPr/>
        </p:nvSpPr>
        <p:spPr>
          <a:xfrm>
            <a:off x="8650652" y="3098723"/>
            <a:ext cx="2732965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bn-BD" sz="4000" b="1" i="0" dirty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জাতি বা ধর্মকে।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35E6D3-8124-46DE-A4C6-EDAA52982656}"/>
              </a:ext>
            </a:extLst>
          </p:cNvPr>
          <p:cNvSpPr txBox="1"/>
          <p:nvPr/>
        </p:nvSpPr>
        <p:spPr>
          <a:xfrm>
            <a:off x="8870155" y="3989708"/>
            <a:ext cx="1519550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কুপজল।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925BD7-48F3-4C16-83D6-13E7CD44809F}"/>
              </a:ext>
            </a:extLst>
          </p:cNvPr>
          <p:cNvSpPr txBox="1"/>
          <p:nvPr/>
        </p:nvSpPr>
        <p:spPr>
          <a:xfrm>
            <a:off x="8650654" y="4947392"/>
            <a:ext cx="286548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000" b="1" i="0" dirty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গঙ্গা নদীর জল।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3A93205-7734-4E2E-AE3F-BD5993397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238780"/>
            <a:ext cx="1013457" cy="7286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10B173-8FFB-4A4B-8E40-8770B4635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015" y="203110"/>
            <a:ext cx="944232" cy="93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5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40AA60F-16E0-4CEB-AB06-836B2F8D0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92"/>
            </a:avLst>
          </a:prstGeom>
          <a:solidFill>
            <a:srgbClr val="FF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A34AF482-0BB5-496E-9E15-33BD5B7CA80C}"/>
              </a:ext>
            </a:extLst>
          </p:cNvPr>
          <p:cNvSpPr/>
          <p:nvPr/>
        </p:nvSpPr>
        <p:spPr>
          <a:xfrm>
            <a:off x="152400" y="152400"/>
            <a:ext cx="11907078" cy="6553200"/>
          </a:xfrm>
          <a:prstGeom prst="frame">
            <a:avLst>
              <a:gd name="adj1" fmla="val 1292"/>
            </a:avLst>
          </a:prstGeom>
          <a:solidFill>
            <a:srgbClr val="00B05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8DBE0C-9333-4836-876F-9EA2F0ED1597}"/>
              </a:ext>
            </a:extLst>
          </p:cNvPr>
          <p:cNvGrpSpPr/>
          <p:nvPr/>
        </p:nvGrpSpPr>
        <p:grpSpPr>
          <a:xfrm>
            <a:off x="224977" y="6321287"/>
            <a:ext cx="11728484" cy="420757"/>
            <a:chOff x="132522" y="5648325"/>
            <a:chExt cx="11986281" cy="1133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B045D4-85BF-4F8A-A5FA-D1254386B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2" y="5648325"/>
              <a:ext cx="4029075" cy="11334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412B0B-EA6F-45E5-87C2-F3E76CA7D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723" y="5648325"/>
              <a:ext cx="4029075" cy="11334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F9A8EA-68B2-4624-839B-CB052D843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728" y="5648325"/>
              <a:ext cx="4029075" cy="1133475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229B5E1-9C1B-4D01-ABA2-3CA01D6FAC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12"/>
          <a:stretch/>
        </p:blipFill>
        <p:spPr>
          <a:xfrm>
            <a:off x="453100" y="340421"/>
            <a:ext cx="5964056" cy="374788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B982F3-A435-47C2-AD51-DBA0EF25243F}"/>
              </a:ext>
            </a:extLst>
          </p:cNvPr>
          <p:cNvSpPr txBox="1"/>
          <p:nvPr/>
        </p:nvSpPr>
        <p:spPr>
          <a:xfrm>
            <a:off x="6735656" y="530083"/>
            <a:ext cx="4412974" cy="15696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 err="1"/>
              <a:t>বাড়ির</a:t>
            </a:r>
            <a:r>
              <a:rPr lang="en-US" sz="9600" dirty="0"/>
              <a:t> </a:t>
            </a:r>
            <a:r>
              <a:rPr lang="en-US" sz="9600" dirty="0" err="1"/>
              <a:t>কাজ</a:t>
            </a:r>
            <a:endParaRPr lang="en-US" sz="9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BF878B-273A-48C2-BFDC-BD48788CEBF6}"/>
              </a:ext>
            </a:extLst>
          </p:cNvPr>
          <p:cNvSpPr txBox="1"/>
          <p:nvPr/>
        </p:nvSpPr>
        <p:spPr>
          <a:xfrm>
            <a:off x="440086" y="4204259"/>
            <a:ext cx="11298266" cy="212365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66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66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যাও</a:t>
            </a:r>
            <a:r>
              <a:rPr lang="en-US" sz="66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BD" sz="66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কিংবা আসার বেলা</a:t>
            </a:r>
            <a:r>
              <a:rPr lang="en-US" sz="66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66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জেতের চিহ্ন র</a:t>
            </a:r>
            <a:r>
              <a:rPr lang="en-US" sz="66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66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কার রে।</a:t>
            </a:r>
            <a:r>
              <a:rPr lang="en-US" sz="66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66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66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6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6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6600" b="0" i="0" dirty="0">
              <a:solidFill>
                <a:srgbClr val="22222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60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40AA60F-16E0-4CEB-AB06-836B2F8D0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92"/>
            </a:avLst>
          </a:prstGeom>
          <a:solidFill>
            <a:srgbClr val="FF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A34AF482-0BB5-496E-9E15-33BD5B7CA80C}"/>
              </a:ext>
            </a:extLst>
          </p:cNvPr>
          <p:cNvSpPr/>
          <p:nvPr/>
        </p:nvSpPr>
        <p:spPr>
          <a:xfrm>
            <a:off x="152400" y="152400"/>
            <a:ext cx="11907078" cy="6553200"/>
          </a:xfrm>
          <a:prstGeom prst="frame">
            <a:avLst>
              <a:gd name="adj1" fmla="val 1292"/>
            </a:avLst>
          </a:prstGeom>
          <a:solidFill>
            <a:srgbClr val="00B05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8DBE0C-9333-4836-876F-9EA2F0ED1597}"/>
              </a:ext>
            </a:extLst>
          </p:cNvPr>
          <p:cNvGrpSpPr/>
          <p:nvPr/>
        </p:nvGrpSpPr>
        <p:grpSpPr>
          <a:xfrm>
            <a:off x="224977" y="6321287"/>
            <a:ext cx="11728484" cy="420757"/>
            <a:chOff x="132522" y="5648325"/>
            <a:chExt cx="11986281" cy="1133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B045D4-85BF-4F8A-A5FA-D1254386B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2" y="5648325"/>
              <a:ext cx="4029075" cy="11334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412B0B-EA6F-45E5-87C2-F3E76CA7D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723" y="5648325"/>
              <a:ext cx="4029075" cy="11334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F9A8EA-68B2-4624-839B-CB052D843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728" y="5648325"/>
              <a:ext cx="4029075" cy="1133475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B512FB4-3DB7-4991-B85B-29C39A35C1DE}"/>
              </a:ext>
            </a:extLst>
          </p:cNvPr>
          <p:cNvSpPr txBox="1"/>
          <p:nvPr/>
        </p:nvSpPr>
        <p:spPr>
          <a:xfrm>
            <a:off x="1699590" y="1174536"/>
            <a:ext cx="9634331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8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8091A6-001C-4BA7-943F-D537F2DE0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977" y="152400"/>
            <a:ext cx="3429000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F2034C-8134-4673-8225-276C41104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37181">
            <a:off x="8478894" y="169923"/>
            <a:ext cx="3429000" cy="3429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42B7E2-CCFB-462D-9BB6-9BE04E5C5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78297" y="3140036"/>
            <a:ext cx="3429000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3E6ABB-6B43-47CC-BBB5-127EED85B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123">
            <a:off x="166457" y="3003439"/>
            <a:ext cx="3429000" cy="3429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470CF9-3CD2-4D23-9D02-D248625AD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544" y="331815"/>
            <a:ext cx="1457143" cy="10476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797168-3522-4A62-8FF6-BFCD5E059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438" y="107822"/>
            <a:ext cx="1357612" cy="133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93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40AA60F-16E0-4CEB-AB06-836B2F8D0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92"/>
            </a:avLst>
          </a:prstGeom>
          <a:solidFill>
            <a:srgbClr val="FF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A34AF482-0BB5-496E-9E15-33BD5B7CA80C}"/>
              </a:ext>
            </a:extLst>
          </p:cNvPr>
          <p:cNvSpPr/>
          <p:nvPr/>
        </p:nvSpPr>
        <p:spPr>
          <a:xfrm>
            <a:off x="152400" y="152400"/>
            <a:ext cx="11907078" cy="6553200"/>
          </a:xfrm>
          <a:prstGeom prst="frame">
            <a:avLst>
              <a:gd name="adj1" fmla="val 1292"/>
            </a:avLst>
          </a:prstGeom>
          <a:solidFill>
            <a:srgbClr val="00B05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8DBE0C-9333-4836-876F-9EA2F0ED1597}"/>
              </a:ext>
            </a:extLst>
          </p:cNvPr>
          <p:cNvGrpSpPr/>
          <p:nvPr/>
        </p:nvGrpSpPr>
        <p:grpSpPr>
          <a:xfrm>
            <a:off x="192156" y="6321480"/>
            <a:ext cx="11728484" cy="420757"/>
            <a:chOff x="132522" y="5648325"/>
            <a:chExt cx="11986281" cy="1133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B045D4-85BF-4F8A-A5FA-D1254386B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2" y="5648325"/>
              <a:ext cx="4029075" cy="11334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412B0B-EA6F-45E5-87C2-F3E76CA7D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723" y="5648325"/>
              <a:ext cx="4029075" cy="11334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F9A8EA-68B2-4624-839B-CB052D843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728" y="5648325"/>
              <a:ext cx="4029075" cy="1133475"/>
            </a:xfrm>
            <a:prstGeom prst="rect">
              <a:avLst/>
            </a:prstGeom>
          </p:spPr>
        </p:pic>
      </p:grpSp>
      <p:pic>
        <p:nvPicPr>
          <p:cNvPr id="1026" name="Picture 2" descr="মহানবীকে নিয়ে কটূক্তি করলে শাস্তি: প্রধানমন্ত্রী">
            <a:extLst>
              <a:ext uri="{FF2B5EF4-FFF2-40B4-BE49-F238E27FC236}">
                <a16:creationId xmlns:a16="http://schemas.microsoft.com/office/drawing/2014/main" id="{3F09207B-25D0-4299-B093-089B3460B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01" y="833078"/>
            <a:ext cx="4166665" cy="2225123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শুভ বড়দিন উদযাপিত">
            <a:extLst>
              <a:ext uri="{FF2B5EF4-FFF2-40B4-BE49-F238E27FC236}">
                <a16:creationId xmlns:a16="http://schemas.microsoft.com/office/drawing/2014/main" id="{04B99073-67D2-4BFD-AB68-E748EC2A7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55" y="3464647"/>
            <a:ext cx="4229411" cy="2597082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পবিত্র বুদ্ধ পূর্ণিমার আগেই লকডাউন উঠুক&amp;#39;, করোনা মুক্তির প্রার্থনায়  টালিগঞ্জ মঠে বৌদ্ধ ভিক্ষুরা | Buddhist monks prayer for corona free world  in Tollygunge">
            <a:extLst>
              <a:ext uri="{FF2B5EF4-FFF2-40B4-BE49-F238E27FC236}">
                <a16:creationId xmlns:a16="http://schemas.microsoft.com/office/drawing/2014/main" id="{396F4C8E-5720-4196-B7A6-ABA1C0513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278" y="3464647"/>
            <a:ext cx="3806567" cy="2382767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এই পাঁচ হিন্দু উৎসবে মুসলিম ও শিখেরাও ভাসেন আনন্দের জোয়ারে হিন্দুদের সঙ্গেই">
            <a:extLst>
              <a:ext uri="{FF2B5EF4-FFF2-40B4-BE49-F238E27FC236}">
                <a16:creationId xmlns:a16="http://schemas.microsoft.com/office/drawing/2014/main" id="{B9ECE7BF-C7AF-474B-9415-C445CCFE4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278" y="833078"/>
            <a:ext cx="3806567" cy="2096643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2BDF01-65EF-408B-946D-4820C69D743D}"/>
              </a:ext>
            </a:extLst>
          </p:cNvPr>
          <p:cNvSpPr txBox="1"/>
          <p:nvPr/>
        </p:nvSpPr>
        <p:spPr>
          <a:xfrm>
            <a:off x="2573777" y="200352"/>
            <a:ext cx="7328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25AF2E-AA06-4FD1-9A06-839C057BE794}"/>
              </a:ext>
            </a:extLst>
          </p:cNvPr>
          <p:cNvSpPr txBox="1"/>
          <p:nvPr/>
        </p:nvSpPr>
        <p:spPr>
          <a:xfrm>
            <a:off x="1884328" y="3000502"/>
            <a:ext cx="1962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E1F21D-11C5-4669-B15F-F2A2EDC1275C}"/>
              </a:ext>
            </a:extLst>
          </p:cNvPr>
          <p:cNvSpPr txBox="1"/>
          <p:nvPr/>
        </p:nvSpPr>
        <p:spPr>
          <a:xfrm>
            <a:off x="9151273" y="2879872"/>
            <a:ext cx="1501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9D3F8E-1E0E-4CE7-95C8-7ED4A05EC6DB}"/>
              </a:ext>
            </a:extLst>
          </p:cNvPr>
          <p:cNvSpPr txBox="1"/>
          <p:nvPr/>
        </p:nvSpPr>
        <p:spPr>
          <a:xfrm>
            <a:off x="1938069" y="5922956"/>
            <a:ext cx="166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F9EB12-D6E7-4E1E-9A88-A25A296C0497}"/>
              </a:ext>
            </a:extLst>
          </p:cNvPr>
          <p:cNvSpPr txBox="1"/>
          <p:nvPr/>
        </p:nvSpPr>
        <p:spPr>
          <a:xfrm>
            <a:off x="9006274" y="5886416"/>
            <a:ext cx="1501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D08A60-6DB7-451A-A9CD-9C97D4079E92}"/>
              </a:ext>
            </a:extLst>
          </p:cNvPr>
          <p:cNvSpPr txBox="1"/>
          <p:nvPr/>
        </p:nvSpPr>
        <p:spPr>
          <a:xfrm>
            <a:off x="5110188" y="1772908"/>
            <a:ext cx="2394467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341330-C132-4985-860C-09E8F29D07F1}"/>
              </a:ext>
            </a:extLst>
          </p:cNvPr>
          <p:cNvSpPr txBox="1"/>
          <p:nvPr/>
        </p:nvSpPr>
        <p:spPr>
          <a:xfrm>
            <a:off x="5110188" y="3648105"/>
            <a:ext cx="2394467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87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6" grpId="0"/>
      <p:bldP spid="17" grpId="0"/>
      <p:bldP spid="18" grpId="0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6CCF1E-7440-4F56-91F6-691FF24AC267}"/>
              </a:ext>
            </a:extLst>
          </p:cNvPr>
          <p:cNvSpPr txBox="1"/>
          <p:nvPr/>
        </p:nvSpPr>
        <p:spPr>
          <a:xfrm>
            <a:off x="5596094" y="3184198"/>
            <a:ext cx="566825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E74D73EF-8F83-4330-A700-CE258086410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92"/>
            </a:avLst>
          </a:prstGeom>
          <a:solidFill>
            <a:srgbClr val="FF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AFF22CDA-A02C-4649-8F41-69A8CD98E3BF}"/>
              </a:ext>
            </a:extLst>
          </p:cNvPr>
          <p:cNvSpPr/>
          <p:nvPr/>
        </p:nvSpPr>
        <p:spPr>
          <a:xfrm>
            <a:off x="152400" y="152400"/>
            <a:ext cx="11907078" cy="6553200"/>
          </a:xfrm>
          <a:prstGeom prst="frame">
            <a:avLst>
              <a:gd name="adj1" fmla="val 1292"/>
            </a:avLst>
          </a:prstGeom>
          <a:solidFill>
            <a:srgbClr val="00B05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CC0E88-A2EA-4943-B2AC-C173019FF307}"/>
              </a:ext>
            </a:extLst>
          </p:cNvPr>
          <p:cNvGrpSpPr/>
          <p:nvPr/>
        </p:nvGrpSpPr>
        <p:grpSpPr>
          <a:xfrm>
            <a:off x="224977" y="6321287"/>
            <a:ext cx="11728484" cy="420757"/>
            <a:chOff x="132522" y="5648325"/>
            <a:chExt cx="11986281" cy="11334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5C2E96-CF06-4406-865B-430907D1B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2" y="5648325"/>
              <a:ext cx="4029075" cy="11334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1B0B8BE-5C50-439F-A039-1CEC078CB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723" y="5648325"/>
              <a:ext cx="4029075" cy="113347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B0C60B1-4B86-4909-90B8-847158025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728" y="5648325"/>
              <a:ext cx="4029075" cy="1133475"/>
            </a:xfrm>
            <a:prstGeom prst="rect">
              <a:avLst/>
            </a:prstGeom>
          </p:spPr>
        </p:pic>
      </p:grpSp>
      <p:pic>
        <p:nvPicPr>
          <p:cNvPr id="1028" name="Picture 4" descr="কোভিড-১৯: প্রতিরোধে চাই সচেতনতা">
            <a:extLst>
              <a:ext uri="{FF2B5EF4-FFF2-40B4-BE49-F238E27FC236}">
                <a16:creationId xmlns:a16="http://schemas.microsoft.com/office/drawing/2014/main" id="{8ED2EF65-FB1B-4740-B8C7-F961E622A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04" y="3017665"/>
            <a:ext cx="4059557" cy="305183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করোনা-সংঘাতে নাজেহাল গাজার চিকিৎসা ব্যবস্থা">
            <a:extLst>
              <a:ext uri="{FF2B5EF4-FFF2-40B4-BE49-F238E27FC236}">
                <a16:creationId xmlns:a16="http://schemas.microsoft.com/office/drawing/2014/main" id="{F3A76736-2DFB-4032-B389-D0DB1C377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39" y="414752"/>
            <a:ext cx="3644912" cy="2450512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147A58-E5E9-482C-9216-973245E9C1DA}"/>
              </a:ext>
            </a:extLst>
          </p:cNvPr>
          <p:cNvSpPr txBox="1"/>
          <p:nvPr/>
        </p:nvSpPr>
        <p:spPr>
          <a:xfrm>
            <a:off x="6848561" y="4636317"/>
            <a:ext cx="2495355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মানবধর্ম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2" descr="মারুফের তুলনাহীন মানবসেবা- দৈনিক প্রথম আলো">
            <a:extLst>
              <a:ext uri="{FF2B5EF4-FFF2-40B4-BE49-F238E27FC236}">
                <a16:creationId xmlns:a16="http://schemas.microsoft.com/office/drawing/2014/main" id="{6A923598-E18A-4A6C-B703-A9CCBD7F6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48" y="409472"/>
            <a:ext cx="4051189" cy="2474377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কোভিড-১৯: প্রতিরোধে চাই সচেতনতা">
            <a:extLst>
              <a:ext uri="{FF2B5EF4-FFF2-40B4-BE49-F238E27FC236}">
                <a16:creationId xmlns:a16="http://schemas.microsoft.com/office/drawing/2014/main" id="{1DF82332-FD6F-45D3-BDE1-065522CEE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81" y="3012384"/>
            <a:ext cx="4059557" cy="3051832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মাদার তেরেসা (১৯১০-১৯৯৭) | Sadharon Gyan">
            <a:extLst>
              <a:ext uri="{FF2B5EF4-FFF2-40B4-BE49-F238E27FC236}">
                <a16:creationId xmlns:a16="http://schemas.microsoft.com/office/drawing/2014/main" id="{C7398EA0-F87C-4017-AFFC-72195C9EB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09" y="409472"/>
            <a:ext cx="3257923" cy="2450512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79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40AA60F-16E0-4CEB-AB06-836B2F8D0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92"/>
            </a:avLst>
          </a:prstGeom>
          <a:solidFill>
            <a:srgbClr val="FF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A34AF482-0BB5-496E-9E15-33BD5B7CA80C}"/>
              </a:ext>
            </a:extLst>
          </p:cNvPr>
          <p:cNvSpPr/>
          <p:nvPr/>
        </p:nvSpPr>
        <p:spPr>
          <a:xfrm>
            <a:off x="152400" y="152400"/>
            <a:ext cx="11907078" cy="6553200"/>
          </a:xfrm>
          <a:prstGeom prst="frame">
            <a:avLst>
              <a:gd name="adj1" fmla="val 1292"/>
            </a:avLst>
          </a:prstGeom>
          <a:solidFill>
            <a:srgbClr val="00B05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8DBE0C-9333-4836-876F-9EA2F0ED1597}"/>
              </a:ext>
            </a:extLst>
          </p:cNvPr>
          <p:cNvGrpSpPr/>
          <p:nvPr/>
        </p:nvGrpSpPr>
        <p:grpSpPr>
          <a:xfrm>
            <a:off x="224977" y="6321287"/>
            <a:ext cx="11728484" cy="420757"/>
            <a:chOff x="132522" y="5648325"/>
            <a:chExt cx="11986281" cy="1133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B045D4-85BF-4F8A-A5FA-D1254386B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2" y="5648325"/>
              <a:ext cx="4029075" cy="11334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412B0B-EA6F-45E5-87C2-F3E76CA7D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723" y="5648325"/>
              <a:ext cx="4029075" cy="11334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F9A8EA-68B2-4624-839B-CB052D843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728" y="5648325"/>
              <a:ext cx="4029075" cy="1133475"/>
            </a:xfrm>
            <a:prstGeom prst="rect">
              <a:avLst/>
            </a:prstGeom>
          </p:spPr>
        </p:pic>
      </p:grpSp>
      <p:pic>
        <p:nvPicPr>
          <p:cNvPr id="2050" name="Picture 2" descr="দেশে লালন ফকির খুব বেপদে আছেন : আসেন ঘুমাই | কিশোরগঞ্জ ডট কম">
            <a:extLst>
              <a:ext uri="{FF2B5EF4-FFF2-40B4-BE49-F238E27FC236}">
                <a16:creationId xmlns:a16="http://schemas.microsoft.com/office/drawing/2014/main" id="{0139A00E-461B-4E6B-9ADF-FFA589A51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63" y="369798"/>
            <a:ext cx="5177312" cy="59514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CBA4E6-7371-4E91-A9C3-FD7A800F4FA5}"/>
              </a:ext>
            </a:extLst>
          </p:cNvPr>
          <p:cNvSpPr txBox="1"/>
          <p:nvPr/>
        </p:nvSpPr>
        <p:spPr>
          <a:xfrm>
            <a:off x="6276197" y="1859340"/>
            <a:ext cx="352025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মানবধর্ম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9733CB-4196-463C-994C-8B89CA6808C3}"/>
              </a:ext>
            </a:extLst>
          </p:cNvPr>
          <p:cNvSpPr txBox="1"/>
          <p:nvPr/>
        </p:nvSpPr>
        <p:spPr>
          <a:xfrm>
            <a:off x="6276197" y="3581400"/>
            <a:ext cx="4920232" cy="186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শাহ্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B15C15-3265-4D88-A6BA-F83A566BF752}"/>
              </a:ext>
            </a:extLst>
          </p:cNvPr>
          <p:cNvSpPr txBox="1"/>
          <p:nvPr/>
        </p:nvSpPr>
        <p:spPr>
          <a:xfrm>
            <a:off x="6276197" y="319761"/>
            <a:ext cx="5177312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122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40AA60F-16E0-4CEB-AB06-836B2F8D0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92"/>
            </a:avLst>
          </a:prstGeom>
          <a:solidFill>
            <a:srgbClr val="FF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A34AF482-0BB5-496E-9E15-33BD5B7CA80C}"/>
              </a:ext>
            </a:extLst>
          </p:cNvPr>
          <p:cNvSpPr/>
          <p:nvPr/>
        </p:nvSpPr>
        <p:spPr>
          <a:xfrm>
            <a:off x="152400" y="152400"/>
            <a:ext cx="11907078" cy="6553200"/>
          </a:xfrm>
          <a:prstGeom prst="frame">
            <a:avLst>
              <a:gd name="adj1" fmla="val 1292"/>
            </a:avLst>
          </a:prstGeom>
          <a:solidFill>
            <a:srgbClr val="00B05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8DBE0C-9333-4836-876F-9EA2F0ED1597}"/>
              </a:ext>
            </a:extLst>
          </p:cNvPr>
          <p:cNvGrpSpPr/>
          <p:nvPr/>
        </p:nvGrpSpPr>
        <p:grpSpPr>
          <a:xfrm>
            <a:off x="224977" y="6321287"/>
            <a:ext cx="11728484" cy="420757"/>
            <a:chOff x="132522" y="5648325"/>
            <a:chExt cx="11986281" cy="1133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B045D4-85BF-4F8A-A5FA-D1254386B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2" y="5648325"/>
              <a:ext cx="4029075" cy="11334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412B0B-EA6F-45E5-87C2-F3E76CA7D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723" y="5648325"/>
              <a:ext cx="4029075" cy="11334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F9A8EA-68B2-4624-839B-CB052D843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728" y="5648325"/>
              <a:ext cx="4029075" cy="1133475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22291D9-68B2-417C-AE76-3260136B7654}"/>
              </a:ext>
            </a:extLst>
          </p:cNvPr>
          <p:cNvSpPr txBox="1"/>
          <p:nvPr/>
        </p:nvSpPr>
        <p:spPr>
          <a:xfrm>
            <a:off x="4153820" y="291549"/>
            <a:ext cx="2345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0B71A6-504A-453D-A514-1AD14A657DD8}"/>
              </a:ext>
            </a:extLst>
          </p:cNvPr>
          <p:cNvSpPr txBox="1"/>
          <p:nvPr/>
        </p:nvSpPr>
        <p:spPr>
          <a:xfrm>
            <a:off x="1166192" y="1713350"/>
            <a:ext cx="114233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ফকির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অর্থসহ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মানবধর্ম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CC5122-BE91-4725-922C-A4C3BE4C0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7" y="1307212"/>
            <a:ext cx="839785" cy="39515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336F9F-D555-406D-BB75-E78506CC8B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238780"/>
            <a:ext cx="1457143" cy="10476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D1B5CF-E5BC-418B-A0B1-E60F1BD3D2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243" y="171882"/>
            <a:ext cx="1357612" cy="133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3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40AA60F-16E0-4CEB-AB06-836B2F8D0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92"/>
            </a:avLst>
          </a:prstGeom>
          <a:solidFill>
            <a:srgbClr val="FF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A34AF482-0BB5-496E-9E15-33BD5B7CA80C}"/>
              </a:ext>
            </a:extLst>
          </p:cNvPr>
          <p:cNvSpPr/>
          <p:nvPr/>
        </p:nvSpPr>
        <p:spPr>
          <a:xfrm>
            <a:off x="152400" y="152400"/>
            <a:ext cx="11907078" cy="6553200"/>
          </a:xfrm>
          <a:prstGeom prst="frame">
            <a:avLst>
              <a:gd name="adj1" fmla="val 1292"/>
            </a:avLst>
          </a:prstGeom>
          <a:solidFill>
            <a:srgbClr val="00B05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8DBE0C-9333-4836-876F-9EA2F0ED1597}"/>
              </a:ext>
            </a:extLst>
          </p:cNvPr>
          <p:cNvGrpSpPr/>
          <p:nvPr/>
        </p:nvGrpSpPr>
        <p:grpSpPr>
          <a:xfrm>
            <a:off x="224977" y="6321287"/>
            <a:ext cx="11728484" cy="420757"/>
            <a:chOff x="132522" y="5648325"/>
            <a:chExt cx="11986281" cy="1133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B045D4-85BF-4F8A-A5FA-D1254386B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2" y="5648325"/>
              <a:ext cx="4029075" cy="11334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412B0B-EA6F-45E5-87C2-F3E76CA7D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723" y="5648325"/>
              <a:ext cx="4029075" cy="11334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F9A8EA-68B2-4624-839B-CB052D843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728" y="5648325"/>
              <a:ext cx="4029075" cy="1133475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9ADF353-8AAC-410E-9EA6-FED4FE099C1B}"/>
              </a:ext>
            </a:extLst>
          </p:cNvPr>
          <p:cNvSpPr txBox="1"/>
          <p:nvPr/>
        </p:nvSpPr>
        <p:spPr>
          <a:xfrm>
            <a:off x="4167396" y="251791"/>
            <a:ext cx="2570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3D4D3E-28C1-416C-88D8-0F51643EAF7E}"/>
              </a:ext>
            </a:extLst>
          </p:cNvPr>
          <p:cNvSpPr txBox="1"/>
          <p:nvPr/>
        </p:nvSpPr>
        <p:spPr>
          <a:xfrm>
            <a:off x="595104" y="1269880"/>
            <a:ext cx="579813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2800" b="1" i="0" dirty="0"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তিনি একাধারে একজন আধ্যাত্মিক বাউল সাধক, মানবতাবাদী, সমাজ সংস্কারক এবং দার্শনিক। তিনি অসংখ্য গানের গীতিকার, সুরকার ও গা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b="1" i="0" dirty="0"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 ছিলেন।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DAA54F-D3F0-411B-88D1-1F9B14E317DE}"/>
              </a:ext>
            </a:extLst>
          </p:cNvPr>
          <p:cNvSpPr txBox="1"/>
          <p:nvPr/>
        </p:nvSpPr>
        <p:spPr>
          <a:xfrm>
            <a:off x="7465344" y="1082339"/>
            <a:ext cx="235268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t"/>
            <a:r>
              <a:rPr lang="bn-BD" sz="28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</a:p>
          <a:p>
            <a:pPr algn="l" fontAlgn="t"/>
            <a:r>
              <a:rPr lang="bn-BD" sz="2800" b="1" dirty="0"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১৭ অক্টোবর,</a:t>
            </a:r>
            <a:r>
              <a:rPr lang="en-US" sz="2800" b="1" dirty="0"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১৭৭৪</a:t>
            </a:r>
            <a:br>
              <a:rPr lang="bn-BD" sz="2800" b="1" dirty="0"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800" b="1" u="none" strike="noStrike" dirty="0"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  <a:hlinkClick r:id="rId3" tooltip="বঙ্গ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অবিভক্ত বাংলা</a:t>
            </a:r>
            <a:endParaRPr lang="bn-BD" sz="2800" b="1" dirty="0"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699AE0-462B-4A51-A643-E6C52D2778C2}"/>
              </a:ext>
            </a:extLst>
          </p:cNvPr>
          <p:cNvSpPr txBox="1"/>
          <p:nvPr/>
        </p:nvSpPr>
        <p:spPr>
          <a:xfrm>
            <a:off x="407860" y="3083542"/>
            <a:ext cx="4431733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2800" b="1" i="0" dirty="0"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ফকির লালন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i="0" dirty="0"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ছিলেন বহুমুখী প্রতিভার অধিকারী একজন বাঙালি; যিনি ফকির লালন, লালন সাঁই, লালন শাহ, মহাত্মা লালন ইত্যাদি নামেও পরিচিত।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0D8CD7-208C-451D-A449-A784AE84CBCF}"/>
              </a:ext>
            </a:extLst>
          </p:cNvPr>
          <p:cNvSpPr txBox="1"/>
          <p:nvPr/>
        </p:nvSpPr>
        <p:spPr>
          <a:xfrm>
            <a:off x="1989998" y="5214780"/>
            <a:ext cx="880648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bn-BD" sz="28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ধার্মিক ছিলেন, কিন্তু কোনো বিশেষ ধর্মের রীতিনীতি পালনে আগ্রহী ছিলেন না। সব ধর্মের বন্ধন ছিন্ন করে মানবতাকে সর্বোচ্চ স্থান দি</a:t>
            </a:r>
            <a:r>
              <a:rPr lang="en-US" sz="2800" b="1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BD" sz="28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ছিলেন জীবনে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21" name="Picture 2" descr="দেশে লালন ফকির খুব বেপদে আছেন : আসেন ঘুমাই | কিশোরগঞ্জ ডট কম">
            <a:extLst>
              <a:ext uri="{FF2B5EF4-FFF2-40B4-BE49-F238E27FC236}">
                <a16:creationId xmlns:a16="http://schemas.microsoft.com/office/drawing/2014/main" id="{22DA1CC3-8B65-47D6-A0BE-C85897D7D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869" y="2726657"/>
            <a:ext cx="2132761" cy="24516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A95FC5D-9597-4884-A379-D01EA93DC7AA}"/>
              </a:ext>
            </a:extLst>
          </p:cNvPr>
          <p:cNvSpPr txBox="1"/>
          <p:nvPr/>
        </p:nvSpPr>
        <p:spPr>
          <a:xfrm>
            <a:off x="7465344" y="2544279"/>
            <a:ext cx="4307966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</a:p>
          <a:p>
            <a:r>
              <a:rPr lang="bn-BD" sz="32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১৮৯০ সালের ১৭ই অক্টোবর ১১৬ বছর ব</a:t>
            </a:r>
            <a:r>
              <a:rPr lang="en-US" sz="32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সে কুষ্টি</a:t>
            </a:r>
            <a:r>
              <a:rPr lang="en-US" sz="3200" b="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BD" sz="32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 কুমারখালির ছেউড়ি</a:t>
            </a:r>
            <a:r>
              <a:rPr lang="en-US" sz="3200" b="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BD" sz="32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তে নিজ আখ</a:t>
            </a:r>
            <a:r>
              <a:rPr lang="en-US" sz="3200" b="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ড়ায়</a:t>
            </a:r>
            <a:r>
              <a:rPr lang="bn-BD" sz="32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মৃত্যুবরণ করেন।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57C3277-5BEE-4A14-BD7A-FB0F42D9EE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238780"/>
            <a:ext cx="1457143" cy="10476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0ABD6B-1EEB-432D-BF03-5C7EFE4CF6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243" y="171882"/>
            <a:ext cx="1357612" cy="133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8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8" grpId="0" animBg="1"/>
      <p:bldP spid="20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40AA60F-16E0-4CEB-AB06-836B2F8D0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92"/>
            </a:avLst>
          </a:prstGeom>
          <a:solidFill>
            <a:srgbClr val="FF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A34AF482-0BB5-496E-9E15-33BD5B7CA80C}"/>
              </a:ext>
            </a:extLst>
          </p:cNvPr>
          <p:cNvSpPr/>
          <p:nvPr/>
        </p:nvSpPr>
        <p:spPr>
          <a:xfrm>
            <a:off x="152400" y="152400"/>
            <a:ext cx="11907078" cy="6553200"/>
          </a:xfrm>
          <a:prstGeom prst="frame">
            <a:avLst>
              <a:gd name="adj1" fmla="val 1292"/>
            </a:avLst>
          </a:prstGeom>
          <a:solidFill>
            <a:srgbClr val="00B05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8DBE0C-9333-4836-876F-9EA2F0ED1597}"/>
              </a:ext>
            </a:extLst>
          </p:cNvPr>
          <p:cNvGrpSpPr/>
          <p:nvPr/>
        </p:nvGrpSpPr>
        <p:grpSpPr>
          <a:xfrm>
            <a:off x="224977" y="6321287"/>
            <a:ext cx="11728484" cy="420757"/>
            <a:chOff x="132522" y="5648325"/>
            <a:chExt cx="11986281" cy="1133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B045D4-85BF-4F8A-A5FA-D1254386B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2" y="5648325"/>
              <a:ext cx="4029075" cy="11334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412B0B-EA6F-45E5-87C2-F3E76CA7D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723" y="5648325"/>
              <a:ext cx="4029075" cy="11334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F9A8EA-68B2-4624-839B-CB052D843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728" y="5648325"/>
              <a:ext cx="4029075" cy="1133475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054264A-A95D-46B5-8C67-D1A589664038}"/>
              </a:ext>
            </a:extLst>
          </p:cNvPr>
          <p:cNvSpPr txBox="1"/>
          <p:nvPr/>
        </p:nvSpPr>
        <p:spPr>
          <a:xfrm>
            <a:off x="4638262" y="331304"/>
            <a:ext cx="193481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074" name="Picture 2" descr="আগস্টে স্কুলে আসতেই হবে ৫০% শিক্ষক-অশিক্ষক কর্মচারীকে,পর্ষদের নয়া নির্দেশে  বাড়ছে ক্ষোভ">
            <a:extLst>
              <a:ext uri="{FF2B5EF4-FFF2-40B4-BE49-F238E27FC236}">
                <a16:creationId xmlns:a16="http://schemas.microsoft.com/office/drawing/2014/main" id="{4FA7F2CC-2C77-497A-976C-80FC89FA2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323" y="1377121"/>
            <a:ext cx="5365119" cy="30226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D4EA0F-EC98-4338-994D-C22F874FE8C2}"/>
              </a:ext>
            </a:extLst>
          </p:cNvPr>
          <p:cNvSpPr txBox="1"/>
          <p:nvPr/>
        </p:nvSpPr>
        <p:spPr>
          <a:xfrm>
            <a:off x="1802295" y="4758637"/>
            <a:ext cx="830911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ফকির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FB8A8F-D753-4464-9894-A76B783843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238780"/>
            <a:ext cx="1457143" cy="10476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ED678B-2885-4F71-9FAC-5BEB205C11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243" y="171882"/>
            <a:ext cx="1357612" cy="133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40AA60F-16E0-4CEB-AB06-836B2F8D0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92"/>
            </a:avLst>
          </a:prstGeom>
          <a:solidFill>
            <a:srgbClr val="FF00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A34AF482-0BB5-496E-9E15-33BD5B7CA80C}"/>
              </a:ext>
            </a:extLst>
          </p:cNvPr>
          <p:cNvSpPr/>
          <p:nvPr/>
        </p:nvSpPr>
        <p:spPr>
          <a:xfrm>
            <a:off x="152400" y="152400"/>
            <a:ext cx="11907078" cy="6553200"/>
          </a:xfrm>
          <a:prstGeom prst="frame">
            <a:avLst>
              <a:gd name="adj1" fmla="val 1292"/>
            </a:avLst>
          </a:prstGeom>
          <a:solidFill>
            <a:srgbClr val="00B05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8DBE0C-9333-4836-876F-9EA2F0ED1597}"/>
              </a:ext>
            </a:extLst>
          </p:cNvPr>
          <p:cNvGrpSpPr/>
          <p:nvPr/>
        </p:nvGrpSpPr>
        <p:grpSpPr>
          <a:xfrm>
            <a:off x="224977" y="6321287"/>
            <a:ext cx="11728484" cy="420757"/>
            <a:chOff x="132522" y="5648325"/>
            <a:chExt cx="11986281" cy="1133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B045D4-85BF-4F8A-A5FA-D1254386B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2" y="5648325"/>
              <a:ext cx="4029075" cy="11334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412B0B-EA6F-45E5-87C2-F3E76CA7D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723" y="5648325"/>
              <a:ext cx="4029075" cy="11334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F9A8EA-68B2-4624-839B-CB052D843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728" y="5648325"/>
              <a:ext cx="4029075" cy="113347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4026DB9-9FC0-4CB2-B0FB-BE22D3DB538C}"/>
              </a:ext>
            </a:extLst>
          </p:cNvPr>
          <p:cNvSpPr txBox="1"/>
          <p:nvPr/>
        </p:nvSpPr>
        <p:spPr>
          <a:xfrm>
            <a:off x="3648630" y="258057"/>
            <a:ext cx="18121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মানবধর্ম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053F4F-0FE3-46BC-B11D-BFB00B845C08}"/>
              </a:ext>
            </a:extLst>
          </p:cNvPr>
          <p:cNvSpPr txBox="1"/>
          <p:nvPr/>
        </p:nvSpPr>
        <p:spPr>
          <a:xfrm>
            <a:off x="373680" y="3274299"/>
            <a:ext cx="733589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BD" sz="32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সব লোকে কয় লালন কী জাত সংসারে।</a:t>
            </a:r>
          </a:p>
          <a:p>
            <a:pPr algn="just"/>
            <a:r>
              <a:rPr lang="bn-BD" sz="32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লালন কয়, জেতের কী রূপ, দেখলাম না এ নজরে ।।</a:t>
            </a:r>
          </a:p>
          <a:p>
            <a:pPr algn="just"/>
            <a:r>
              <a:rPr lang="bn-BD" sz="32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কেউ মালা, কেউ তস্‌বি গলায়,</a:t>
            </a:r>
          </a:p>
          <a:p>
            <a:pPr algn="just"/>
            <a:r>
              <a:rPr lang="bn-BD" sz="32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তাইতে কী জাত ভিন্ন বলায়,</a:t>
            </a:r>
          </a:p>
          <a:p>
            <a:pPr algn="just"/>
            <a:r>
              <a:rPr lang="bn-BD" sz="32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যাওয়া কিংবা আসার বেলায়</a:t>
            </a:r>
          </a:p>
          <a:p>
            <a:pPr algn="just"/>
            <a:r>
              <a:rPr lang="bn-BD" sz="32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জেতের চিহ্ন রয় কার রে।।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29A10C-4D91-48AF-ADE7-D8FB75063415}"/>
              </a:ext>
            </a:extLst>
          </p:cNvPr>
          <p:cNvSpPr txBox="1"/>
          <p:nvPr/>
        </p:nvSpPr>
        <p:spPr>
          <a:xfrm>
            <a:off x="7291217" y="1580399"/>
            <a:ext cx="466224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BD" sz="36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গর্তে গেলে কূপজল কয়,</a:t>
            </a:r>
          </a:p>
          <a:p>
            <a:pPr algn="just"/>
            <a:r>
              <a:rPr lang="bn-BD" sz="36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গঙ্গায় গেলে গঙ্গাজল হয়,</a:t>
            </a:r>
          </a:p>
          <a:p>
            <a:pPr algn="just"/>
            <a:r>
              <a:rPr lang="bn-BD" sz="36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মূলে এক জল, সে যে ভিন্ন নয়,</a:t>
            </a:r>
          </a:p>
          <a:p>
            <a:pPr algn="just"/>
            <a:r>
              <a:rPr lang="bn-BD" sz="36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ভিন্ন জানায় পাত্র-অনুসারে।।</a:t>
            </a:r>
          </a:p>
          <a:p>
            <a:pPr algn="just"/>
            <a:r>
              <a:rPr lang="bn-BD" sz="36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জগৎ বেড়ে জেতের কথা,</a:t>
            </a:r>
          </a:p>
          <a:p>
            <a:pPr algn="just"/>
            <a:r>
              <a:rPr lang="bn-BD" sz="36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লোকে গৌরব করে যথা-তথা,</a:t>
            </a:r>
          </a:p>
          <a:p>
            <a:pPr algn="just"/>
            <a:r>
              <a:rPr lang="bn-BD" sz="36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লালন সে জেতের ফাতা</a:t>
            </a:r>
          </a:p>
          <a:p>
            <a:pPr algn="just"/>
            <a:r>
              <a:rPr lang="bn-BD" sz="3600" b="1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বিকিয়েছে সাত বাজারে।।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295C81-CFB0-49F9-AA3D-087F30C02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113" y="1580399"/>
            <a:ext cx="373582" cy="43693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81A0405-77D8-49B1-99A2-C45853FA9F82}"/>
              </a:ext>
            </a:extLst>
          </p:cNvPr>
          <p:cNvSpPr txBox="1"/>
          <p:nvPr/>
        </p:nvSpPr>
        <p:spPr>
          <a:xfrm>
            <a:off x="4763826" y="872513"/>
            <a:ext cx="18121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শাহ্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মানবধর্ম _ লালন শাহ্ _ অষ্টম শ্রেণি _ জেএসসি পরীক্(MP3_128K)_1">
            <a:hlinkClick r:id="" action="ppaction://media"/>
            <a:extLst>
              <a:ext uri="{FF2B5EF4-FFF2-40B4-BE49-F238E27FC236}">
                <a16:creationId xmlns:a16="http://schemas.microsoft.com/office/drawing/2014/main" id="{476813EE-6657-4006-B98A-3374A969AC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56013" y="1690912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BCA4E7B-5546-4E19-9314-1252C65FCF2D}"/>
              </a:ext>
            </a:extLst>
          </p:cNvPr>
          <p:cNvSpPr txBox="1"/>
          <p:nvPr/>
        </p:nvSpPr>
        <p:spPr>
          <a:xfrm>
            <a:off x="9194667" y="410848"/>
            <a:ext cx="2435876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7" name="Picture 2" descr="স্কুল পরিদর্শনে গিয়ে পাঠদান করলেন চকরিয়ার ইউএনও - Cox&amp;#39;s News">
            <a:extLst>
              <a:ext uri="{FF2B5EF4-FFF2-40B4-BE49-F238E27FC236}">
                <a16:creationId xmlns:a16="http://schemas.microsoft.com/office/drawing/2014/main" id="{7B311DC1-A7EB-4148-AB51-F967BFABA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9" y="1092019"/>
            <a:ext cx="3097658" cy="2056204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836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740</Words>
  <Application>Microsoft Office PowerPoint</Application>
  <PresentationFormat>Widescreen</PresentationFormat>
  <Paragraphs>121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Majibur Rahman</dc:creator>
  <cp:lastModifiedBy>Majibur Rahman</cp:lastModifiedBy>
  <cp:revision>33</cp:revision>
  <dcterms:created xsi:type="dcterms:W3CDTF">2021-08-23T07:03:13Z</dcterms:created>
  <dcterms:modified xsi:type="dcterms:W3CDTF">2021-09-02T14:30:28Z</dcterms:modified>
</cp:coreProperties>
</file>