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2" r:id="rId4"/>
    <p:sldId id="285" r:id="rId5"/>
    <p:sldId id="264" r:id="rId6"/>
    <p:sldId id="259" r:id="rId7"/>
    <p:sldId id="272" r:id="rId8"/>
    <p:sldId id="263" r:id="rId9"/>
    <p:sldId id="274" r:id="rId10"/>
    <p:sldId id="275" r:id="rId11"/>
    <p:sldId id="267" r:id="rId12"/>
    <p:sldId id="286" r:id="rId13"/>
    <p:sldId id="271" r:id="rId14"/>
    <p:sldId id="276" r:id="rId15"/>
    <p:sldId id="279" r:id="rId16"/>
    <p:sldId id="278" r:id="rId17"/>
    <p:sldId id="283" r:id="rId18"/>
    <p:sldId id="284" r:id="rId19"/>
    <p:sldId id="277" r:id="rId20"/>
    <p:sldId id="282" r:id="rId21"/>
    <p:sldId id="281" r:id="rId22"/>
    <p:sldId id="280" r:id="rId23"/>
    <p:sldId id="273" r:id="rId24"/>
    <p:sldId id="270" r:id="rId25"/>
    <p:sldId id="268" r:id="rId26"/>
  </p:sldIdLst>
  <p:sldSz cx="18288000" cy="9144000"/>
  <p:notesSz cx="6858000" cy="9144000"/>
  <p:defaultTextStyle>
    <a:defPPr>
      <a:defRPr lang="en-US"/>
    </a:defPPr>
    <a:lvl1pPr marL="0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3732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7464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51197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4929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8661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702393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86126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9858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00"/>
    <a:srgbClr val="FF3399"/>
    <a:srgbClr val="0DFF7A"/>
    <a:srgbClr val="FA0000"/>
    <a:srgbClr val="CC00FF"/>
    <a:srgbClr val="6600CC"/>
    <a:srgbClr val="FFFFFF"/>
    <a:srgbClr val="33CC33"/>
    <a:srgbClr val="9933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53" d="100"/>
          <a:sy n="53" d="100"/>
        </p:scale>
        <p:origin x="360" y="66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840568"/>
            <a:ext cx="155448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181600"/>
            <a:ext cx="12801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51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02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86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CF6-BAAE-4330-9D7B-FACAC000F78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191-8A4C-44BB-B28D-8700E5ED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9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CF6-BAAE-4330-9D7B-FACAC000F78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191-8A4C-44BB-B28D-8700E5ED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2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366185"/>
            <a:ext cx="41148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66185"/>
            <a:ext cx="120396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CF6-BAAE-4330-9D7B-FACAC000F78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191-8A4C-44BB-B28D-8700E5ED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6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CF6-BAAE-4330-9D7B-FACAC000F78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191-8A4C-44BB-B28D-8700E5ED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7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5875867"/>
            <a:ext cx="15544800" cy="1816100"/>
          </a:xfrm>
        </p:spPr>
        <p:txBody>
          <a:bodyPr anchor="t"/>
          <a:lstStyle>
            <a:lvl1pPr algn="l">
              <a:defRPr sz="6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3875618"/>
            <a:ext cx="15544800" cy="2000249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373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746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5119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492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7023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86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985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CF6-BAAE-4330-9D7B-FACAC000F78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191-8A4C-44BB-B28D-8700E5ED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6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133601"/>
            <a:ext cx="8077200" cy="6034617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2133601"/>
            <a:ext cx="8077200" cy="6034617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CF6-BAAE-4330-9D7B-FACAC000F78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191-8A4C-44BB-B28D-8700E5ED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3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46817"/>
            <a:ext cx="8080376" cy="853016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899833"/>
            <a:ext cx="8080376" cy="526838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2046817"/>
            <a:ext cx="8083550" cy="853016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2899833"/>
            <a:ext cx="8083550" cy="526838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CF6-BAAE-4330-9D7B-FACAC000F78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191-8A4C-44BB-B28D-8700E5ED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1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CF6-BAAE-4330-9D7B-FACAC000F78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191-8A4C-44BB-B28D-8700E5ED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6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CF6-BAAE-4330-9D7B-FACAC000F78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191-8A4C-44BB-B28D-8700E5ED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8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64067"/>
            <a:ext cx="6016626" cy="1549400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364067"/>
            <a:ext cx="10223500" cy="7804151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1913467"/>
            <a:ext cx="6016626" cy="6254751"/>
          </a:xfrm>
        </p:spPr>
        <p:txBody>
          <a:bodyPr/>
          <a:lstStyle>
            <a:lvl1pPr marL="0" indent="0">
              <a:buNone/>
              <a:defRPr sz="2400"/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CF6-BAAE-4330-9D7B-FACAC000F78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191-8A4C-44BB-B28D-8700E5ED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0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6400800"/>
            <a:ext cx="10972800" cy="755651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817033"/>
            <a:ext cx="10972800" cy="5486400"/>
          </a:xfrm>
        </p:spPr>
        <p:txBody>
          <a:bodyPr/>
          <a:lstStyle>
            <a:lvl1pPr marL="0" indent="0">
              <a:buNone/>
              <a:defRPr sz="5500"/>
            </a:lvl1pPr>
            <a:lvl2pPr marL="783732" indent="0">
              <a:buNone/>
              <a:defRPr sz="4800"/>
            </a:lvl2pPr>
            <a:lvl3pPr marL="1567464" indent="0">
              <a:buNone/>
              <a:defRPr sz="4100"/>
            </a:lvl3pPr>
            <a:lvl4pPr marL="2351197" indent="0">
              <a:buNone/>
              <a:defRPr sz="3400"/>
            </a:lvl4pPr>
            <a:lvl5pPr marL="3134929" indent="0">
              <a:buNone/>
              <a:defRPr sz="3400"/>
            </a:lvl5pPr>
            <a:lvl6pPr marL="3918661" indent="0">
              <a:buNone/>
              <a:defRPr sz="3400"/>
            </a:lvl6pPr>
            <a:lvl7pPr marL="4702393" indent="0">
              <a:buNone/>
              <a:defRPr sz="3400"/>
            </a:lvl7pPr>
            <a:lvl8pPr marL="5486126" indent="0">
              <a:buNone/>
              <a:defRPr sz="3400"/>
            </a:lvl8pPr>
            <a:lvl9pPr marL="6269858" indent="0">
              <a:buNone/>
              <a:defRPr sz="3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7156451"/>
            <a:ext cx="10972800" cy="1073149"/>
          </a:xfrm>
        </p:spPr>
        <p:txBody>
          <a:bodyPr/>
          <a:lstStyle>
            <a:lvl1pPr marL="0" indent="0">
              <a:buNone/>
              <a:defRPr sz="2400"/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CF6-BAAE-4330-9D7B-FACAC000F78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5191-8A4C-44BB-B28D-8700E5ED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4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366184"/>
            <a:ext cx="16459200" cy="1524000"/>
          </a:xfrm>
          <a:prstGeom prst="rect">
            <a:avLst/>
          </a:prstGeom>
        </p:spPr>
        <p:txBody>
          <a:bodyPr vert="horz" lIns="156746" tIns="78373" rIns="156746" bIns="783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133601"/>
            <a:ext cx="16459200" cy="6034617"/>
          </a:xfrm>
          <a:prstGeom prst="rect">
            <a:avLst/>
          </a:prstGeom>
        </p:spPr>
        <p:txBody>
          <a:bodyPr vert="horz" lIns="156746" tIns="78373" rIns="156746" bIns="783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8475134"/>
            <a:ext cx="4267200" cy="486833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6CF6-BAAE-4330-9D7B-FACAC000F78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8475134"/>
            <a:ext cx="5791200" cy="486833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8475134"/>
            <a:ext cx="4267200" cy="486833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B5191-8A4C-44BB-B28D-8700E5ED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3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746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799" indent="-587799" algn="l" defTabSz="156746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3565" indent="-489833" algn="l" defTabSz="156746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9331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indent="-391866" algn="l" defTabSz="156746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6795" indent="-391866" algn="l" defTabSz="156746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10527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94260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7992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61724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3732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464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51197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4929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8661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02393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126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858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f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fif"/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fif"/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fif"/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fif"/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fif"/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fif"/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fif"/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fif"/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fif"/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jf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8965" y="0"/>
            <a:ext cx="18288000" cy="9144000"/>
            <a:chOff x="0" y="0"/>
            <a:chExt cx="18288000" cy="9144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8288000" cy="91440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6257365" y="3733800"/>
              <a:ext cx="7392955" cy="2110831"/>
            </a:xfrm>
            <a:prstGeom prst="rect">
              <a:avLst/>
            </a:prstGeom>
            <a:solidFill>
              <a:srgbClr val="002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6600" b="1" i="1" cap="all" dirty="0" err="1" smtClean="0">
                  <a:ln w="0"/>
                  <a:solidFill>
                    <a:srgbClr val="FA0000"/>
                  </a:solidFill>
                  <a:effectLst>
                    <a:reflection blurRad="12700" stA="50000" endPos="50000" dist="5000" dir="5400000" sy="-100000" rotWithShape="0"/>
                  </a:effectLst>
                  <a:latin typeface="NikoshBAN" pitchFamily="2" charset="0"/>
                  <a:cs typeface="NikoshBAN" pitchFamily="2" charset="0"/>
                </a:rPr>
                <a:t>স্বাগত</a:t>
              </a:r>
              <a:r>
                <a:rPr lang="bn-IN" sz="16600" b="1" i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166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222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-8467" y="0"/>
            <a:ext cx="18288000" cy="9144000"/>
          </a:xfrm>
          <a:prstGeom prst="frame">
            <a:avLst>
              <a:gd name="adj1" fmla="val 3383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0" y="803702"/>
            <a:ext cx="7103227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800" b="1" i="1" dirty="0" err="1" smtClean="0">
                <a:solidFill>
                  <a:srgbClr val="0000FF"/>
                </a:solidFill>
                <a:latin typeface="NikoshBAN"/>
              </a:rPr>
              <a:t>প্রধানমন্ত্রী</a:t>
            </a:r>
            <a:r>
              <a:rPr lang="en-US" sz="4800" b="1" i="1" dirty="0" smtClean="0">
                <a:solidFill>
                  <a:srgbClr val="0000FF"/>
                </a:solidFill>
                <a:latin typeface="NikoshBAN"/>
              </a:rPr>
              <a:t> </a:t>
            </a:r>
            <a:r>
              <a:rPr lang="en-US" sz="4800" b="1" i="1" dirty="0" err="1" smtClean="0">
                <a:solidFill>
                  <a:srgbClr val="0000FF"/>
                </a:solidFill>
                <a:latin typeface="NikoshBAN"/>
              </a:rPr>
              <a:t>পদের</a:t>
            </a:r>
            <a:r>
              <a:rPr lang="en-US" sz="4800" b="1" i="1" dirty="0" smtClean="0">
                <a:solidFill>
                  <a:srgbClr val="0000FF"/>
                </a:solidFill>
                <a:latin typeface="NikoshBAN"/>
              </a:rPr>
              <a:t> </a:t>
            </a:r>
            <a:r>
              <a:rPr lang="en-US" sz="4800" b="1" i="1" dirty="0" err="1" smtClean="0">
                <a:solidFill>
                  <a:srgbClr val="0000FF"/>
                </a:solidFill>
                <a:latin typeface="NikoshBAN"/>
              </a:rPr>
              <a:t>নিয়োগ</a:t>
            </a:r>
            <a:r>
              <a:rPr lang="en-US" sz="4800" b="1" i="1" dirty="0" smtClean="0">
                <a:solidFill>
                  <a:srgbClr val="0000FF"/>
                </a:solidFill>
                <a:latin typeface="NikoshBAN"/>
              </a:rPr>
              <a:t> </a:t>
            </a:r>
            <a:endParaRPr lang="en-US" sz="3600" b="1" i="1" dirty="0">
              <a:solidFill>
                <a:srgbClr val="0000FF"/>
              </a:solidFill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2581" y="2438400"/>
            <a:ext cx="16786968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3600"/>
                </a:solidFill>
                <a:latin typeface="NikoshBAN"/>
              </a:rPr>
              <a:t>প্রধানমন্ত্রীর</a:t>
            </a:r>
            <a:r>
              <a:rPr lang="en-US" sz="3600" b="1" dirty="0" smtClean="0">
                <a:solidFill>
                  <a:srgbClr val="0036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003600"/>
                </a:solidFill>
                <a:latin typeface="NikoshBAN"/>
              </a:rPr>
              <a:t>নিয়োগে</a:t>
            </a:r>
            <a:r>
              <a:rPr lang="en-US" sz="3600" b="1" dirty="0" smtClean="0">
                <a:solidFill>
                  <a:srgbClr val="003600"/>
                </a:solidFill>
                <a:latin typeface="NikoshBAN"/>
              </a:rPr>
              <a:t> </a:t>
            </a:r>
            <a:r>
              <a:rPr lang="bn-IN" sz="3600" b="1" dirty="0" smtClean="0">
                <a:solidFill>
                  <a:srgbClr val="003600"/>
                </a:solidFill>
                <a:latin typeface="NikoshBAN"/>
              </a:rPr>
              <a:t>২টি বিষয় বিবেচ্যঃ</a:t>
            </a:r>
          </a:p>
          <a:p>
            <a:endParaRPr lang="bn-IN" sz="3600" dirty="0" smtClean="0">
              <a:latin typeface="NikoshBAN"/>
            </a:endParaRPr>
          </a:p>
          <a:p>
            <a:r>
              <a:rPr lang="bn-IN" sz="3600" b="1" dirty="0" smtClean="0">
                <a:solidFill>
                  <a:srgbClr val="33CC33"/>
                </a:solidFill>
                <a:latin typeface="NikoshBAN"/>
              </a:rPr>
              <a:t>১মতঃ</a:t>
            </a:r>
            <a:r>
              <a:rPr lang="bn-IN" sz="3200" b="1" dirty="0" smtClean="0">
                <a:solidFill>
                  <a:srgbClr val="993366"/>
                </a:solidFill>
                <a:latin typeface="NikoshBAN"/>
              </a:rPr>
              <a:t> সংসদীয় রীতি অনুযায়ী সাধারণ নির্বাচনের পর জাতীয় সংসদের সংখ্যাগরিষ্ঠ দলের</a:t>
            </a:r>
          </a:p>
          <a:p>
            <a:r>
              <a:rPr lang="bn-IN" sz="3200" b="1" dirty="0">
                <a:solidFill>
                  <a:srgbClr val="993366"/>
                </a:solidFill>
                <a:latin typeface="NikoshBAN"/>
              </a:rPr>
              <a:t> </a:t>
            </a:r>
            <a:r>
              <a:rPr lang="bn-IN" sz="3200" b="1" dirty="0" smtClean="0">
                <a:solidFill>
                  <a:srgbClr val="993366"/>
                </a:solidFill>
                <a:latin typeface="NikoshBAN"/>
              </a:rPr>
              <a:t>          ‘সংসদীয় নেতা’ কে রাষ্ট্রপতি সংসদের আস্থাভাজন সদস্য বলে মনে করেন এবং</a:t>
            </a:r>
          </a:p>
          <a:p>
            <a:r>
              <a:rPr lang="bn-IN" sz="3200" b="1" dirty="0">
                <a:solidFill>
                  <a:srgbClr val="993366"/>
                </a:solidFill>
                <a:latin typeface="NikoshBAN"/>
              </a:rPr>
              <a:t> </a:t>
            </a:r>
            <a:r>
              <a:rPr lang="bn-IN" sz="3200" b="1" dirty="0" smtClean="0">
                <a:solidFill>
                  <a:srgbClr val="993366"/>
                </a:solidFill>
                <a:latin typeface="NikoshBAN"/>
              </a:rPr>
              <a:t>           তাকেই প্রধানমন্ত্রী হিসেবে নিয়োগ দান করবেন।</a:t>
            </a:r>
          </a:p>
          <a:p>
            <a:endParaRPr lang="bn-IN" sz="3200" b="1" dirty="0" smtClean="0">
              <a:solidFill>
                <a:srgbClr val="993366"/>
              </a:solidFill>
              <a:latin typeface="NikoshBAN"/>
            </a:endParaRPr>
          </a:p>
          <a:p>
            <a:r>
              <a:rPr lang="bn-IN" sz="3600" b="1" dirty="0" smtClean="0">
                <a:solidFill>
                  <a:srgbClr val="33CC33"/>
                </a:solidFill>
                <a:latin typeface="NikoshBAN"/>
              </a:rPr>
              <a:t>২য়তঃ</a:t>
            </a:r>
            <a:r>
              <a:rPr lang="bn-IN" sz="3200" b="1" dirty="0" smtClean="0">
                <a:solidFill>
                  <a:srgbClr val="993366"/>
                </a:solidFill>
                <a:latin typeface="NikoshBAN"/>
              </a:rPr>
              <a:t> যদি কোনো দল সংখ্যাগরিষ্ঠতা অর্জন করতে ব্যথ হয় তখন ‘সংখ্যাগরিষ্ঠ সদস্যদের</a:t>
            </a:r>
          </a:p>
          <a:p>
            <a:r>
              <a:rPr lang="bn-IN" sz="3200" b="1" dirty="0" smtClean="0">
                <a:solidFill>
                  <a:srgbClr val="993366"/>
                </a:solidFill>
                <a:latin typeface="NikoshBAN"/>
              </a:rPr>
              <a:t>            আস্থাভাজন ব্যক্তি’ খুজে বের করার ক্ষেত্রে রাষ্ট্রপতি তার সংবিধানপ্রদত্ত ক্ষমতা </a:t>
            </a:r>
          </a:p>
          <a:p>
            <a:r>
              <a:rPr lang="bn-IN" sz="3200" b="1" dirty="0">
                <a:solidFill>
                  <a:srgbClr val="993366"/>
                </a:solidFill>
                <a:latin typeface="NikoshBAN"/>
              </a:rPr>
              <a:t> </a:t>
            </a:r>
            <a:r>
              <a:rPr lang="bn-IN" sz="3200" b="1" dirty="0" smtClean="0">
                <a:solidFill>
                  <a:srgbClr val="993366"/>
                </a:solidFill>
                <a:latin typeface="NikoshBAN"/>
              </a:rPr>
              <a:t>           প্রয়োগ করতে পারবেন। </a:t>
            </a:r>
            <a:endParaRPr lang="en-US" sz="3200" b="1" dirty="0">
              <a:solidFill>
                <a:srgbClr val="993366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17468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086600" cy="1991856"/>
          </a:xfrm>
          <a:prstGeom prst="flowChartInternalStorage">
            <a:avLst/>
          </a:prstGeom>
          <a:ln w="571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IN" sz="5400" b="1" i="1" cap="all" dirty="0" smtClean="0">
                <a:ln w="0"/>
                <a:solidFill>
                  <a:srgbClr val="1B5616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বাংলাদেশের প্রথম</a:t>
            </a:r>
          </a:p>
          <a:p>
            <a:r>
              <a:rPr lang="en-US" sz="5400" b="1" i="1" cap="all" dirty="0" smtClean="0">
                <a:ln w="0"/>
                <a:solidFill>
                  <a:srgbClr val="1B5616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5400" b="1" i="1" cap="all" dirty="0" smtClean="0">
                <a:ln w="0"/>
                <a:solidFill>
                  <a:srgbClr val="1B5616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প্রধানমন্ত্রী</a:t>
            </a:r>
            <a:endParaRPr lang="en-US" sz="5400" b="1" i="1" cap="all" dirty="0">
              <a:ln w="0"/>
              <a:solidFill>
                <a:srgbClr val="1B5616"/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53800" y="4267200"/>
            <a:ext cx="6705600" cy="4495800"/>
            <a:chOff x="11353800" y="4267200"/>
            <a:chExt cx="6705600" cy="4495800"/>
          </a:xfrm>
        </p:grpSpPr>
        <p:sp>
          <p:nvSpPr>
            <p:cNvPr id="3" name="Frame 2"/>
            <p:cNvSpPr/>
            <p:nvPr/>
          </p:nvSpPr>
          <p:spPr>
            <a:xfrm>
              <a:off x="11353800" y="4267200"/>
              <a:ext cx="6705600" cy="4495800"/>
            </a:xfrm>
            <a:prstGeom prst="frame">
              <a:avLst>
                <a:gd name="adj1" fmla="val 4198"/>
              </a:avLst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5467" y="4457700"/>
              <a:ext cx="6265333" cy="411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23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457200" y="381001"/>
            <a:ext cx="5029200" cy="1143000"/>
          </a:xfrm>
          <a:prstGeom prst="flowChartInternalStorage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জোড়ায় কাজ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NikoshBAN"/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5486400" y="3533774"/>
            <a:ext cx="12268200" cy="3429000"/>
          </a:xfrm>
          <a:prstGeom prst="snip2DiagRect">
            <a:avLst>
              <a:gd name="adj1" fmla="val 0"/>
              <a:gd name="adj2" fmla="val 10567"/>
            </a:avLst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/>
              </a:rPr>
              <a:t>শিক্ষার্থীরা জোড়ায় বিভক্ত হয়ে প্রধানমন্ত্রীর কাজের</a:t>
            </a:r>
          </a:p>
          <a:p>
            <a:pPr algn="ctr"/>
            <a:r>
              <a:rPr lang="bn-IN" sz="4000" dirty="0" smtClean="0">
                <a:latin typeface="NikoshBAN"/>
              </a:rPr>
              <a:t>তালিকা তৈরি করবে।</a:t>
            </a:r>
            <a:endParaRPr lang="en-US" sz="4000" dirty="0">
              <a:latin typeface="Niko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971800"/>
            <a:ext cx="4069976" cy="421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151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5352661" cy="2042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09134" y="685800"/>
            <a:ext cx="4224866" cy="1339632"/>
          </a:xfrm>
          <a:prstGeom prst="roundRect">
            <a:avLst>
              <a:gd name="adj" fmla="val 1794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প্রধানমন্ত্রীর ক্ষমতা ও কার্যাবলি</a:t>
            </a:r>
            <a:endParaRPr lang="en-US" sz="36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0" y="1355616"/>
            <a:ext cx="10134600" cy="66294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5057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/>
              </a:rPr>
              <a:t>শাসনসংক্রান্ত ক্ষমতা</a:t>
            </a:r>
            <a:endParaRPr lang="en-US" sz="40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851874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5352661" cy="2042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09134" y="685800"/>
            <a:ext cx="4224866" cy="1339632"/>
          </a:xfrm>
          <a:prstGeom prst="roundRect">
            <a:avLst>
              <a:gd name="adj" fmla="val 1794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প্রধানমন্ত্রীর ক্ষমতা ও কার্যাবলি</a:t>
            </a:r>
            <a:endParaRPr lang="en-US" sz="36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0" y="1355616"/>
            <a:ext cx="10134600" cy="66294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37096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4000" b="1" dirty="0" smtClean="0">
                <a:latin typeface="NikoshBAN"/>
              </a:rPr>
              <a:t>আইন প্রনয়ণ </a:t>
            </a:r>
          </a:p>
          <a:p>
            <a:pPr algn="ctr"/>
            <a:r>
              <a:rPr lang="bn-IN" sz="4000" b="1" dirty="0" smtClean="0">
                <a:latin typeface="NikoshBAN"/>
              </a:rPr>
              <a:t>সংক্রান্ত ক্ষমতা</a:t>
            </a:r>
            <a:endParaRPr lang="en-US" sz="40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25374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5352661" cy="2042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09134" y="685800"/>
            <a:ext cx="4224866" cy="1339632"/>
          </a:xfrm>
          <a:prstGeom prst="roundRect">
            <a:avLst>
              <a:gd name="adj" fmla="val 1794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প্রধানমন্ত্রীর ক্ষমতা ও কার্যাবলি</a:t>
            </a:r>
            <a:endParaRPr lang="en-US" sz="36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0" y="1355616"/>
            <a:ext cx="10134600" cy="66294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4273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/>
              </a:rPr>
              <a:t>অর্সংক্রান্ত ক্ষমতা</a:t>
            </a:r>
            <a:endParaRPr lang="en-US" sz="40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058494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5352661" cy="2042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09134" y="685800"/>
            <a:ext cx="4224866" cy="1339632"/>
          </a:xfrm>
          <a:prstGeom prst="roundRect">
            <a:avLst>
              <a:gd name="adj" fmla="val 1794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প্রধানমন্ত্রীর ক্ষমতা ও কার্যাবলি</a:t>
            </a:r>
            <a:endParaRPr lang="en-US" sz="36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0" y="1355616"/>
            <a:ext cx="10134600" cy="66294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3824" y="4267200"/>
            <a:ext cx="46201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/>
              </a:rPr>
              <a:t>সংসদ পরিচালনায় </a:t>
            </a:r>
          </a:p>
          <a:p>
            <a:pPr algn="ctr"/>
            <a:r>
              <a:rPr lang="bn-IN" sz="4000" b="1" dirty="0" smtClean="0">
                <a:latin typeface="NikoshBAN"/>
              </a:rPr>
              <a:t>প্রধানমন্ত্রী</a:t>
            </a:r>
            <a:endParaRPr lang="en-US" sz="40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9445793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5352661" cy="2042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09134" y="685800"/>
            <a:ext cx="4224866" cy="1339632"/>
          </a:xfrm>
          <a:prstGeom prst="roundRect">
            <a:avLst>
              <a:gd name="adj" fmla="val 1794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প্রধানমন্ত্রীর ক্ষমতা ও কার্যাবলি</a:t>
            </a:r>
            <a:endParaRPr lang="en-US" sz="36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0" y="1355616"/>
            <a:ext cx="10134600" cy="66294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4759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/>
              </a:rPr>
              <a:t>দলের নেতা হিসেবে</a:t>
            </a:r>
            <a:endParaRPr lang="en-US" sz="40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66053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5352661" cy="2042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09134" y="685800"/>
            <a:ext cx="4224866" cy="1339632"/>
          </a:xfrm>
          <a:prstGeom prst="roundRect">
            <a:avLst>
              <a:gd name="adj" fmla="val 1794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প্রধানমন্ত্রীর ক্ষমতা ও কার্যাবলি</a:t>
            </a:r>
            <a:endParaRPr lang="en-US" sz="36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0" y="1355616"/>
            <a:ext cx="10134600" cy="66294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5089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/>
              </a:rPr>
              <a:t>জাতির নেতা হিসেবে</a:t>
            </a:r>
            <a:endParaRPr lang="en-US" sz="40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466551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5352661" cy="2042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09134" y="685800"/>
            <a:ext cx="4224866" cy="1339632"/>
          </a:xfrm>
          <a:prstGeom prst="roundRect">
            <a:avLst>
              <a:gd name="adj" fmla="val 1794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প্রধানমন্ত্রীর ক্ষমতা ও কার্যাবলি</a:t>
            </a:r>
            <a:endParaRPr lang="en-US" sz="36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0" y="1355616"/>
            <a:ext cx="10134600" cy="66294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54697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/>
              </a:rPr>
              <a:t>রাষ্ট্রপতির পরামর্শদাতা</a:t>
            </a:r>
          </a:p>
          <a:p>
            <a:pPr algn="ctr"/>
            <a:r>
              <a:rPr lang="bn-IN" sz="4000" b="1" dirty="0" smtClean="0">
                <a:latin typeface="NikoshBAN"/>
              </a:rPr>
              <a:t>হিসেবে</a:t>
            </a:r>
            <a:endParaRPr lang="en-US" sz="40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50013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400"/>
            <a:ext cx="14859000" cy="5972532"/>
          </a:xfrm>
          <a:prstGeom prst="flowChartDelay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পৌরনীতি ও সুশাসন </a:t>
            </a:r>
          </a:p>
          <a:p>
            <a:pPr algn="ctr"/>
            <a:r>
              <a:rPr lang="bn-I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একাদশ ও দ্বাদশ</a:t>
            </a:r>
          </a:p>
          <a:p>
            <a:pPr algn="ctr"/>
            <a:r>
              <a:rPr lang="bn-I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অধ্যায়ঃপঞ্চম</a:t>
            </a:r>
          </a:p>
          <a:p>
            <a:pPr algn="ctr"/>
            <a:r>
              <a:rPr lang="bn-I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অধ্যায়ের নামঃ বাংলাদেশের সরকার ও প্রশাসনিক কাঠামো</a:t>
            </a:r>
          </a:p>
          <a:p>
            <a:pPr algn="ctr"/>
            <a:endParaRPr lang="bn-IN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1143000"/>
            <a:ext cx="4681126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19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5352661" cy="2042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09134" y="685800"/>
            <a:ext cx="4224866" cy="1339632"/>
          </a:xfrm>
          <a:prstGeom prst="roundRect">
            <a:avLst>
              <a:gd name="adj" fmla="val 1794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প্রধানমন্ত্রীর ক্ষমতা ও কার্যাবলি</a:t>
            </a:r>
            <a:endParaRPr lang="en-US" sz="36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0" y="1535043"/>
            <a:ext cx="10134600" cy="66294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5110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/>
              </a:rPr>
              <a:t>পররাষ্ট্রনীতি নির্ধারণে</a:t>
            </a:r>
            <a:endParaRPr lang="en-US" sz="40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138414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5352661" cy="2042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09134" y="685800"/>
            <a:ext cx="4224866" cy="1339632"/>
          </a:xfrm>
          <a:prstGeom prst="roundRect">
            <a:avLst>
              <a:gd name="adj" fmla="val 1794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প্রধানমন্ত্রীর ক্ষমতা ও কার্যাবলি</a:t>
            </a:r>
            <a:endParaRPr lang="en-US" sz="36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0" y="1355616"/>
            <a:ext cx="10134600" cy="66294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50946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/>
              </a:rPr>
              <a:t>দেশের ভাবমূর্তি তুলে</a:t>
            </a:r>
          </a:p>
          <a:p>
            <a:pPr algn="ctr"/>
            <a:r>
              <a:rPr lang="bn-IN" sz="4000" b="1" dirty="0" smtClean="0">
                <a:latin typeface="NikoshBAN"/>
              </a:rPr>
              <a:t>ধরার ক্ষেত্রে</a:t>
            </a:r>
            <a:endParaRPr lang="en-US" sz="40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38740329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5352661" cy="2042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09134" y="685800"/>
            <a:ext cx="4224866" cy="1339632"/>
          </a:xfrm>
          <a:prstGeom prst="roundRect">
            <a:avLst>
              <a:gd name="adj" fmla="val 1794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প্রধানমন্ত্রীর ক্ষমতা ও কার্যাবলি</a:t>
            </a:r>
            <a:endParaRPr lang="en-US" sz="36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0" y="1355616"/>
            <a:ext cx="10134600" cy="66294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34403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/>
              </a:rPr>
              <a:t>জরুরী অবস্থা</a:t>
            </a:r>
          </a:p>
          <a:p>
            <a:r>
              <a:rPr lang="bn-IN" sz="4000" b="1" dirty="0" smtClean="0">
                <a:latin typeface="NikoshBAN"/>
              </a:rPr>
              <a:t> মোকাবেলায়</a:t>
            </a:r>
            <a:endParaRPr lang="en-US" sz="40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487981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52400" y="152400"/>
            <a:ext cx="3124200" cy="838200"/>
          </a:xfrm>
          <a:prstGeom prst="homePlat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solidFill>
                  <a:srgbClr val="0DFF7A"/>
                </a:solidFill>
                <a:latin typeface="NikoshBAN"/>
              </a:rPr>
              <a:t>মূল্যায়ন</a:t>
            </a:r>
            <a:endParaRPr lang="en-US" sz="4800" b="1" i="1" dirty="0">
              <a:solidFill>
                <a:srgbClr val="0DFF7A"/>
              </a:solidFill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1524000"/>
            <a:ext cx="13197503" cy="68634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FFFFFF"/>
                </a:solidFill>
                <a:latin typeface="NikoshBAN"/>
              </a:rPr>
              <a:t>       </a:t>
            </a:r>
            <a:r>
              <a:rPr lang="bn-IN" sz="4400" dirty="0" smtClean="0">
                <a:solidFill>
                  <a:srgbClr val="6600CC"/>
                </a:solidFill>
                <a:latin typeface="NikoshBAN"/>
              </a:rPr>
              <a:t>১/ বাংলাদেশের প্রথম প্রধানমন্ত্রী কে?</a:t>
            </a:r>
          </a:p>
          <a:p>
            <a:endParaRPr lang="bn-IN" sz="4400" dirty="0" smtClean="0">
              <a:solidFill>
                <a:srgbClr val="6600CC"/>
              </a:solidFill>
              <a:latin typeface="NikoshBAN"/>
            </a:endParaRPr>
          </a:p>
          <a:p>
            <a:r>
              <a:rPr lang="bn-IN" sz="4400" dirty="0" smtClean="0">
                <a:solidFill>
                  <a:srgbClr val="6600CC"/>
                </a:solidFill>
                <a:latin typeface="NikoshBAN"/>
              </a:rPr>
              <a:t>       ২/ বাংলাদেশের সরকারপ্রধান কে?</a:t>
            </a:r>
          </a:p>
          <a:p>
            <a:endParaRPr lang="bn-IN" sz="4400" dirty="0" smtClean="0">
              <a:solidFill>
                <a:srgbClr val="6600CC"/>
              </a:solidFill>
              <a:latin typeface="NikoshBAN"/>
            </a:endParaRPr>
          </a:p>
          <a:p>
            <a:r>
              <a:rPr lang="bn-IN" sz="4400" dirty="0" smtClean="0">
                <a:solidFill>
                  <a:srgbClr val="6600CC"/>
                </a:solidFill>
                <a:latin typeface="NikoshBAN"/>
              </a:rPr>
              <a:t>       ৩/ প্রধানমন্ত্রী পদের মেয়াদ কত বছর?</a:t>
            </a:r>
          </a:p>
          <a:p>
            <a:endParaRPr lang="bn-IN" sz="4400" dirty="0" smtClean="0">
              <a:solidFill>
                <a:srgbClr val="6600CC"/>
              </a:solidFill>
              <a:latin typeface="NikoshBAN"/>
            </a:endParaRPr>
          </a:p>
          <a:p>
            <a:r>
              <a:rPr lang="bn-IN" sz="4400" dirty="0" smtClean="0">
                <a:solidFill>
                  <a:srgbClr val="6600CC"/>
                </a:solidFill>
                <a:latin typeface="NikoshBAN"/>
              </a:rPr>
              <a:t>        ৪/ প্রধানমন্ত্রীকে নিয়োগ দান করেন কে?</a:t>
            </a:r>
          </a:p>
          <a:p>
            <a:endParaRPr lang="bn-IN" sz="4400" dirty="0" smtClean="0">
              <a:solidFill>
                <a:srgbClr val="6600CC"/>
              </a:solidFill>
              <a:latin typeface="NikoshBAN"/>
            </a:endParaRPr>
          </a:p>
          <a:p>
            <a:r>
              <a:rPr lang="bn-IN" sz="4400" dirty="0" smtClean="0">
                <a:solidFill>
                  <a:srgbClr val="6600CC"/>
                </a:solidFill>
                <a:latin typeface="NikoshBAN"/>
              </a:rPr>
              <a:t>        ৫/ মন্ত্রিসভার উন্থান,পতন কার উপর নির্ভরশীল?</a:t>
            </a:r>
          </a:p>
          <a:p>
            <a:endParaRPr lang="en-US" sz="4400" dirty="0">
              <a:solidFill>
                <a:srgbClr val="6600CC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64738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612" y="287866"/>
            <a:ext cx="13300788" cy="8620298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74780" y="1143000"/>
            <a:ext cx="4279216" cy="5038130"/>
            <a:chOff x="374780" y="1143000"/>
            <a:chExt cx="4279216" cy="503813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780" y="1143000"/>
              <a:ext cx="4114800" cy="41148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42962" y="5257800"/>
              <a:ext cx="4011034" cy="92333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bn-IN" sz="5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বাড়ীর কাজ</a:t>
              </a:r>
              <a:endPara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629400" y="3429000"/>
            <a:ext cx="102306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rgbClr val="CC00FF"/>
                </a:solidFill>
                <a:latin typeface="NikoshBAN"/>
              </a:rPr>
              <a:t>জাতীয় সংসদের সাথে বাংলাদেশের </a:t>
            </a:r>
          </a:p>
          <a:p>
            <a:endParaRPr lang="bn-IN" sz="4400" b="1" dirty="0" smtClean="0">
              <a:solidFill>
                <a:srgbClr val="CC00FF"/>
              </a:solidFill>
              <a:latin typeface="NikoshBAN"/>
            </a:endParaRPr>
          </a:p>
          <a:p>
            <a:r>
              <a:rPr lang="bn-IN" sz="4400" b="1" dirty="0" smtClean="0">
                <a:solidFill>
                  <a:srgbClr val="CC00FF"/>
                </a:solidFill>
                <a:latin typeface="NikoshBAN"/>
              </a:rPr>
              <a:t>প্রধানমন্ত্রীর সম্পর্ক কি- বিশ্লেষণ করো। </a:t>
            </a:r>
            <a:endParaRPr lang="en-US" sz="4400" b="1" dirty="0">
              <a:solidFill>
                <a:srgbClr val="CC00FF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93570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85775"/>
            <a:ext cx="17602200" cy="815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12268" y="3239036"/>
            <a:ext cx="524855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1500" b="1" cap="all" dirty="0" smtClean="0">
                <a:ln w="5715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cap="all" dirty="0">
              <a:ln w="5715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554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 trans="88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58778">
            <a:off x="0" y="917496"/>
            <a:ext cx="2847975" cy="1600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967" y="1159116"/>
            <a:ext cx="2162175" cy="2114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86600" y="609600"/>
            <a:ext cx="4349268" cy="1107996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>
                <a:gd name="adj" fmla="val 78368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6600" b="1" dirty="0" smtClean="0">
                <a:ln w="11430"/>
                <a:solidFill>
                  <a:srgbClr val="60DF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b="1" dirty="0">
              <a:ln w="11430"/>
              <a:solidFill>
                <a:srgbClr val="60DF2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110337"/>
            <a:ext cx="10112064" cy="5909310"/>
          </a:xfrm>
          <a:prstGeom prst="rect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উম্মে ফাতেমা</a:t>
            </a:r>
            <a:endParaRPr lang="en-US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প্রভাষক(রাষ্ট্রবিজ্ঞান বিভাগ)</a:t>
            </a:r>
            <a:endParaRPr lang="en-US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হুলাইন ছালেহ নূর ডিগ্রি কলেজ</a:t>
            </a:r>
            <a:endParaRPr lang="en-US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পটিয়া ,চট্টগ্রাম।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3399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2017840"/>
            <a:ext cx="6286500" cy="6010275"/>
          </a:xfrm>
          <a:prstGeom prst="ellipse">
            <a:avLst/>
          </a:prstGeom>
          <a:ln w="190500" cap="rnd">
            <a:solidFill>
              <a:srgbClr val="888472"/>
            </a:solidFill>
            <a:prstDash val="sysDash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31208">
            <a:off x="10477111" y="7282155"/>
            <a:ext cx="2847975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37232">
            <a:off x="15011400" y="363498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29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17907000" cy="12618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n-IN" sz="2000" b="1" dirty="0">
              <a:solidFill>
                <a:srgbClr val="003600"/>
              </a:solidFill>
              <a:latin typeface="NikoshBAN"/>
            </a:endParaRPr>
          </a:p>
          <a:p>
            <a:r>
              <a:rPr lang="bn-IN" sz="3600" b="1" dirty="0">
                <a:solidFill>
                  <a:srgbClr val="FFFF00"/>
                </a:solidFill>
                <a:latin typeface="NikoshBAN"/>
              </a:rPr>
              <a:t> </a:t>
            </a:r>
            <a:r>
              <a:rPr lang="bn-IN" sz="3600" b="1" dirty="0" smtClean="0">
                <a:solidFill>
                  <a:srgbClr val="FFFF00"/>
                </a:solidFill>
                <a:latin typeface="NikoshBAN"/>
              </a:rPr>
              <a:t>   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খুবই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পরিচিত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দুটি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মুখ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তোমরা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দেখছ।উনাদের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নাম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এবং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কি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পদে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আছেন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বলো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।</a:t>
            </a:r>
            <a:endParaRPr lang="bn-IN" sz="3600" b="1" dirty="0" smtClean="0">
              <a:solidFill>
                <a:srgbClr val="FFFF00"/>
              </a:solidFill>
              <a:latin typeface="NikoshBAN"/>
            </a:endParaRPr>
          </a:p>
          <a:p>
            <a:endParaRPr lang="bn-IN" sz="2000" b="1" dirty="0" smtClean="0">
              <a:solidFill>
                <a:srgbClr val="FFFF00"/>
              </a:solidFill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95475"/>
            <a:ext cx="8229600" cy="5419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00" y="1895475"/>
            <a:ext cx="8043022" cy="54197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00400" y="7720191"/>
            <a:ext cx="3308919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dirty="0" smtClean="0">
                <a:latin typeface="NikoshBAN"/>
              </a:rPr>
              <a:t>বরিস জনসন</a:t>
            </a:r>
            <a:endParaRPr lang="en-US" sz="4400" dirty="0">
              <a:latin typeface="Nikosh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3837" y="7720191"/>
            <a:ext cx="3110147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dirty="0" smtClean="0">
                <a:latin typeface="NikoshBAN"/>
              </a:rPr>
              <a:t>নরেন্দ্র মোদি</a:t>
            </a:r>
            <a:endParaRPr lang="en-US" sz="44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708283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480318"/>
            <a:ext cx="129189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9600" b="1" dirty="0" smtClean="0">
                <a:ln w="57150">
                  <a:solidFill>
                    <a:srgbClr val="1B5616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প্রধানমন্ত্রী</a:t>
            </a:r>
            <a:endParaRPr lang="en-US" sz="9600" b="1" dirty="0">
              <a:ln w="57150">
                <a:solidFill>
                  <a:srgbClr val="1B5616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-33867"/>
            <a:ext cx="5417353" cy="4223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542710" y="3352800"/>
            <a:ext cx="16745290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</a:p>
          <a:p>
            <a:endParaRPr lang="bn-IN" sz="3200" b="1" dirty="0" smtClean="0">
              <a:solidFill>
                <a:srgbClr val="60DF2D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১/ বাংলাদেশের প্রধানমন্ত্রীর পদমর্যাদা সম্পর্কে বলতে পারবে;</a:t>
            </a:r>
          </a:p>
          <a:p>
            <a:endParaRPr lang="bn-IN" sz="2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২/ বাংলাদেশের প্রধানমন্ত্রীর নিয়োগ পদ্ধতি লিখতে পারবে;</a:t>
            </a:r>
          </a:p>
          <a:p>
            <a:endParaRPr lang="bn-IN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৩/ বাংলাদেশের প্রধানমন্ত্রীর ক্ষমতা ও কার্যাবলি বিশ্লেষণ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34564808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-8467" y="0"/>
            <a:ext cx="18288000" cy="9144000"/>
          </a:xfrm>
          <a:prstGeom prst="frame">
            <a:avLst>
              <a:gd name="adj1" fmla="val 3383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0" y="803702"/>
            <a:ext cx="624840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i="1" dirty="0" err="1" smtClean="0">
                <a:solidFill>
                  <a:srgbClr val="0DFF7A"/>
                </a:solidFill>
                <a:latin typeface="NikoshBAN"/>
              </a:rPr>
              <a:t>প্রধানমন্ত্রীর</a:t>
            </a:r>
            <a:r>
              <a:rPr lang="en-US" sz="3600" b="1" i="1" dirty="0" smtClean="0">
                <a:solidFill>
                  <a:srgbClr val="0DFF7A"/>
                </a:solidFill>
                <a:latin typeface="NikoshBAN"/>
              </a:rPr>
              <a:t> </a:t>
            </a:r>
            <a:r>
              <a:rPr lang="en-US" sz="4800" b="1" i="1" dirty="0" err="1" smtClean="0">
                <a:solidFill>
                  <a:srgbClr val="0DFF7A"/>
                </a:solidFill>
                <a:latin typeface="NikoshBAN"/>
              </a:rPr>
              <a:t>পদমর্যাদা</a:t>
            </a:r>
            <a:endParaRPr lang="en-US" sz="3600" b="1" i="1" dirty="0">
              <a:solidFill>
                <a:srgbClr val="0DFF7A"/>
              </a:solidFill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415" y="2438400"/>
            <a:ext cx="17695870" cy="597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bn-IN" b="1" dirty="0" smtClean="0">
                <a:solidFill>
                  <a:srgbClr val="002A00"/>
                </a:solidFill>
                <a:latin typeface="NikoshBAN"/>
              </a:rPr>
              <a:t>সংবিধানের ৫৫(২) অনুচ্ছেদ অনুযায়ী প্রধানমন্ত্রী গণপ্রজাতন্ত্রী বাংলাদেশের মূখ্য নির্বাহী।</a:t>
            </a:r>
          </a:p>
          <a:p>
            <a:pPr algn="just"/>
            <a:endParaRPr lang="bn-IN" b="1" dirty="0" smtClean="0">
              <a:solidFill>
                <a:srgbClr val="002A00"/>
              </a:solidFill>
              <a:latin typeface="NikoshBAN"/>
            </a:endParaRPr>
          </a:p>
          <a:p>
            <a:pPr algn="just"/>
            <a:r>
              <a:rPr lang="bn-IN" b="1" dirty="0" smtClean="0">
                <a:solidFill>
                  <a:srgbClr val="002A00"/>
                </a:solidFill>
                <a:latin typeface="NikoshBAN"/>
              </a:rPr>
              <a:t>দেশে সংসদীয় পদ্ধতির সরকারব্যবস্থা চালু থাকায় প্রধানমন্ত্রী ক্ষমতা ও মর্যাদার এক মহিমান্বিত</a:t>
            </a:r>
          </a:p>
          <a:p>
            <a:pPr algn="just"/>
            <a:endParaRPr lang="bn-IN" b="1" dirty="0" smtClean="0">
              <a:solidFill>
                <a:srgbClr val="002A00"/>
              </a:solidFill>
              <a:latin typeface="NikoshBAN"/>
            </a:endParaRPr>
          </a:p>
          <a:p>
            <a:pPr algn="just"/>
            <a:r>
              <a:rPr lang="bn-IN" b="1" dirty="0" smtClean="0">
                <a:solidFill>
                  <a:srgbClr val="002A00"/>
                </a:solidFill>
                <a:latin typeface="NikoshBAN"/>
              </a:rPr>
              <a:t>পদে অধিষ্ঠিত।বলা হয় “সমপর্যায়ভুক্ত ব্যক্তিদের মধ্যে তিনি অগ্রগণ্যই নন,মন্ত্রিরূপি তারকারাজির</a:t>
            </a:r>
          </a:p>
          <a:p>
            <a:pPr algn="just"/>
            <a:r>
              <a:rPr lang="bn-IN" b="1" dirty="0" smtClean="0">
                <a:solidFill>
                  <a:srgbClr val="002A00"/>
                </a:solidFill>
                <a:latin typeface="NikoshBAN"/>
              </a:rPr>
              <a:t> </a:t>
            </a:r>
          </a:p>
          <a:p>
            <a:pPr algn="just"/>
            <a:r>
              <a:rPr lang="bn-IN" b="1" dirty="0" smtClean="0">
                <a:solidFill>
                  <a:srgbClr val="002A00"/>
                </a:solidFill>
                <a:latin typeface="NikoshBAN"/>
              </a:rPr>
              <a:t>মধ্যে তিনি হলেন বিরাজমান চাঁদ।” কারণ,মন্ত্রিপরিষদের উন্থান-পতন প্রধানমন্ত্রীর উপর নির্ভরশীল।</a:t>
            </a:r>
          </a:p>
          <a:p>
            <a:pPr algn="just"/>
            <a:endParaRPr lang="bn-IN" dirty="0" smtClean="0">
              <a:latin typeface="NikoshBAN"/>
            </a:endParaRPr>
          </a:p>
          <a:p>
            <a:r>
              <a:rPr lang="bn-IN" dirty="0" smtClean="0">
                <a:latin typeface="NikoshBAN"/>
              </a:rPr>
              <a:t> </a:t>
            </a:r>
            <a:r>
              <a:rPr lang="en-US" sz="3200" b="1" i="1" dirty="0" smtClean="0">
                <a:solidFill>
                  <a:srgbClr val="FA0000"/>
                </a:solidFill>
                <a:latin typeface="NikoshBAN"/>
              </a:rPr>
              <a:t>Dr. Jennings </a:t>
            </a:r>
            <a:r>
              <a:rPr lang="en-US" b="1" dirty="0" err="1" smtClean="0">
                <a:solidFill>
                  <a:srgbClr val="002A00"/>
                </a:solidFill>
                <a:latin typeface="NikoshBAN"/>
              </a:rPr>
              <a:t>এর</a:t>
            </a:r>
            <a:r>
              <a:rPr lang="en-US" b="1" dirty="0" smtClean="0">
                <a:solidFill>
                  <a:srgbClr val="002A00"/>
                </a:solidFill>
                <a:latin typeface="NikoshBAN"/>
              </a:rPr>
              <a:t> </a:t>
            </a:r>
            <a:r>
              <a:rPr lang="bn-IN" b="1" dirty="0" smtClean="0">
                <a:solidFill>
                  <a:srgbClr val="002A00"/>
                </a:solidFill>
                <a:latin typeface="NikoshBAN"/>
              </a:rPr>
              <a:t>একটি কথা উল্লেখযোগ্য-</a:t>
            </a:r>
          </a:p>
          <a:p>
            <a:endParaRPr lang="bn-IN" dirty="0" smtClean="0">
              <a:latin typeface="NikoshBAN"/>
            </a:endParaRPr>
          </a:p>
          <a:p>
            <a:r>
              <a:rPr lang="bn-IN" sz="4000" dirty="0" smtClean="0">
                <a:solidFill>
                  <a:srgbClr val="0000FF"/>
                </a:solidFill>
                <a:latin typeface="NikoshBAN"/>
              </a:rPr>
              <a:t>“</a:t>
            </a:r>
            <a:r>
              <a:rPr lang="en-US" sz="4000" dirty="0" smtClean="0">
                <a:solidFill>
                  <a:srgbClr val="0000FF"/>
                </a:solidFill>
                <a:latin typeface="Bauhaus 93" panose="04030905020B02020C02" pitchFamily="82" charset="0"/>
              </a:rPr>
              <a:t>Prime Minister is rather a sun around which political planets revolve.</a:t>
            </a:r>
            <a:r>
              <a:rPr lang="bn-IN" sz="4000" dirty="0" smtClean="0">
                <a:solidFill>
                  <a:srgbClr val="0000FF"/>
                </a:solidFill>
                <a:latin typeface="Bauhaus 93" panose="04030905020B02020C02" pitchFamily="82" charset="0"/>
              </a:rPr>
              <a:t>”</a:t>
            </a:r>
          </a:p>
          <a:p>
            <a:endParaRPr lang="en-US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84453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04800"/>
            <a:ext cx="8763000" cy="7391400"/>
          </a:xfrm>
          <a:prstGeom prst="rect">
            <a:avLst/>
          </a:prstGeom>
          <a:ln w="228600" cap="sq" cmpd="thickThin">
            <a:solidFill>
              <a:srgbClr val="FF3399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Rounded Rectangle 1"/>
          <p:cNvSpPr/>
          <p:nvPr/>
        </p:nvSpPr>
        <p:spPr>
          <a:xfrm>
            <a:off x="990600" y="7924800"/>
            <a:ext cx="16078200" cy="1066800"/>
          </a:xfrm>
          <a:prstGeom prst="roundRect">
            <a:avLst/>
          </a:prstGeom>
          <a:solidFill>
            <a:srgbClr val="FA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DFF7A"/>
                </a:solidFill>
                <a:latin typeface="NikoshBAN"/>
              </a:rPr>
              <a:t>বাংলাদেশের</a:t>
            </a:r>
            <a:r>
              <a:rPr lang="en-US" sz="4800" b="1" dirty="0" smtClean="0">
                <a:solidFill>
                  <a:srgbClr val="0DFF7A"/>
                </a:solidFill>
                <a:latin typeface="NikoshBAN"/>
              </a:rPr>
              <a:t> </a:t>
            </a:r>
            <a:r>
              <a:rPr lang="en-US" sz="4800" b="1" dirty="0" err="1" smtClean="0">
                <a:solidFill>
                  <a:srgbClr val="0DFF7A"/>
                </a:solidFill>
                <a:latin typeface="NikoshBAN"/>
              </a:rPr>
              <a:t>বর্তমান</a:t>
            </a:r>
            <a:r>
              <a:rPr lang="en-US" sz="4800" b="1" dirty="0" smtClean="0">
                <a:solidFill>
                  <a:srgbClr val="0DFF7A"/>
                </a:solidFill>
                <a:latin typeface="NikoshBAN"/>
              </a:rPr>
              <a:t> </a:t>
            </a:r>
            <a:r>
              <a:rPr lang="en-US" sz="4800" b="1" dirty="0" err="1" smtClean="0">
                <a:solidFill>
                  <a:srgbClr val="0DFF7A"/>
                </a:solidFill>
                <a:latin typeface="NikoshBAN"/>
              </a:rPr>
              <a:t>প্রধানমন্ত্রী</a:t>
            </a:r>
            <a:r>
              <a:rPr lang="en-US" sz="4800" b="1" dirty="0" smtClean="0">
                <a:solidFill>
                  <a:srgbClr val="0DFF7A"/>
                </a:solidFill>
                <a:latin typeface="NikoshBAN"/>
              </a:rPr>
              <a:t> </a:t>
            </a:r>
            <a:r>
              <a:rPr lang="en-US" sz="4800" b="1" dirty="0" err="1" smtClean="0">
                <a:solidFill>
                  <a:srgbClr val="0DFF7A"/>
                </a:solidFill>
                <a:latin typeface="NikoshBAN"/>
              </a:rPr>
              <a:t>জননেত্রী</a:t>
            </a:r>
            <a:r>
              <a:rPr lang="en-US" sz="4800" b="1" dirty="0" smtClean="0">
                <a:solidFill>
                  <a:srgbClr val="0DFF7A"/>
                </a:solidFill>
                <a:latin typeface="NikoshBAN"/>
              </a:rPr>
              <a:t> </a:t>
            </a:r>
            <a:r>
              <a:rPr lang="en-US" sz="4800" b="1" dirty="0" err="1" smtClean="0">
                <a:solidFill>
                  <a:srgbClr val="0DFF7A"/>
                </a:solidFill>
                <a:latin typeface="NikoshBAN"/>
              </a:rPr>
              <a:t>শেখ</a:t>
            </a:r>
            <a:r>
              <a:rPr lang="en-US" sz="4800" b="1" dirty="0" smtClean="0">
                <a:solidFill>
                  <a:srgbClr val="0DFF7A"/>
                </a:solidFill>
                <a:latin typeface="NikoshBAN"/>
              </a:rPr>
              <a:t> </a:t>
            </a:r>
            <a:r>
              <a:rPr lang="en-US" sz="4800" b="1" dirty="0" err="1" smtClean="0">
                <a:solidFill>
                  <a:srgbClr val="0DFF7A"/>
                </a:solidFill>
                <a:latin typeface="NikoshBAN"/>
              </a:rPr>
              <a:t>হাসিনা</a:t>
            </a:r>
            <a:endParaRPr lang="en-US" sz="4800" b="1" dirty="0">
              <a:solidFill>
                <a:srgbClr val="0DFF7A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984292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523996"/>
            <a:ext cx="1141658" cy="5663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C00000"/>
                </a:solidFill>
                <a:latin typeface="NikoshBAN"/>
              </a:rPr>
              <a:t>এ</a:t>
            </a:r>
          </a:p>
          <a:p>
            <a:pPr algn="ctr"/>
            <a:r>
              <a:rPr lang="bn-IN" sz="6600" dirty="0" smtClean="0">
                <a:solidFill>
                  <a:srgbClr val="C00000"/>
                </a:solidFill>
                <a:latin typeface="NikoshBAN"/>
              </a:rPr>
              <a:t>ক</a:t>
            </a:r>
          </a:p>
          <a:p>
            <a:pPr algn="ctr"/>
            <a:r>
              <a:rPr lang="bn-IN" sz="6600" dirty="0" smtClean="0">
                <a:solidFill>
                  <a:srgbClr val="C00000"/>
                </a:solidFill>
                <a:latin typeface="NikoshBAN"/>
              </a:rPr>
              <a:t>ক</a:t>
            </a:r>
          </a:p>
          <a:p>
            <a:pPr algn="ctr"/>
            <a:endParaRPr lang="bn-IN" sz="2400" dirty="0" smtClean="0">
              <a:solidFill>
                <a:srgbClr val="C00000"/>
              </a:solidFill>
              <a:latin typeface="NikoshBAN"/>
            </a:endParaRPr>
          </a:p>
          <a:p>
            <a:pPr algn="ctr"/>
            <a:r>
              <a:rPr lang="bn-IN" sz="6600" dirty="0" smtClean="0">
                <a:solidFill>
                  <a:srgbClr val="C00000"/>
                </a:solidFill>
                <a:latin typeface="NikoshBAN"/>
              </a:rPr>
              <a:t>কা</a:t>
            </a:r>
          </a:p>
          <a:p>
            <a:pPr algn="ctr"/>
            <a:r>
              <a:rPr lang="bn-IN" sz="6600" dirty="0" smtClean="0">
                <a:solidFill>
                  <a:srgbClr val="C00000"/>
                </a:solidFill>
                <a:latin typeface="NikoshBAN"/>
              </a:rPr>
              <a:t>জ</a:t>
            </a:r>
            <a:endParaRPr lang="en-US" sz="6600" dirty="0">
              <a:solidFill>
                <a:srgbClr val="C00000"/>
              </a:solidFill>
              <a:latin typeface="NikoshB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2336" y="2770492"/>
            <a:ext cx="13127312" cy="3170099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bn-IN" sz="4000" b="1" dirty="0" smtClean="0">
              <a:solidFill>
                <a:srgbClr val="FF0000"/>
              </a:solidFill>
              <a:latin typeface="NikoshBAN"/>
            </a:endParaRPr>
          </a:p>
          <a:p>
            <a:r>
              <a:rPr lang="en-US" sz="4000" b="1" dirty="0" err="1" smtClean="0">
                <a:solidFill>
                  <a:srgbClr val="FF0000"/>
                </a:solidFill>
                <a:latin typeface="NikoshBAN"/>
              </a:rPr>
              <a:t>বাংলাদেশের</a:t>
            </a:r>
            <a:r>
              <a:rPr lang="en-US" sz="40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/>
              </a:rPr>
              <a:t>প্রধানমন্ত্রীর</a:t>
            </a:r>
            <a:r>
              <a:rPr lang="en-US" sz="40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/>
              </a:rPr>
              <a:t>ক্ষমতা</a:t>
            </a:r>
            <a:r>
              <a:rPr lang="en-US" sz="40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/>
              </a:rPr>
              <a:t>সম্পর্কে</a:t>
            </a:r>
            <a:r>
              <a:rPr lang="en-US" sz="40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/>
              </a:rPr>
              <a:t>সংবিধানে</a:t>
            </a:r>
            <a:r>
              <a:rPr lang="en-US" sz="40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/>
              </a:rPr>
              <a:t>কত</a:t>
            </a:r>
            <a:r>
              <a:rPr lang="en-US" sz="4000" b="1" dirty="0" smtClean="0">
                <a:solidFill>
                  <a:srgbClr val="FF0000"/>
                </a:solidFill>
                <a:latin typeface="NikoshBAN"/>
              </a:rPr>
              <a:t> </a:t>
            </a:r>
            <a:endParaRPr lang="bn-IN" sz="4000" b="1" dirty="0" smtClean="0">
              <a:solidFill>
                <a:srgbClr val="FF0000"/>
              </a:solidFill>
              <a:latin typeface="NikoshBAN"/>
            </a:endParaRPr>
          </a:p>
          <a:p>
            <a:endParaRPr lang="bn-IN" sz="4000" b="1" dirty="0">
              <a:solidFill>
                <a:srgbClr val="FF0000"/>
              </a:solidFill>
              <a:latin typeface="NikoshBAN"/>
            </a:endParaRPr>
          </a:p>
          <a:p>
            <a:r>
              <a:rPr lang="en-US" sz="4000" b="1" dirty="0" err="1" smtClean="0">
                <a:solidFill>
                  <a:srgbClr val="FF0000"/>
                </a:solidFill>
                <a:latin typeface="NikoshBAN"/>
              </a:rPr>
              <a:t>অনুচ্ছেদে</a:t>
            </a:r>
            <a:r>
              <a:rPr lang="en-US" sz="40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/>
              </a:rPr>
              <a:t>আলোচনা</a:t>
            </a:r>
            <a:r>
              <a:rPr lang="en-US" sz="40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/>
              </a:rPr>
              <a:t>করা</a:t>
            </a:r>
            <a:r>
              <a:rPr lang="en-US" sz="40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/>
              </a:rPr>
              <a:t>হয়েছে</a:t>
            </a:r>
            <a:r>
              <a:rPr lang="en-US" sz="40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/>
              </a:rPr>
              <a:t>এবং</a:t>
            </a:r>
            <a:r>
              <a:rPr lang="en-US" sz="40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/>
              </a:rPr>
              <a:t>কি</a:t>
            </a:r>
            <a:r>
              <a:rPr lang="en-US" sz="40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/>
              </a:rPr>
              <a:t>বলা</a:t>
            </a:r>
            <a:r>
              <a:rPr lang="en-US" sz="40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/>
              </a:rPr>
              <a:t>হয়েছে</a:t>
            </a:r>
            <a:r>
              <a:rPr lang="en-US" sz="4000" b="1" dirty="0" smtClean="0">
                <a:solidFill>
                  <a:srgbClr val="FF0000"/>
                </a:solidFill>
                <a:latin typeface="NikoshBAN"/>
              </a:rPr>
              <a:t>?</a:t>
            </a:r>
            <a:endParaRPr lang="bn-IN" sz="4000" b="1" dirty="0" smtClean="0">
              <a:solidFill>
                <a:srgbClr val="FF0000"/>
              </a:solidFill>
              <a:latin typeface="NikoshBAN"/>
            </a:endParaRPr>
          </a:p>
          <a:p>
            <a:endParaRPr lang="en-US" sz="4000" b="1" dirty="0">
              <a:solidFill>
                <a:srgbClr val="FF0000"/>
              </a:solidFill>
              <a:latin typeface="NikoshBAN"/>
            </a:endParaRPr>
          </a:p>
        </p:txBody>
      </p:sp>
      <p:sp>
        <p:nvSpPr>
          <p:cNvPr id="5" name="Flowchart: Display 4"/>
          <p:cNvSpPr/>
          <p:nvPr/>
        </p:nvSpPr>
        <p:spPr>
          <a:xfrm>
            <a:off x="1446458" y="2362200"/>
            <a:ext cx="2744542" cy="3935106"/>
          </a:xfrm>
          <a:prstGeom prst="flowChartDisplay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8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402</Words>
  <Application>Microsoft Office PowerPoint</Application>
  <PresentationFormat>Custom</PresentationFormat>
  <Paragraphs>103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Bauhaus 93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UMMAY FATEMA</cp:lastModifiedBy>
  <cp:revision>83</cp:revision>
  <dcterms:created xsi:type="dcterms:W3CDTF">2021-08-08T06:05:22Z</dcterms:created>
  <dcterms:modified xsi:type="dcterms:W3CDTF">2021-09-02T14:33:43Z</dcterms:modified>
</cp:coreProperties>
</file>