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webextensions/taskpanes.xml" ContentType="application/vnd.ms-office.webextensiontaskpan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84" r:id="rId3"/>
    <p:sldId id="286" r:id="rId4"/>
    <p:sldId id="279" r:id="rId5"/>
    <p:sldId id="273" r:id="rId6"/>
    <p:sldId id="265" r:id="rId7"/>
    <p:sldId id="258" r:id="rId8"/>
    <p:sldId id="259" r:id="rId9"/>
    <p:sldId id="260" r:id="rId10"/>
    <p:sldId id="261" r:id="rId11"/>
    <p:sldId id="270" r:id="rId12"/>
    <p:sldId id="264" r:id="rId13"/>
    <p:sldId id="266" r:id="rId14"/>
    <p:sldId id="276" r:id="rId15"/>
    <p:sldId id="277" r:id="rId16"/>
    <p:sldId id="267" r:id="rId17"/>
    <p:sldId id="268" r:id="rId18"/>
    <p:sldId id="274" r:id="rId19"/>
    <p:sldId id="275" r:id="rId20"/>
    <p:sldId id="278" r:id="rId21"/>
    <p:sldId id="287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-762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B9D4-F4C7-47E7-B29D-480953D5CDFD}" type="datetimeFigureOut">
              <a:rPr lang="en-US" smtClean="0"/>
              <a:pPr/>
              <a:t>21/9/2021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9C26-5C9C-4B96-8575-FE77BEF2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B9D4-F4C7-47E7-B29D-480953D5CDFD}" type="datetimeFigureOut">
              <a:rPr lang="en-US" smtClean="0"/>
              <a:pPr/>
              <a:t>21/9/2021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9C26-5C9C-4B96-8575-FE77BEF2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B9D4-F4C7-47E7-B29D-480953D5CDFD}" type="datetimeFigureOut">
              <a:rPr lang="en-US" smtClean="0"/>
              <a:pPr/>
              <a:t>21/9/2021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9C26-5C9C-4B96-8575-FE77BEF2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B9D4-F4C7-47E7-B29D-480953D5CDFD}" type="datetimeFigureOut">
              <a:rPr lang="en-US" smtClean="0"/>
              <a:pPr/>
              <a:t>21/9/2021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9C26-5C9C-4B96-8575-FE77BEF2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B9D4-F4C7-47E7-B29D-480953D5CDFD}" type="datetimeFigureOut">
              <a:rPr lang="en-US" smtClean="0"/>
              <a:pPr/>
              <a:t>21/9/2021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9C26-5C9C-4B96-8575-FE77BEF2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B9D4-F4C7-47E7-B29D-480953D5CDFD}" type="datetimeFigureOut">
              <a:rPr lang="en-US" smtClean="0"/>
              <a:pPr/>
              <a:t>21/9/2021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9C26-5C9C-4B96-8575-FE77BEF2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B9D4-F4C7-47E7-B29D-480953D5CDFD}" type="datetimeFigureOut">
              <a:rPr lang="en-US" smtClean="0"/>
              <a:pPr/>
              <a:t>21/9/2021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9C26-5C9C-4B96-8575-FE77BEF2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B9D4-F4C7-47E7-B29D-480953D5CDFD}" type="datetimeFigureOut">
              <a:rPr lang="en-US" smtClean="0"/>
              <a:pPr/>
              <a:t>21/9/2021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9C26-5C9C-4B96-8575-FE77BEF2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B9D4-F4C7-47E7-B29D-480953D5CDFD}" type="datetimeFigureOut">
              <a:rPr lang="en-US" smtClean="0"/>
              <a:pPr/>
              <a:t>21/9/2021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9C26-5C9C-4B96-8575-FE77BEF2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B9D4-F4C7-47E7-B29D-480953D5CDFD}" type="datetimeFigureOut">
              <a:rPr lang="en-US" smtClean="0"/>
              <a:pPr/>
              <a:t>21/9/2021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9C26-5C9C-4B96-8575-FE77BEF2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3B9D4-F4C7-47E7-B29D-480953D5CDFD}" type="datetimeFigureOut">
              <a:rPr lang="en-US" smtClean="0"/>
              <a:pPr/>
              <a:t>21/9/2021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9C26-5C9C-4B96-8575-FE77BEF2D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B3B9D4-F4C7-47E7-B29D-480953D5CDFD}" type="datetimeFigureOut">
              <a:rPr lang="en-US" smtClean="0"/>
              <a:pPr/>
              <a:t>21/9/2021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A59C26-5C9C-4B96-8575-FE77BEF2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302" y="2413415"/>
            <a:ext cx="5532284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গণিত ক্লাসে সবাইকে </a:t>
            </a:r>
          </a:p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শুভেচ্ছা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1" y="1648918"/>
            <a:ext cx="4066082" cy="4298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94954D-72BF-410F-AFFF-F3A7298A314E}"/>
                  </a:ext>
                </a:extLst>
              </p:cNvPr>
              <p:cNvSpPr txBox="1"/>
              <p:nvPr/>
            </p:nvSpPr>
            <p:spPr>
              <a:xfrm>
                <a:off x="445669" y="663560"/>
                <a:ext cx="11300661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1.তালিকা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(Roster Method):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সুনিদিষ্টভাবে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বন্ধনী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 }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আবদ্ধ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একাধিক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“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কমা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”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উপাদানগুলোকে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আলাদা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</m:d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400" dirty="0"/>
                  <a:t/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ইত্যাদি।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C94954D-72BF-410F-AFFF-F3A7298A3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70" y="663560"/>
                <a:ext cx="11300661" cy="2308324"/>
              </a:xfrm>
              <a:prstGeom prst="rect">
                <a:avLst/>
              </a:prstGeom>
              <a:blipFill>
                <a:blip r:embed="rId2"/>
                <a:stretch>
                  <a:fillRect l="-1618" t="-4222" b="-9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6CCBD8-1262-472B-894F-7AAE45D7B39D}"/>
                  </a:ext>
                </a:extLst>
              </p:cNvPr>
              <p:cNvSpPr txBox="1"/>
              <p:nvPr/>
            </p:nvSpPr>
            <p:spPr>
              <a:xfrm>
                <a:off x="445669" y="3539192"/>
                <a:ext cx="11300661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২.সেট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(Set Builder Method</a:t>
                </a:r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):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সুনিদিষ্টভাবে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নির্ধারণের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থাকে।যেমন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‘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’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‘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এরুপ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’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‘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যেন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’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such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that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বোঝায় ।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6CCBD8-1262-472B-894F-7AAE45D7B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70" y="3539192"/>
                <a:ext cx="11300661" cy="2308324"/>
              </a:xfrm>
              <a:prstGeom prst="rect">
                <a:avLst/>
              </a:prstGeom>
              <a:blipFill>
                <a:blip r:embed="rId3"/>
                <a:stretch>
                  <a:fillRect l="-1618" t="-4233" b="-9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9338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7E443B-75F6-42E2-AE18-68849EB73FC1}"/>
                  </a:ext>
                </a:extLst>
              </p:cNvPr>
              <p:cNvSpPr txBox="1"/>
              <p:nvPr/>
            </p:nvSpPr>
            <p:spPr>
              <a:xfrm>
                <a:off x="345057" y="465826"/>
                <a:ext cx="1141274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উদাহরণ:১.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21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5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5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87E443B-75F6-42E2-AE18-68849EB73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57" y="465826"/>
                <a:ext cx="11412747" cy="1754326"/>
              </a:xfrm>
              <a:prstGeom prst="rect">
                <a:avLst/>
              </a:prstGeom>
              <a:blipFill>
                <a:blip r:embed="rId2"/>
                <a:stretch>
                  <a:fillRect l="-2885" t="-9028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54D6FA-59A4-41F4-967A-EF6C8B2BE0C7}"/>
                  </a:ext>
                </a:extLst>
              </p:cNvPr>
              <p:cNvSpPr txBox="1"/>
              <p:nvPr/>
            </p:nvSpPr>
            <p:spPr>
              <a:xfrm>
                <a:off x="389626" y="2242867"/>
                <a:ext cx="1141274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</a:t>
                </a:r>
                <a:r>
                  <a:rPr lang="en-US" sz="5400" b="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সমুহ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21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</m:oMath>
                </a14:m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এখানে,প্রত্যেকটি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বিভাজ্য,অথা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en-US" sz="540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C54D6FA-59A4-41F4-967A-EF6C8B2B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27" y="2242867"/>
                <a:ext cx="11412747" cy="3416320"/>
              </a:xfrm>
              <a:prstGeom prst="rect">
                <a:avLst/>
              </a:prstGeom>
              <a:blipFill>
                <a:blip r:embed="rId3"/>
                <a:stretch>
                  <a:fillRect l="-2885" t="-4643" r="-2297" b="-10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2054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CBB3FF-1EBF-4ABD-ABE6-984BC93468E3}"/>
                  </a:ext>
                </a:extLst>
              </p:cNvPr>
              <p:cNvSpPr txBox="1"/>
              <p:nvPr/>
            </p:nvSpPr>
            <p:spPr>
              <a:xfrm>
                <a:off x="534838" y="376051"/>
                <a:ext cx="11352363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উদাহরণ:২.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</m:oMath>
                </a14:m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</a:t>
                </a:r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তালিকা</a:t>
                </a:r>
                <a:r>
                  <a:rPr lang="en-US" sz="5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5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CBB3FF-1EBF-4ABD-ABE6-984BC9346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39" y="376051"/>
                <a:ext cx="11352363" cy="1754326"/>
              </a:xfrm>
              <a:prstGeom prst="rect">
                <a:avLst/>
              </a:prstGeom>
              <a:blipFill>
                <a:blip r:embed="rId2"/>
                <a:stretch>
                  <a:fillRect l="-2900" t="-9059" r="-2524" b="-20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43757D-BA08-4DA3-9756-9851C5FD9A3B}"/>
                  </a:ext>
                </a:extLst>
              </p:cNvPr>
              <p:cNvSpPr txBox="1"/>
              <p:nvPr/>
            </p:nvSpPr>
            <p:spPr>
              <a:xfrm>
                <a:off x="419818" y="2291115"/>
                <a:ext cx="11352363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</m:oMath>
                </a14:m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5400" b="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endParaRPr lang="en-US" sz="5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5400" b="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endParaRPr lang="en-US" sz="5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5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54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গুণনীয়কসমুহ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</m:oMath>
                </a14:m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540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A43757D-BA08-4DA3-9756-9851C5FD9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19" y="2291117"/>
                <a:ext cx="11352363" cy="4247317"/>
              </a:xfrm>
              <a:prstGeom prst="rect">
                <a:avLst/>
              </a:prstGeom>
              <a:blipFill>
                <a:blip r:embed="rId3"/>
                <a:stretch>
                  <a:fillRect l="-2900" t="-3730" b="-8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1566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5ED0AE-A5F3-4B60-A3F8-4EA25A0FCEEB}"/>
                  </a:ext>
                </a:extLst>
              </p:cNvPr>
              <p:cNvSpPr txBox="1"/>
              <p:nvPr/>
            </p:nvSpPr>
            <p:spPr>
              <a:xfrm>
                <a:off x="293298" y="439947"/>
                <a:ext cx="11645660" cy="158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উদাহরণ:৩.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</m:oMath>
                </a14:m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  <m:sup>
                        <m:r>
                          <a:rPr lang="en-US" sz="4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𝟏𝟖</m:t>
                    </m:r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4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তালিকা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5ED0AE-A5F3-4B60-A3F8-4EA25A0FC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99" y="439947"/>
                <a:ext cx="11645660" cy="1587294"/>
              </a:xfrm>
              <a:prstGeom prst="rect">
                <a:avLst/>
              </a:prstGeom>
              <a:blipFill>
                <a:blip r:embed="rId2"/>
                <a:stretch>
                  <a:fillRect l="-2356" t="-6897" b="-19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BB8F92-8DB2-474D-A0E3-E3C0E59EE843}"/>
                  </a:ext>
                </a:extLst>
              </p:cNvPr>
              <p:cNvSpPr txBox="1"/>
              <p:nvPr/>
            </p:nvSpPr>
            <p:spPr>
              <a:xfrm>
                <a:off x="293298" y="2271671"/>
                <a:ext cx="1164566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পূর্ণসংখ্যাসমুহ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</a:t>
                </a:r>
                <a:r>
                  <a:rPr lang="en-US" sz="440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</a:t>
                </a:r>
                <a:r>
                  <a:rPr lang="en-US" sz="440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endParaRPr lang="en-US" sz="4400" b="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4400" b="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যা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শর্তানুসারে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গ্রহণযোগ্য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পূর্ণসংখ্যাসমুহ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400" b="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BB8F92-8DB2-474D-A0E3-E3C0E59EE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99" y="2271671"/>
                <a:ext cx="11645660" cy="4154984"/>
              </a:xfrm>
              <a:prstGeom prst="rect">
                <a:avLst/>
              </a:prstGeom>
              <a:blipFill>
                <a:blip r:embed="rId3"/>
                <a:stretch>
                  <a:fillRect l="-2094" t="-2790" b="-6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8427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481722-4FFF-4C4F-A87C-40F77F053B4F}"/>
              </a:ext>
            </a:extLst>
          </p:cNvPr>
          <p:cNvSpPr txBox="1"/>
          <p:nvPr/>
        </p:nvSpPr>
        <p:spPr>
          <a:xfrm>
            <a:off x="4393294" y="388188"/>
            <a:ext cx="297649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E5ED9D-6AFC-4068-8917-711FB8449B7D}"/>
                  </a:ext>
                </a:extLst>
              </p:cNvPr>
              <p:cNvSpPr txBox="1"/>
              <p:nvPr/>
            </p:nvSpPr>
            <p:spPr>
              <a:xfrm>
                <a:off x="654927" y="1637935"/>
                <a:ext cx="1141274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মস্যা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5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5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8E5ED9D-6AFC-4068-8917-711FB8449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28" y="1637935"/>
                <a:ext cx="11412747" cy="1754326"/>
              </a:xfrm>
              <a:prstGeom prst="rect">
                <a:avLst/>
              </a:prstGeom>
              <a:blipFill>
                <a:blip r:embed="rId2"/>
                <a:stretch>
                  <a:fillRect l="-2830" t="-9059" b="-20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902044-033E-425F-8DA4-8396ABE710CB}"/>
                  </a:ext>
                </a:extLst>
              </p:cNvPr>
              <p:cNvSpPr txBox="1"/>
              <p:nvPr/>
            </p:nvSpPr>
            <p:spPr>
              <a:xfrm>
                <a:off x="542632" y="3225784"/>
                <a:ext cx="1141274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5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সমুহ</a:t>
                </a:r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এখানে,প্রত্যেকটি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বিভাজ্য,অথা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en-US" sz="540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4902044-033E-425F-8DA4-8396ABE71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33" y="3225784"/>
                <a:ext cx="11412747" cy="3416320"/>
              </a:xfrm>
              <a:prstGeom prst="rect">
                <a:avLst/>
              </a:prstGeom>
              <a:blipFill>
                <a:blip r:embed="rId3"/>
                <a:stretch>
                  <a:fillRect l="-2831" t="-4635" r="-2350" b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9115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268647-3B08-45E2-A5B6-5AEE3771026F}"/>
                  </a:ext>
                </a:extLst>
              </p:cNvPr>
              <p:cNvSpPr txBox="1"/>
              <p:nvPr/>
            </p:nvSpPr>
            <p:spPr>
              <a:xfrm>
                <a:off x="558370" y="1527980"/>
                <a:ext cx="11645660" cy="1376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সমস্যা.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𝐃</m:t>
                    </m:r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</m:oMath>
                </a14:m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  <m:sup>
                        <m:r>
                          <a:rPr lang="en-US" sz="4000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𝟐𝟕</m:t>
                    </m:r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তালিকা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268647-3B08-45E2-A5B6-5AEE37710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71" y="1527980"/>
                <a:ext cx="11645660" cy="1376146"/>
              </a:xfrm>
              <a:prstGeom prst="rect">
                <a:avLst/>
              </a:prstGeom>
              <a:blipFill>
                <a:blip r:embed="rId2"/>
                <a:stretch>
                  <a:fillRect l="-1885" t="-5778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80CDE3-F2A4-4835-AA78-FF885B47E4A0}"/>
                  </a:ext>
                </a:extLst>
              </p:cNvPr>
              <p:cNvSpPr txBox="1"/>
              <p:nvPr/>
            </p:nvSpPr>
            <p:spPr>
              <a:xfrm>
                <a:off x="347008" y="2833540"/>
                <a:ext cx="1185702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পূর্ণসংখ্যাসমুহ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</a:t>
                </a:r>
                <a:r>
                  <a:rPr lang="en-US" sz="360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</a:t>
                </a:r>
                <a:r>
                  <a:rPr lang="en-US" sz="360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600" b="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;</a:t>
                </a:r>
                <a:r>
                  <a:rPr lang="en-US" sz="360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শর্তানুসারে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গ্রহণযোগ্য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পূর্ণসংখ্যাসমুহ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b="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680CDE3-F2A4-4835-AA78-FF885B47E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09" y="2833540"/>
                <a:ext cx="11857023" cy="3970318"/>
              </a:xfrm>
              <a:prstGeom prst="rect">
                <a:avLst/>
              </a:prstGeom>
              <a:blipFill>
                <a:blip r:embed="rId3"/>
                <a:stretch>
                  <a:fillRect l="-1594" t="-2151" b="-5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63069" y="586854"/>
            <a:ext cx="232011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9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F30163-8619-4537-A3B1-A1FA5B27C5A7}"/>
              </a:ext>
            </a:extLst>
          </p:cNvPr>
          <p:cNvGrpSpPr/>
          <p:nvPr/>
        </p:nvGrpSpPr>
        <p:grpSpPr>
          <a:xfrm>
            <a:off x="559559" y="661917"/>
            <a:ext cx="11027391" cy="5957247"/>
            <a:chOff x="0" y="0"/>
            <a:chExt cx="12192000" cy="6858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5EF147-C2A3-40C8-956D-6F80D0A3712B}"/>
                  </a:ext>
                </a:extLst>
              </p:cNvPr>
              <p:cNvSpPr txBox="1"/>
              <p:nvPr/>
            </p:nvSpPr>
            <p:spPr>
              <a:xfrm>
                <a:off x="441384" y="1417895"/>
                <a:ext cx="1130923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সসীম</a:t>
                </a:r>
                <a:r>
                  <a:rPr lang="en-US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(Finite set):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গণনা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নির্ধারন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যায়,তাকে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সসীম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বলে।যেমন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4400" b="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z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5EF147-C2A3-40C8-956D-6F80D0A37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6" y="1417895"/>
                <a:ext cx="11309231" cy="1446550"/>
              </a:xfrm>
              <a:prstGeom prst="rect">
                <a:avLst/>
              </a:prstGeom>
              <a:blipFill>
                <a:blip r:embed="rId2"/>
                <a:stretch>
                  <a:fillRect l="-2155" t="-8861" r="-754" b="-20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E62A0E-AB46-4646-B44C-29D5E24AAAE2}"/>
                  </a:ext>
                </a:extLst>
              </p:cNvPr>
              <p:cNvSpPr txBox="1"/>
              <p:nvPr/>
            </p:nvSpPr>
            <p:spPr>
              <a:xfrm>
                <a:off x="441384" y="3316447"/>
                <a:ext cx="1130923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(Infinite set):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গণনা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নির্ধারন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না,তাকে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বলে।যেমন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4400" b="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/>
                </a:r>
                <a:r>
                  <a:rPr lang="en-US" sz="4400" b="0" dirty="0" err="1">
                    <a:solidFill>
                      <a:srgbClr val="FF0000"/>
                    </a:solidFill>
                    <a:cs typeface="NikoshBAN" panose="02000000000000000000" pitchFamily="2" charset="0"/>
                  </a:rPr>
                  <a:t>স্বাভবিক</a:t>
                </a:r>
                <a:r>
                  <a:rPr lang="en-US" sz="4400" b="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সংখ্যার সেট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……..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BE62A0E-AB46-4646-B44C-29D5E24AA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6" y="3316447"/>
                <a:ext cx="11309231" cy="2123658"/>
              </a:xfrm>
              <a:prstGeom prst="rect">
                <a:avLst/>
              </a:prstGeom>
              <a:blipFill>
                <a:blip r:embed="rId3"/>
                <a:stretch>
                  <a:fillRect l="-2155" t="-5747" b="-1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503BD4-C69B-4959-B35F-A6EC6C61BE16}"/>
              </a:ext>
            </a:extLst>
          </p:cNvPr>
          <p:cNvSpPr txBox="1"/>
          <p:nvPr/>
        </p:nvSpPr>
        <p:spPr>
          <a:xfrm>
            <a:off x="3684897" y="704150"/>
            <a:ext cx="438093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60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32B851-6419-4FD6-8BCC-F0CA16C25AF5}"/>
                  </a:ext>
                </a:extLst>
              </p:cNvPr>
              <p:cNvSpPr txBox="1"/>
              <p:nvPr/>
            </p:nvSpPr>
            <p:spPr>
              <a:xfrm>
                <a:off x="572529" y="745500"/>
                <a:ext cx="113199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ফাঁকা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সেট: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নেই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ফাঁকা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ফাঁকা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23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29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632B851-6419-4FD6-8BCC-F0CA16C25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9" y="745502"/>
                <a:ext cx="11319955" cy="1200329"/>
              </a:xfrm>
              <a:prstGeom prst="rect">
                <a:avLst/>
              </a:prstGeom>
              <a:blipFill>
                <a:blip r:embed="rId2"/>
                <a:stretch>
                  <a:fillRect l="-1669" t="-659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E7FF8C-76AC-4DC5-96B2-F4B277F85E4A}"/>
                  </a:ext>
                </a:extLst>
              </p:cNvPr>
              <p:cNvSpPr txBox="1"/>
              <p:nvPr/>
            </p:nvSpPr>
            <p:spPr>
              <a:xfrm>
                <a:off x="572529" y="2426982"/>
                <a:ext cx="1104694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ট: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যতগুলো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যায়,এদের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হয়।উপসেটের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⊆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60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360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is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subset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of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।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360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Q</m:t>
                    </m:r>
                    <m:r>
                      <a:rPr lang="en-US" sz="36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E7FF8C-76AC-4DC5-96B2-F4B277F8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0" y="2426982"/>
                <a:ext cx="11046941" cy="2308324"/>
              </a:xfrm>
              <a:prstGeom prst="rect">
                <a:avLst/>
              </a:prstGeom>
              <a:blipFill>
                <a:blip r:embed="rId3"/>
                <a:stretch>
                  <a:fillRect l="-1711" t="-3958" r="-1049" b="-9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41A751-DD40-424F-AB7E-D4A288C257E8}"/>
                  </a:ext>
                </a:extLst>
              </p:cNvPr>
              <p:cNvSpPr txBox="1"/>
              <p:nvPr/>
            </p:nvSpPr>
            <p:spPr>
              <a:xfrm>
                <a:off x="438528" y="4843590"/>
                <a:ext cx="1147455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উপসেট: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উপসেটগুলোর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অপেক্ষা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এদেরকে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লিখে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41A751-DD40-424F-AB7E-D4A288C25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0" y="4843590"/>
                <a:ext cx="11474551" cy="1754326"/>
              </a:xfrm>
              <a:prstGeom prst="rect">
                <a:avLst/>
              </a:prstGeom>
              <a:blipFill>
                <a:blip r:embed="rId4"/>
                <a:stretch>
                  <a:fillRect l="-1647" t="-5575" r="-425" b="-13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9785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9526416C-FCA0-42D3-A1AB-783E153F5E6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7586" y="491708"/>
            <a:ext cx="11291977" cy="1200329"/>
          </a:xfrm>
          <a:prstGeom prst="rect">
            <a:avLst/>
          </a:prstGeom>
          <a:blipFill>
            <a:blip r:embed="rId2">
              <a:lum bright="-100000"/>
            </a:blip>
            <a:stretch>
              <a:fillRect l="-1674" t="-7107" b="-1827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299C980-87DA-423C-A8DA-47F8BB3B71E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993" y="2124614"/>
            <a:ext cx="11522015" cy="2308324"/>
          </a:xfrm>
          <a:prstGeom prst="rect">
            <a:avLst/>
          </a:prstGeom>
          <a:blipFill>
            <a:blip r:embed="rId3">
              <a:lum bright="-100000" contrast="-98000"/>
            </a:blip>
            <a:stretch>
              <a:fillRect l="-1640" t="-370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DC4393-657F-46B5-AA3B-AB6AD5269DD4}"/>
                  </a:ext>
                </a:extLst>
              </p:cNvPr>
              <p:cNvSpPr txBox="1"/>
              <p:nvPr/>
            </p:nvSpPr>
            <p:spPr>
              <a:xfrm>
                <a:off x="450011" y="4606506"/>
                <a:ext cx="11291977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 </a:t>
                </a:r>
                <a:r>
                  <a:rPr lang="en-US" sz="3600" u="sng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দ্রষ্টব্য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:কোন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D1DC4393-657F-46B5-AA3B-AB6AD5269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13" y="4606508"/>
                <a:ext cx="11291977" cy="1247777"/>
              </a:xfrm>
              <a:prstGeom prst="rect">
                <a:avLst/>
              </a:prstGeom>
              <a:blipFill>
                <a:blip r:embed="rId4"/>
                <a:stretch>
                  <a:fillRect l="-1674" t="-6863" b="-15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3137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3F50D9-7701-42B2-A489-788A8C51BD6A}"/>
                  </a:ext>
                </a:extLst>
              </p:cNvPr>
              <p:cNvSpPr txBox="1"/>
              <p:nvPr/>
            </p:nvSpPr>
            <p:spPr>
              <a:xfrm>
                <a:off x="577970" y="474453"/>
                <a:ext cx="94459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5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 </a:t>
                </a:r>
                <a:r>
                  <a:rPr lang="en-US" sz="3600" b="1" dirty="0" err="1">
                    <a:solidFill>
                      <a:schemeClr val="accent5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সমতা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:দুইটি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3F50D9-7701-42B2-A489-788A8C51B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71" y="474455"/>
                <a:ext cx="9445925" cy="1200329"/>
              </a:xfrm>
              <a:prstGeom prst="rect">
                <a:avLst/>
              </a:prstGeom>
              <a:blipFill>
                <a:blip r:embed="rId2"/>
                <a:stretch>
                  <a:fillRect l="-2001" t="-8122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6A13BA-D9FA-45B8-AF59-A01CDF3125DC}"/>
                  </a:ext>
                </a:extLst>
              </p:cNvPr>
              <p:cNvSpPr txBox="1"/>
              <p:nvPr/>
            </p:nvSpPr>
            <p:spPr>
              <a:xfrm>
                <a:off x="577968" y="1861377"/>
                <a:ext cx="103516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সমতা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বোঝায়।অথা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96A13BA-D9FA-45B8-AF59-A01CDF312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69" y="1861379"/>
                <a:ext cx="10351699" cy="1200329"/>
              </a:xfrm>
              <a:prstGeom prst="rect">
                <a:avLst/>
              </a:prstGeom>
              <a:blipFill>
                <a:blip r:embed="rId3"/>
                <a:stretch>
                  <a:fillRect l="-1826" t="-659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793226-2017-4A6F-8B4F-5300995F65C1}"/>
                  </a:ext>
                </a:extLst>
              </p:cNvPr>
              <p:cNvSpPr txBox="1"/>
              <p:nvPr/>
            </p:nvSpPr>
            <p:spPr>
              <a:xfrm>
                <a:off x="577968" y="3314797"/>
                <a:ext cx="1016206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:প্রথম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বাদ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হবে।যেমন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অথবা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চিহ্ন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793226-2017-4A6F-8B4F-5300995F6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68" y="3314798"/>
                <a:ext cx="10162069" cy="1200329"/>
              </a:xfrm>
              <a:prstGeom prst="rect">
                <a:avLst/>
              </a:prstGeom>
              <a:blipFill>
                <a:blip r:embed="rId4"/>
                <a:stretch>
                  <a:fillRect l="-1860" t="-8122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FD35E7-D0AA-4FC2-B839-4818FCDCF4AD}"/>
                  </a:ext>
                </a:extLst>
              </p:cNvPr>
              <p:cNvSpPr txBox="1"/>
              <p:nvPr/>
            </p:nvSpPr>
            <p:spPr>
              <a:xfrm>
                <a:off x="577968" y="4495534"/>
                <a:ext cx="1055010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 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FD35E7-D0AA-4FC2-B839-4818FCDCF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68" y="4495534"/>
                <a:ext cx="10550107" cy="1754326"/>
              </a:xfrm>
              <a:prstGeom prst="rect">
                <a:avLst/>
              </a:prstGeom>
              <a:blipFill>
                <a:blip r:embed="rId5"/>
                <a:stretch>
                  <a:fillRect l="-1792" t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5744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728" y="3249118"/>
            <a:ext cx="4549516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বিলাস কান্তি দাস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উরকিরচর উচ্চ বিদ্যালয়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রাউজান, চট্টগ্রাম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bilashm1967@gmail.com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6323" y="1304144"/>
            <a:ext cx="181011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380" y="1169233"/>
            <a:ext cx="1343142" cy="1603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0525" y="3117955"/>
            <a:ext cx="4227225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শ্রেণি-৯ম ও ১০ম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বিষয়-গণিত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অধ্যায়-২য়,   সেট।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 সংখ্যা-১।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সময়-৫০ মিনিট।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B7425D-8F44-4E6F-A5E0-B91F5FB79A41}"/>
                  </a:ext>
                </a:extLst>
              </p:cNvPr>
              <p:cNvSpPr txBox="1"/>
              <p:nvPr/>
            </p:nvSpPr>
            <p:spPr>
              <a:xfrm>
                <a:off x="672708" y="1269364"/>
                <a:ext cx="1129197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উপসেটগুলো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সেগুলো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বাছাই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B7425D-8F44-4E6F-A5E0-B91F5FB79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09" y="1269366"/>
                <a:ext cx="11291977" cy="1323439"/>
              </a:xfrm>
              <a:prstGeom prst="rect">
                <a:avLst/>
              </a:prstGeom>
              <a:blipFill>
                <a:blip r:embed="rId2"/>
                <a:stretch>
                  <a:fillRect l="-1889" t="-7373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DF802A-ABCF-4A0B-A164-471DEB0F8BFE}"/>
                  </a:ext>
                </a:extLst>
              </p:cNvPr>
              <p:cNvSpPr txBox="1"/>
              <p:nvPr/>
            </p:nvSpPr>
            <p:spPr>
              <a:xfrm>
                <a:off x="557690" y="2579865"/>
                <a:ext cx="11522015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: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6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3600" b="1" dirty="0">
                  <a:solidFill>
                    <a:srgbClr val="00B05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সমুহ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36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d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d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3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সমুহ</a:t>
                </a:r>
                <a:r>
                  <a:rPr lang="en-US" sz="3600" b="1" dirty="0">
                    <a:solidFill>
                      <a:srgbClr val="00B0F0"/>
                    </a:solidFill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e>
                    </m:d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36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d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d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CDF802A-ABCF-4A0B-A164-471DEB0F8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1" y="2579865"/>
                <a:ext cx="11522015" cy="3970318"/>
              </a:xfrm>
              <a:prstGeom prst="rect">
                <a:avLst/>
              </a:prstGeom>
              <a:blipFill>
                <a:blip r:embed="rId3"/>
                <a:stretch>
                  <a:fillRect l="-1586" t="-1994" b="-5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13194" y="395784"/>
            <a:ext cx="1877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17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833" y="389744"/>
            <a:ext cx="224852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499" y="1573968"/>
            <a:ext cx="4164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সেট প্রকাশের পদ্ধতি কয়টি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498" y="2263514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পদ্ধতি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নাম বল।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498" y="3028013"/>
            <a:ext cx="6345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 { আকাশের তারা }</a:t>
            </a:r>
            <a:r>
              <a:rPr lang="en-US" sz="3200" b="1" dirty="0" smtClean="0">
                <a:latin typeface="Book Antiqua"/>
                <a:cs typeface="NikoshBAN" pitchFamily="2" charset="0"/>
              </a:rPr>
              <a:t>→</a:t>
            </a:r>
            <a:r>
              <a:rPr lang="bn-BD" sz="3200" b="1" dirty="0" smtClean="0">
                <a:latin typeface="Book Antiqua"/>
                <a:cs typeface="NikoshBAN" pitchFamily="2" charset="0"/>
              </a:rPr>
              <a:t> এই সেটটির নাম কি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479" y="3732550"/>
            <a:ext cx="4814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  { ০ }</a:t>
            </a:r>
            <a:r>
              <a:rPr lang="en-US" sz="3200" b="1" dirty="0" smtClean="0">
                <a:latin typeface="Book Antiqua"/>
                <a:cs typeface="NikoshBAN" pitchFamily="2" charset="0"/>
              </a:rPr>
              <a:t>→</a:t>
            </a:r>
            <a:r>
              <a:rPr lang="bn-BD" sz="3200" b="1" dirty="0" smtClean="0">
                <a:latin typeface="Book Antiqua"/>
                <a:cs typeface="NikoshBAN" pitchFamily="2" charset="0"/>
              </a:rPr>
              <a:t> এই সেটটির নাম কি ?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87" y="4512039"/>
            <a:ext cx="7414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৫। {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 , b , c, d }</a:t>
            </a:r>
            <a:r>
              <a:rPr lang="en-US" sz="3200" b="1" dirty="0" smtClean="0">
                <a:latin typeface="Book Antiqua"/>
                <a:cs typeface="NikoshBAN" pitchFamily="2" charset="0"/>
              </a:rPr>
              <a:t>→ </a:t>
            </a:r>
            <a:r>
              <a:rPr lang="bn-BD" sz="3200" b="1" dirty="0" smtClean="0">
                <a:latin typeface="Book Antiqua"/>
                <a:cs typeface="NikoshBAN" pitchFamily="2" charset="0"/>
              </a:rPr>
              <a:t>সেটটির উপসেটের সংখ্যা কত?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488" y="5231567"/>
            <a:ext cx="6202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৬। { </a:t>
            </a:r>
            <a:r>
              <a:rPr lang="en-US" sz="3200" b="1" dirty="0" smtClean="0">
                <a:cs typeface="NikoshBAN" pitchFamily="2" charset="0"/>
              </a:rPr>
              <a:t>1 , 2 , 3 }</a:t>
            </a:r>
            <a:r>
              <a:rPr lang="en-US" sz="3200" b="1" dirty="0" smtClean="0">
                <a:latin typeface="Book Antiqua"/>
                <a:cs typeface="NikoshBAN" pitchFamily="2" charset="0"/>
              </a:rPr>
              <a:t>→ </a:t>
            </a:r>
            <a:r>
              <a:rPr lang="bn-BD" sz="3200" b="1" dirty="0" smtClean="0">
                <a:latin typeface="Book Antiqua"/>
                <a:cs typeface="NikoshBAN" pitchFamily="2" charset="0"/>
              </a:rPr>
              <a:t>এর প্রকৃত উপসেট কয়টি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508" y="5996066"/>
            <a:ext cx="772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৭। { ৯ম ও ১০ম শ্রেণির সকল শিক্ষার্থী }</a:t>
            </a:r>
            <a:r>
              <a:rPr lang="en-US" sz="2800" b="1" dirty="0" smtClean="0">
                <a:latin typeface="Book Antiqua"/>
                <a:cs typeface="NikoshBAN" pitchFamily="2" charset="0"/>
              </a:rPr>
              <a:t>→</a:t>
            </a:r>
            <a:r>
              <a:rPr lang="bn-BD" sz="2800" b="1" dirty="0" smtClean="0">
                <a:latin typeface="Book Antiqua"/>
                <a:cs typeface="NikoshBAN" pitchFamily="2" charset="0"/>
              </a:rPr>
              <a:t> এটি কোন্‌ ধরণের সেট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0032" y="1528998"/>
            <a:ext cx="1739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 : ২ টি।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6361" y="2278506"/>
            <a:ext cx="477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 : তালিকা পদ্ধতি ও সেট গঠন পদ্ধতি।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4669" y="3013024"/>
            <a:ext cx="224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 : অসীম সেট।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4570" y="3747541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 :একক সেট।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4471" y="4527030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 :  ১৬ টি।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14412" y="5306518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 : ৭ টি।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29404" y="5981076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 : সসীম সেট।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7F0A0F-858C-4EBD-A0FD-FB032845367D}"/>
              </a:ext>
            </a:extLst>
          </p:cNvPr>
          <p:cNvSpPr txBox="1"/>
          <p:nvPr/>
        </p:nvSpPr>
        <p:spPr>
          <a:xfrm>
            <a:off x="4654097" y="1137728"/>
            <a:ext cx="270204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AA301A-D7C4-4F37-98FF-3B8309EC5D6F}"/>
                  </a:ext>
                </a:extLst>
              </p:cNvPr>
              <p:cNvSpPr txBox="1"/>
              <p:nvPr/>
            </p:nvSpPr>
            <p:spPr>
              <a:xfrm>
                <a:off x="727364" y="2848615"/>
                <a:ext cx="1073727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প্রশ্ন: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𝟐𝟎</m:t>
                    </m:r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গুণনীয়কসমুহ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𝟐𝟎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7AA301A-D7C4-4F37-98FF-3B8309EC5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64" y="2848617"/>
                <a:ext cx="10737272" cy="2585323"/>
              </a:xfrm>
              <a:prstGeom prst="rect">
                <a:avLst/>
              </a:prstGeom>
              <a:blipFill>
                <a:blip r:embed="rId2"/>
                <a:stretch>
                  <a:fillRect l="-3008" t="-6132" b="-13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86193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A918E5-8EFF-4CE3-8975-50E1FBA8406D}"/>
              </a:ext>
            </a:extLst>
          </p:cNvPr>
          <p:cNvSpPr txBox="1"/>
          <p:nvPr/>
        </p:nvSpPr>
        <p:spPr>
          <a:xfrm>
            <a:off x="3509272" y="2396755"/>
            <a:ext cx="446102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264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aryandsecondary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243" y="667545"/>
            <a:ext cx="4035216" cy="251046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7" descr="I:\diner.jpg"/>
          <p:cNvPicPr>
            <a:picLocks noChangeAspect="1" noChangeArrowheads="1"/>
          </p:cNvPicPr>
          <p:nvPr/>
        </p:nvPicPr>
        <p:blipFill rotWithShape="1">
          <a:blip r:embed="rId3"/>
          <a:srcRect t="6913" b="8581"/>
          <a:stretch/>
        </p:blipFill>
        <p:spPr bwMode="auto">
          <a:xfrm>
            <a:off x="6820523" y="714883"/>
            <a:ext cx="4227228" cy="24630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 descr="Espresso Cup Set OL 0-49619.jpg"/>
          <p:cNvPicPr>
            <a:picLocks noChangeAspect="1"/>
          </p:cNvPicPr>
          <p:nvPr/>
        </p:nvPicPr>
        <p:blipFill rotWithShape="1">
          <a:blip r:embed="rId4" cstate="print"/>
          <a:srcRect l="3692" t="18636" r="5769" b="10681"/>
          <a:stretch/>
        </p:blipFill>
        <p:spPr>
          <a:xfrm>
            <a:off x="1289155" y="3927423"/>
            <a:ext cx="3972392" cy="222830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8" descr="I:\sof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0523" y="3778204"/>
            <a:ext cx="4257207" cy="23629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67906" y="3185996"/>
            <a:ext cx="2263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ডিনার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66913" y="3226974"/>
            <a:ext cx="17635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95598" y="6154047"/>
            <a:ext cx="2263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41111" y="6155297"/>
            <a:ext cx="2263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সোফা সেট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2355" y="209861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 গুলোর নাম বলার চেষ্টা 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213F88-7D2B-48EA-AF6C-83045F4BEF53}"/>
              </a:ext>
            </a:extLst>
          </p:cNvPr>
          <p:cNvSpPr txBox="1"/>
          <p:nvPr/>
        </p:nvSpPr>
        <p:spPr>
          <a:xfrm>
            <a:off x="2286171" y="676275"/>
            <a:ext cx="6095829" cy="156966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xmlns="" id="{6DF4E617-363A-4FD1-9989-0709B82A1B53}"/>
              </a:ext>
            </a:extLst>
          </p:cNvPr>
          <p:cNvSpPr/>
          <p:nvPr/>
        </p:nvSpPr>
        <p:spPr>
          <a:xfrm>
            <a:off x="2286172" y="423465"/>
            <a:ext cx="1526697" cy="201858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xmlns="" id="{9C14AB85-3E88-4F83-9C4C-F890F0095651}"/>
              </a:ext>
            </a:extLst>
          </p:cNvPr>
          <p:cNvSpPr/>
          <p:nvPr/>
        </p:nvSpPr>
        <p:spPr>
          <a:xfrm>
            <a:off x="3804421" y="451815"/>
            <a:ext cx="1526697" cy="2018580"/>
          </a:xfrm>
          <a:prstGeom prst="can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xmlns="" id="{B0478031-49D0-4AC0-AE74-20C4B49DD675}"/>
              </a:ext>
            </a:extLst>
          </p:cNvPr>
          <p:cNvSpPr/>
          <p:nvPr/>
        </p:nvSpPr>
        <p:spPr>
          <a:xfrm>
            <a:off x="5331301" y="459197"/>
            <a:ext cx="1526697" cy="2018580"/>
          </a:xfrm>
          <a:prstGeom prst="ca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xmlns="" id="{BFEC16EA-A877-45E7-ABEB-945D67D3E620}"/>
              </a:ext>
            </a:extLst>
          </p:cNvPr>
          <p:cNvSpPr/>
          <p:nvPr/>
        </p:nvSpPr>
        <p:spPr>
          <a:xfrm>
            <a:off x="6846677" y="440382"/>
            <a:ext cx="1526697" cy="2018580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33142" y="3402767"/>
            <a:ext cx="5541902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 প্রকাশের পদ্ধতি </a:t>
            </a:r>
          </a:p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ও প্রকারভেদ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81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35508 -0.2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45078 0.94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9" y="470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0.5681 0.889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444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44349 -0.24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14AF10-F594-43D7-8FC1-9130505F157A}"/>
              </a:ext>
            </a:extLst>
          </p:cNvPr>
          <p:cNvSpPr txBox="1"/>
          <p:nvPr/>
        </p:nvSpPr>
        <p:spPr>
          <a:xfrm>
            <a:off x="2117666" y="1708473"/>
            <a:ext cx="635177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BD12A5-B18F-40AB-A6F8-966233EA37EB}"/>
              </a:ext>
            </a:extLst>
          </p:cNvPr>
          <p:cNvSpPr txBox="1"/>
          <p:nvPr/>
        </p:nvSpPr>
        <p:spPr>
          <a:xfrm>
            <a:off x="620034" y="5225487"/>
            <a:ext cx="817919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AD4DB0-B660-4A50-A489-FC8D71114D12}"/>
              </a:ext>
            </a:extLst>
          </p:cNvPr>
          <p:cNvSpPr txBox="1"/>
          <p:nvPr/>
        </p:nvSpPr>
        <p:spPr>
          <a:xfrm>
            <a:off x="679995" y="2965623"/>
            <a:ext cx="805927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A3B875-3354-4223-9990-13BA186B81D6}"/>
              </a:ext>
            </a:extLst>
          </p:cNvPr>
          <p:cNvSpPr txBox="1"/>
          <p:nvPr/>
        </p:nvSpPr>
        <p:spPr>
          <a:xfrm>
            <a:off x="665006" y="4127522"/>
            <a:ext cx="811923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1489" y="614598"/>
            <a:ext cx="17700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073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B96A17-8D88-4224-9E40-6B935A77A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129" y="1146414"/>
            <a:ext cx="3208169" cy="3695629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2F8EF2-10BD-45FE-BD92-7ACDD58C81B6}"/>
              </a:ext>
            </a:extLst>
          </p:cNvPr>
          <p:cNvSpPr txBox="1"/>
          <p:nvPr/>
        </p:nvSpPr>
        <p:spPr>
          <a:xfrm>
            <a:off x="5827853" y="2324883"/>
            <a:ext cx="5693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জার্মান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গণিতবিদ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জর্জ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ক্যান্টর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(১৮৪৫-১৯১৮)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B794C2-F4B5-4338-8DFB-7FD292047564}"/>
                  </a:ext>
                </a:extLst>
              </p:cNvPr>
              <p:cNvSpPr txBox="1"/>
              <p:nvPr/>
            </p:nvSpPr>
            <p:spPr>
              <a:xfrm>
                <a:off x="492094" y="5264281"/>
                <a:ext cx="56039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𝐆𝐞𝐨𝐫𝐠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𝐂𝐨𝐧𝐭𝐨𝐫</m:t>
                      </m:r>
                      <m:r>
                        <a:rPr lang="en-US" sz="32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𝟏𝟖𝟒𝟓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𝟏𝟗𝟏𝟖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B794C2-F4B5-4338-8DFB-7FD292047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93" y="5264283"/>
                <a:ext cx="560390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06375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FA1EC2-3C3A-41D4-A693-B0BE7D666A82}"/>
              </a:ext>
            </a:extLst>
          </p:cNvPr>
          <p:cNvSpPr txBox="1"/>
          <p:nvPr/>
        </p:nvSpPr>
        <p:spPr>
          <a:xfrm>
            <a:off x="3974012" y="492620"/>
            <a:ext cx="334477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(set)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CDA321-DDCB-4B84-BB17-657277641339}"/>
              </a:ext>
            </a:extLst>
          </p:cNvPr>
          <p:cNvSpPr txBox="1"/>
          <p:nvPr/>
        </p:nvSpPr>
        <p:spPr>
          <a:xfrm>
            <a:off x="834491" y="1771499"/>
            <a:ext cx="1050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সু-সংজ্ঞায়িত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যেমন,নবম-দশম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বাংলা,ইংরেজিও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সেট,পূর্ণসংখ্যার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সেট,বাস্তব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ইত্যাদি।সেটকে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A,B,C,….X,Y,Z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856384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7363DA-8D21-4770-98A5-42D62E4883E0}"/>
              </a:ext>
            </a:extLst>
          </p:cNvPr>
          <p:cNvSpPr txBox="1"/>
          <p:nvPr/>
        </p:nvSpPr>
        <p:spPr>
          <a:xfrm>
            <a:off x="2756849" y="540703"/>
            <a:ext cx="599136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(element)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56377-68DB-401B-B035-3C51768BD506}"/>
                  </a:ext>
                </a:extLst>
              </p:cNvPr>
              <p:cNvSpPr txBox="1"/>
              <p:nvPr/>
            </p:nvSpPr>
            <p:spPr>
              <a:xfrm>
                <a:off x="399047" y="1464750"/>
                <a:ext cx="11393906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(element)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উপাদান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b="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</a:t>
                </a:r>
                <a:r>
                  <a:rPr lang="en-US" sz="4000" b="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belongs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to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</a:t>
                </a:r>
                <a:r>
                  <a:rPr lang="en-US" sz="4000" b="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belongs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to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নেই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b="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4000" b="0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does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not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belongs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to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656377-68DB-401B-B035-3C51768BD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7" y="1464750"/>
                <a:ext cx="11393907" cy="5016758"/>
              </a:xfrm>
              <a:prstGeom prst="rect">
                <a:avLst/>
              </a:prstGeom>
              <a:blipFill>
                <a:blip r:embed="rId2"/>
                <a:stretch>
                  <a:fillRect l="-1872" t="-2066" r="-695" b="-4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1644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7A2F13-A0D0-4329-BDE2-25FFFC35DC83}"/>
              </a:ext>
            </a:extLst>
          </p:cNvPr>
          <p:cNvSpPr txBox="1"/>
          <p:nvPr/>
        </p:nvSpPr>
        <p:spPr>
          <a:xfrm>
            <a:off x="3684896" y="1058420"/>
            <a:ext cx="4572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083FD3-E5E6-4F0F-BE56-9F16CF9FAE0E}"/>
              </a:ext>
            </a:extLst>
          </p:cNvPr>
          <p:cNvSpPr txBox="1"/>
          <p:nvPr/>
        </p:nvSpPr>
        <p:spPr>
          <a:xfrm>
            <a:off x="1205434" y="2718729"/>
            <a:ext cx="97673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1.তালিকা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(Roster Method)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2.সেট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(Set Builder Method)</a:t>
            </a:r>
          </a:p>
        </p:txBody>
      </p:sp>
    </p:spTree>
    <p:extLst>
      <p:ext uri="{BB962C8B-B14F-4D97-AF65-F5344CB8AC3E}">
        <p14:creationId xmlns:p14="http://schemas.microsoft.com/office/powerpoint/2010/main" xmlns="" val="90320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381F627-ADE4-4711-8145-759DD8D1758B}">
  <we:reference id="wa104380907" version="3.0.0.0" store="en-US" storeType="OMEX"/>
  <we:alternateReferences>
    <we:reference id="WA104380907" version="3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</TotalTime>
  <Words>327</Words>
  <Application>Microsoft Office PowerPoint</Application>
  <PresentationFormat>Custom</PresentationFormat>
  <Paragraphs>87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bisharot ali</dc:creator>
  <cp:lastModifiedBy>Azam corporation</cp:lastModifiedBy>
  <cp:revision>108</cp:revision>
  <dcterms:created xsi:type="dcterms:W3CDTF">2021-06-18T03:50:28Z</dcterms:created>
  <dcterms:modified xsi:type="dcterms:W3CDTF">2021-09-21T13:10:35Z</dcterms:modified>
</cp:coreProperties>
</file>