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877824" rtl="0" eaLnBrk="1" latinLnBrk="0" hangingPunct="1">
      <a:defRPr sz="1727" kern="1200">
        <a:solidFill>
          <a:schemeClr val="tx1"/>
        </a:solidFill>
        <a:latin typeface="+mn-lt"/>
        <a:ea typeface="+mn-ea"/>
        <a:cs typeface="+mn-cs"/>
      </a:defRPr>
    </a:lvl1pPr>
    <a:lvl2pPr marL="438913" algn="l" defTabSz="877824" rtl="0" eaLnBrk="1" latinLnBrk="0" hangingPunct="1">
      <a:defRPr sz="1727" kern="1200">
        <a:solidFill>
          <a:schemeClr val="tx1"/>
        </a:solidFill>
        <a:latin typeface="+mn-lt"/>
        <a:ea typeface="+mn-ea"/>
        <a:cs typeface="+mn-cs"/>
      </a:defRPr>
    </a:lvl2pPr>
    <a:lvl3pPr marL="877824" algn="l" defTabSz="877824" rtl="0" eaLnBrk="1" latinLnBrk="0" hangingPunct="1">
      <a:defRPr sz="1727" kern="1200">
        <a:solidFill>
          <a:schemeClr val="tx1"/>
        </a:solidFill>
        <a:latin typeface="+mn-lt"/>
        <a:ea typeface="+mn-ea"/>
        <a:cs typeface="+mn-cs"/>
      </a:defRPr>
    </a:lvl3pPr>
    <a:lvl4pPr marL="1316736" algn="l" defTabSz="877824" rtl="0" eaLnBrk="1" latinLnBrk="0" hangingPunct="1">
      <a:defRPr sz="1727" kern="1200">
        <a:solidFill>
          <a:schemeClr val="tx1"/>
        </a:solidFill>
        <a:latin typeface="+mn-lt"/>
        <a:ea typeface="+mn-ea"/>
        <a:cs typeface="+mn-cs"/>
      </a:defRPr>
    </a:lvl4pPr>
    <a:lvl5pPr marL="1755648" algn="l" defTabSz="877824" rtl="0" eaLnBrk="1" latinLnBrk="0" hangingPunct="1">
      <a:defRPr sz="1727" kern="1200">
        <a:solidFill>
          <a:schemeClr val="tx1"/>
        </a:solidFill>
        <a:latin typeface="+mn-lt"/>
        <a:ea typeface="+mn-ea"/>
        <a:cs typeface="+mn-cs"/>
      </a:defRPr>
    </a:lvl5pPr>
    <a:lvl6pPr marL="2194560" algn="l" defTabSz="877824" rtl="0" eaLnBrk="1" latinLnBrk="0" hangingPunct="1">
      <a:defRPr sz="1727" kern="1200">
        <a:solidFill>
          <a:schemeClr val="tx1"/>
        </a:solidFill>
        <a:latin typeface="+mn-lt"/>
        <a:ea typeface="+mn-ea"/>
        <a:cs typeface="+mn-cs"/>
      </a:defRPr>
    </a:lvl6pPr>
    <a:lvl7pPr marL="2633473" algn="l" defTabSz="877824" rtl="0" eaLnBrk="1" latinLnBrk="0" hangingPunct="1">
      <a:defRPr sz="1727" kern="1200">
        <a:solidFill>
          <a:schemeClr val="tx1"/>
        </a:solidFill>
        <a:latin typeface="+mn-lt"/>
        <a:ea typeface="+mn-ea"/>
        <a:cs typeface="+mn-cs"/>
      </a:defRPr>
    </a:lvl7pPr>
    <a:lvl8pPr marL="3072384" algn="l" defTabSz="877824" rtl="0" eaLnBrk="1" latinLnBrk="0" hangingPunct="1">
      <a:defRPr sz="1727" kern="1200">
        <a:solidFill>
          <a:schemeClr val="tx1"/>
        </a:solidFill>
        <a:latin typeface="+mn-lt"/>
        <a:ea typeface="+mn-ea"/>
        <a:cs typeface="+mn-cs"/>
      </a:defRPr>
    </a:lvl8pPr>
    <a:lvl9pPr marL="3511296" algn="l" defTabSz="877824" rtl="0" eaLnBrk="1" latinLnBrk="0" hangingPunct="1">
      <a:defRPr sz="172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682B-D0A0-44AC-BB33-3BA40F9D7A61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AC58D-6986-499E-BE9F-17C2520BA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64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682B-D0A0-44AC-BB33-3BA40F9D7A61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AC58D-6986-499E-BE9F-17C2520BA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02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682B-D0A0-44AC-BB33-3BA40F9D7A61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AC58D-6986-499E-BE9F-17C2520BA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58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682B-D0A0-44AC-BB33-3BA40F9D7A61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AC58D-6986-499E-BE9F-17C2520BA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422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682B-D0A0-44AC-BB33-3BA40F9D7A61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AC58D-6986-499E-BE9F-17C2520BA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150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682B-D0A0-44AC-BB33-3BA40F9D7A61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AC58D-6986-499E-BE9F-17C2520BA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040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682B-D0A0-44AC-BB33-3BA40F9D7A61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AC58D-6986-499E-BE9F-17C2520BA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812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682B-D0A0-44AC-BB33-3BA40F9D7A61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AC58D-6986-499E-BE9F-17C2520BA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6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682B-D0A0-44AC-BB33-3BA40F9D7A61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AC58D-6986-499E-BE9F-17C2520BA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61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682B-D0A0-44AC-BB33-3BA40F9D7A61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AC58D-6986-499E-BE9F-17C2520BA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34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682B-D0A0-44AC-BB33-3BA40F9D7A61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AC58D-6986-499E-BE9F-17C2520BA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0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4682B-D0A0-44AC-BB33-3BA40F9D7A61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AC58D-6986-499E-BE9F-17C2520BA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2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6.png"/><Relationship Id="rId10" Type="http://schemas.openxmlformats.org/officeDocument/2006/relationships/image" Target="../media/image18.png"/><Relationship Id="rId4" Type="http://schemas.openxmlformats.org/officeDocument/2006/relationships/image" Target="../media/image14.png"/><Relationship Id="rId9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57375" y="2169102"/>
            <a:ext cx="4385558" cy="3503164"/>
            <a:chOff x="3161212" y="91441"/>
            <a:chExt cx="7772399" cy="6113416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1711" y="91441"/>
              <a:ext cx="7641900" cy="3670662"/>
            </a:xfrm>
            <a:prstGeom prst="rect">
              <a:avLst/>
            </a:prstGeom>
          </p:spPr>
        </p:pic>
        <p:cxnSp>
          <p:nvCxnSpPr>
            <p:cNvPr id="3" name="Straight Connector 2"/>
            <p:cNvCxnSpPr/>
            <p:nvPr/>
          </p:nvCxnSpPr>
          <p:spPr>
            <a:xfrm>
              <a:off x="3944982" y="187280"/>
              <a:ext cx="26127" cy="549506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3161212" y="5656217"/>
              <a:ext cx="1619794" cy="5486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38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696789" y="5421086"/>
              <a:ext cx="496388" cy="3570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38"/>
            </a:p>
          </p:txBody>
        </p:sp>
      </p:grpSp>
    </p:spTree>
    <p:extLst>
      <p:ext uri="{BB962C8B-B14F-4D97-AF65-F5344CB8AC3E}">
        <p14:creationId xmlns:p14="http://schemas.microsoft.com/office/powerpoint/2010/main" val="213047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2" descr="图片包含 鲜花, 花瓶, 植物, 树&#10;&#10;已生成极高可信度的说明">
            <a:extLst>
              <a:ext uri="{FF2B5EF4-FFF2-40B4-BE49-F238E27FC236}">
                <a16:creationId xmlns:a16="http://schemas.microsoft.com/office/drawing/2014/main" xmlns="" id="{B684688B-ABDD-45EF-BEBA-930FE5711C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14100"/>
            <a:ext cx="9142858" cy="51428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2B37C3C-CBE4-4DEF-99F2-5D2F52B23ED2}"/>
              </a:ext>
            </a:extLst>
          </p:cNvPr>
          <p:cNvSpPr txBox="1"/>
          <p:nvPr/>
        </p:nvSpPr>
        <p:spPr>
          <a:xfrm>
            <a:off x="1232456" y="2308366"/>
            <a:ext cx="6838123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95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bn-IN" sz="495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95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IN" sz="495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95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bn-IN" sz="495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95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IN" sz="495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95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IN" sz="495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95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bn-IN" sz="495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95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IN" sz="495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95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bn-IN" sz="495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95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bn-IN" sz="495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95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IN" sz="495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95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IN" sz="495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95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IN" sz="495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49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015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" descr="图片包含 鲜花, 花瓶, 植物, 树&#10;&#10;已生成极高可信度的说明">
            <a:extLst>
              <a:ext uri="{FF2B5EF4-FFF2-40B4-BE49-F238E27FC236}">
                <a16:creationId xmlns:a16="http://schemas.microsoft.com/office/drawing/2014/main" xmlns="" id="{5FFC6074-C84A-4FD4-98B2-882778B858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2" y="857572"/>
            <a:ext cx="9142858" cy="514285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4E26FE7-1431-4835-A275-DFA6113A1230}"/>
              </a:ext>
            </a:extLst>
          </p:cNvPr>
          <p:cNvSpPr txBox="1"/>
          <p:nvPr/>
        </p:nvSpPr>
        <p:spPr>
          <a:xfrm>
            <a:off x="3881230" y="1781592"/>
            <a:ext cx="3488635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5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405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5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5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405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5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5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CD8CFF9-6FD8-403D-9D0E-82B147C47188}"/>
              </a:ext>
            </a:extLst>
          </p:cNvPr>
          <p:cNvSpPr txBox="1"/>
          <p:nvPr/>
        </p:nvSpPr>
        <p:spPr>
          <a:xfrm>
            <a:off x="2008753" y="3000939"/>
            <a:ext cx="391078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 err="1"/>
              <a:t>শিক্ষক</a:t>
            </a:r>
            <a:r>
              <a:rPr lang="en-US" sz="2100" dirty="0"/>
              <a:t> </a:t>
            </a:r>
            <a:r>
              <a:rPr lang="en-US" sz="2100" dirty="0" err="1"/>
              <a:t>পরিচিতি</a:t>
            </a:r>
            <a:endParaRPr lang="en-US" sz="2100" dirty="0"/>
          </a:p>
          <a:p>
            <a:pPr algn="ctr"/>
            <a:r>
              <a:rPr lang="en-US" sz="2100" dirty="0" err="1"/>
              <a:t>মোঃ</a:t>
            </a:r>
            <a:r>
              <a:rPr lang="en-US" sz="2100" dirty="0"/>
              <a:t> </a:t>
            </a:r>
            <a:r>
              <a:rPr lang="en-US" sz="2100" dirty="0" err="1"/>
              <a:t>ইউসুফ</a:t>
            </a:r>
            <a:r>
              <a:rPr lang="en-US" sz="2100" dirty="0"/>
              <a:t> </a:t>
            </a:r>
            <a:r>
              <a:rPr lang="en-US" sz="2100" dirty="0" err="1"/>
              <a:t>আলী</a:t>
            </a:r>
            <a:endParaRPr lang="en-US" sz="2100" dirty="0"/>
          </a:p>
          <a:p>
            <a:pPr algn="ctr"/>
            <a:r>
              <a:rPr lang="en-US" sz="2100" dirty="0" err="1"/>
              <a:t>সহকারী</a:t>
            </a:r>
            <a:r>
              <a:rPr lang="en-US" sz="2100" dirty="0"/>
              <a:t> </a:t>
            </a:r>
            <a:r>
              <a:rPr lang="en-US" sz="2100" dirty="0" err="1"/>
              <a:t>শিক্ষক</a:t>
            </a:r>
            <a:endParaRPr lang="en-US" sz="2100" dirty="0"/>
          </a:p>
          <a:p>
            <a:pPr algn="ctr"/>
            <a:r>
              <a:rPr lang="en-US" sz="2100" dirty="0" err="1"/>
              <a:t>পা</a:t>
            </a:r>
            <a:r>
              <a:rPr lang="bn-IN" sz="2100" dirty="0"/>
              <a:t>থ</a:t>
            </a:r>
            <a:r>
              <a:rPr lang="en-US" sz="2100" dirty="0" err="1"/>
              <a:t>রডুবি</a:t>
            </a:r>
            <a:r>
              <a:rPr lang="en-US" sz="2100" dirty="0"/>
              <a:t> </a:t>
            </a:r>
            <a:r>
              <a:rPr lang="en-US" sz="2100" dirty="0" err="1"/>
              <a:t>দাখিল</a:t>
            </a:r>
            <a:r>
              <a:rPr lang="en-US" sz="2100" dirty="0"/>
              <a:t> </a:t>
            </a:r>
            <a:r>
              <a:rPr lang="en-US" sz="2100" dirty="0" err="1"/>
              <a:t>মাদ্রাসা</a:t>
            </a:r>
            <a:endParaRPr lang="en-US" sz="2100" dirty="0"/>
          </a:p>
          <a:p>
            <a:pPr algn="ctr"/>
            <a:r>
              <a:rPr lang="en-US" sz="2100" dirty="0" err="1"/>
              <a:t>ভূরুঙ্গামারী,কুড়িগ্রাম</a:t>
            </a:r>
            <a:r>
              <a:rPr lang="en-US" sz="2100" dirty="0"/>
              <a:t>।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56A36F4-CEEA-4915-B48B-A7AFEFEFAE6A}"/>
              </a:ext>
            </a:extLst>
          </p:cNvPr>
          <p:cNvSpPr txBox="1"/>
          <p:nvPr/>
        </p:nvSpPr>
        <p:spPr>
          <a:xfrm>
            <a:off x="5332999" y="2474089"/>
            <a:ext cx="348863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100" dirty="0"/>
              <a:t>শ্রেণী: নবম</a:t>
            </a:r>
          </a:p>
          <a:p>
            <a:pPr algn="ctr"/>
            <a:r>
              <a:rPr lang="bn-IN" sz="2100" dirty="0"/>
              <a:t>সাধারন গণিত</a:t>
            </a:r>
          </a:p>
          <a:p>
            <a:pPr algn="ctr"/>
            <a:r>
              <a:rPr lang="en-US" sz="2100" dirty="0" err="1"/>
              <a:t>ত্রিকো</a:t>
            </a:r>
            <a:r>
              <a:rPr lang="bn-IN" sz="2100" dirty="0"/>
              <a:t>ণ</a:t>
            </a:r>
            <a:r>
              <a:rPr lang="en-US" sz="2100" dirty="0" err="1"/>
              <a:t>মিতি</a:t>
            </a:r>
            <a:endParaRPr lang="en-US" sz="2100" dirty="0"/>
          </a:p>
          <a:p>
            <a:pPr algn="ctr"/>
            <a:r>
              <a:rPr lang="en-US" sz="2100" dirty="0" err="1"/>
              <a:t>অধ্যায়</a:t>
            </a:r>
            <a:r>
              <a:rPr lang="en-US" sz="2100" dirty="0"/>
              <a:t>:- </a:t>
            </a:r>
            <a:r>
              <a:rPr lang="bn-IN" sz="2100" dirty="0"/>
              <a:t>৯</a:t>
            </a:r>
            <a:r>
              <a:rPr lang="en-US" sz="2100" dirty="0"/>
              <a:t>.</a:t>
            </a:r>
            <a:r>
              <a:rPr lang="bn-IN" sz="2100" dirty="0"/>
              <a:t>১</a:t>
            </a:r>
            <a:endParaRPr lang="en-US" sz="2100" dirty="0"/>
          </a:p>
          <a:p>
            <a:pPr algn="ctr"/>
            <a:r>
              <a:rPr lang="en-US" sz="2100" dirty="0" err="1"/>
              <a:t>তারিখ</a:t>
            </a:r>
            <a:r>
              <a:rPr lang="en-US" sz="2100" dirty="0"/>
              <a:t>: ২0-</a:t>
            </a:r>
            <a:r>
              <a:rPr lang="bn-IN" sz="2100" dirty="0"/>
              <a:t>০</a:t>
            </a:r>
            <a:r>
              <a:rPr lang="en-US" sz="2100" dirty="0"/>
              <a:t>৯-</a:t>
            </a:r>
            <a:r>
              <a:rPr lang="bn-IN" sz="2100" dirty="0"/>
              <a:t>২</a:t>
            </a:r>
            <a:r>
              <a:rPr lang="en-US" sz="2100" dirty="0"/>
              <a:t>০</a:t>
            </a:r>
            <a:r>
              <a:rPr lang="bn-IN" sz="2100" dirty="0"/>
              <a:t>২</a:t>
            </a:r>
            <a:r>
              <a:rPr lang="en-US" sz="2100" dirty="0"/>
              <a:t>১ </a:t>
            </a:r>
            <a:r>
              <a:rPr lang="en-US" sz="2100" dirty="0" err="1"/>
              <a:t>ইং</a:t>
            </a:r>
            <a:r>
              <a:rPr lang="en-US" sz="2100" dirty="0"/>
              <a:t>।</a:t>
            </a:r>
          </a:p>
          <a:p>
            <a:pPr algn="ctr"/>
            <a:r>
              <a:rPr lang="en-US" sz="2100" dirty="0" err="1"/>
              <a:t>সময়</a:t>
            </a:r>
            <a:r>
              <a:rPr lang="en-US" sz="2100" dirty="0"/>
              <a:t>: </a:t>
            </a:r>
            <a:r>
              <a:rPr lang="bn-IN" sz="2100" dirty="0"/>
              <a:t>৪৫</a:t>
            </a:r>
            <a:r>
              <a:rPr lang="en-US" sz="2100" dirty="0"/>
              <a:t> </a:t>
            </a:r>
            <a:r>
              <a:rPr lang="en-US" sz="2100" dirty="0" err="1"/>
              <a:t>মিনিট</a:t>
            </a:r>
            <a:r>
              <a:rPr lang="en-US" sz="2100" dirty="0"/>
              <a:t>।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AA79CFC-C448-4C1D-B811-8F106E16C0F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5204" y="1365914"/>
            <a:ext cx="1371600" cy="1371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7458739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A94E07CC-55BD-411F-9999-92EF7A5138FE}"/>
              </a:ext>
            </a:extLst>
          </p:cNvPr>
          <p:cNvGrpSpPr/>
          <p:nvPr/>
        </p:nvGrpSpPr>
        <p:grpSpPr>
          <a:xfrm>
            <a:off x="223332" y="3274391"/>
            <a:ext cx="1701438" cy="991415"/>
            <a:chOff x="689112" y="2451524"/>
            <a:chExt cx="2385387" cy="1389948"/>
          </a:xfrm>
          <a:solidFill>
            <a:schemeClr val="bg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95D0A596-9917-45A0-B836-C2B6EEE49901}"/>
                </a:ext>
              </a:extLst>
            </p:cNvPr>
            <p:cNvSpPr/>
            <p:nvPr/>
          </p:nvSpPr>
          <p:spPr>
            <a:xfrm>
              <a:off x="689112" y="2451524"/>
              <a:ext cx="2385387" cy="13899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38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xmlns="" id="{3C528C57-14E9-45E0-83BE-0B25E741A3B7}"/>
                    </a:ext>
                  </a:extLst>
                </p:cNvPr>
                <p:cNvSpPr txBox="1"/>
                <p:nvPr/>
              </p:nvSpPr>
              <p:spPr>
                <a:xfrm>
                  <a:off x="1292088" y="2843897"/>
                  <a:ext cx="1166190" cy="711971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wrap="square" rtlCol="0" anchor="ctr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27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𝑠𝑖𝑛</m:t>
                        </m:r>
                        <m:r>
                          <a:rPr lang="en-US" sz="27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oMath>
                    </m:oMathPara>
                  </a14:m>
                  <a:endParaRPr lang="en-US" sz="1038" dirty="0"/>
                </a:p>
              </p:txBody>
            </p:sp>
          </mc:Choice>
          <mc:Fallback xmlns="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3C528C57-14E9-45E0-83BE-0B25E741A3B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92088" y="2876718"/>
                  <a:ext cx="1166189" cy="646331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13715F0E-2773-4856-962C-C14A50935994}"/>
              </a:ext>
            </a:extLst>
          </p:cNvPr>
          <p:cNvSpPr txBox="1"/>
          <p:nvPr/>
        </p:nvSpPr>
        <p:spPr>
          <a:xfrm>
            <a:off x="1773288" y="3932475"/>
            <a:ext cx="131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অতিভূজ</a:t>
            </a:r>
            <a:endParaRPr lang="en-US" sz="1038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112D4197-F2DE-4E94-9A2B-BA5696A86F4A}"/>
              </a:ext>
            </a:extLst>
          </p:cNvPr>
          <p:cNvCxnSpPr/>
          <p:nvPr/>
        </p:nvCxnSpPr>
        <p:spPr>
          <a:xfrm>
            <a:off x="2177994" y="3850123"/>
            <a:ext cx="417444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1C64A721-8F07-42E2-930A-7C9C4E5A3896}"/>
              </a:ext>
            </a:extLst>
          </p:cNvPr>
          <p:cNvSpPr txBox="1"/>
          <p:nvPr/>
        </p:nvSpPr>
        <p:spPr>
          <a:xfrm>
            <a:off x="1798833" y="3333262"/>
            <a:ext cx="131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A6B0FC06-5461-438E-BD29-84E476D776C2}"/>
              </a:ext>
            </a:extLst>
          </p:cNvPr>
          <p:cNvSpPr txBox="1"/>
          <p:nvPr/>
        </p:nvSpPr>
        <p:spPr>
          <a:xfrm>
            <a:off x="1630848" y="3571032"/>
            <a:ext cx="6559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/>
              <a:t>=</a:t>
            </a:r>
            <a:endParaRPr lang="en-US" sz="1038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41A9E609-4112-4CE5-8273-BC3467315936}"/>
              </a:ext>
            </a:extLst>
          </p:cNvPr>
          <p:cNvSpPr txBox="1"/>
          <p:nvPr/>
        </p:nvSpPr>
        <p:spPr>
          <a:xfrm>
            <a:off x="6563658" y="3377931"/>
            <a:ext cx="131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অতিভূজ</a:t>
            </a:r>
            <a:endParaRPr lang="en-US" sz="1038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xmlns="" id="{28B3F4B7-6C63-4875-8A79-765836924FFB}"/>
              </a:ext>
            </a:extLst>
          </p:cNvPr>
          <p:cNvCxnSpPr>
            <a:cxnSpLocks/>
          </p:cNvCxnSpPr>
          <p:nvPr/>
        </p:nvCxnSpPr>
        <p:spPr>
          <a:xfrm>
            <a:off x="6913511" y="3880172"/>
            <a:ext cx="457203" cy="443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E7EAFED-D12E-4F16-BBCB-C497232E77D4}"/>
              </a:ext>
            </a:extLst>
          </p:cNvPr>
          <p:cNvSpPr txBox="1"/>
          <p:nvPr/>
        </p:nvSpPr>
        <p:spPr>
          <a:xfrm>
            <a:off x="6260515" y="3596734"/>
            <a:ext cx="606285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/>
              <a:t>=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DD4830A-E1E1-4300-B681-688167DA69CC}"/>
              </a:ext>
            </a:extLst>
          </p:cNvPr>
          <p:cNvSpPr txBox="1"/>
          <p:nvPr/>
        </p:nvSpPr>
        <p:spPr>
          <a:xfrm>
            <a:off x="934281" y="1069842"/>
            <a:ext cx="6857999" cy="16158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95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495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95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495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95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495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95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95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9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950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495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95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কবরে</a:t>
            </a:r>
            <a:r>
              <a:rPr lang="en-US" sz="49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95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ভূত</a:t>
            </a:r>
            <a:r>
              <a:rPr lang="en-US" sz="4950" dirty="0">
                <a:latin typeface="NikoshBAN" panose="02000000000000000000" pitchFamily="2" charset="0"/>
                <a:cs typeface="NikoshBAN" panose="02000000000000000000" pitchFamily="2" charset="0"/>
              </a:rPr>
              <a:t> আ</a:t>
            </a:r>
            <a:r>
              <a:rPr lang="as-IN" sz="495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4950" dirty="0">
                <a:latin typeface="NikoshBAN" panose="02000000000000000000" pitchFamily="2" charset="0"/>
                <a:cs typeface="NikoshBAN" panose="02000000000000000000" pitchFamily="2" charset="0"/>
              </a:rPr>
              <a:t>ে, </a:t>
            </a:r>
            <a:r>
              <a:rPr lang="as-IN" sz="495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95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95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95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495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95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495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95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95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9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95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495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as-IN" sz="495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95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0D6A79E1-4248-47F7-BA88-6F18A1438E33}"/>
              </a:ext>
            </a:extLst>
          </p:cNvPr>
          <p:cNvCxnSpPr/>
          <p:nvPr/>
        </p:nvCxnSpPr>
        <p:spPr>
          <a:xfrm>
            <a:off x="1590111" y="1870623"/>
            <a:ext cx="417444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941B0752-B537-4A87-A9B6-236894BB02E6}"/>
              </a:ext>
            </a:extLst>
          </p:cNvPr>
          <p:cNvCxnSpPr/>
          <p:nvPr/>
        </p:nvCxnSpPr>
        <p:spPr>
          <a:xfrm>
            <a:off x="2916074" y="1850886"/>
            <a:ext cx="417444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2C1BBAF6-7F2A-48D5-B7DB-9020DB563E96}"/>
              </a:ext>
            </a:extLst>
          </p:cNvPr>
          <p:cNvCxnSpPr/>
          <p:nvPr/>
        </p:nvCxnSpPr>
        <p:spPr>
          <a:xfrm>
            <a:off x="3956474" y="1850886"/>
            <a:ext cx="417444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9F91B426-042D-4C07-A061-1F55BF88A9C7}"/>
              </a:ext>
            </a:extLst>
          </p:cNvPr>
          <p:cNvCxnSpPr/>
          <p:nvPr/>
        </p:nvCxnSpPr>
        <p:spPr>
          <a:xfrm>
            <a:off x="5179639" y="1831149"/>
            <a:ext cx="417444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435E689F-9B71-4577-B94F-CBD21B460FB2}"/>
              </a:ext>
            </a:extLst>
          </p:cNvPr>
          <p:cNvCxnSpPr/>
          <p:nvPr/>
        </p:nvCxnSpPr>
        <p:spPr>
          <a:xfrm>
            <a:off x="6449356" y="1853438"/>
            <a:ext cx="417444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B985A797-A427-4ABC-B51F-6E5B4EE79B7D}"/>
              </a:ext>
            </a:extLst>
          </p:cNvPr>
          <p:cNvCxnSpPr/>
          <p:nvPr/>
        </p:nvCxnSpPr>
        <p:spPr>
          <a:xfrm>
            <a:off x="2400906" y="2587091"/>
            <a:ext cx="417444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1236C51E-5246-4A38-B934-71ED11EC0D45}"/>
              </a:ext>
            </a:extLst>
          </p:cNvPr>
          <p:cNvCxnSpPr/>
          <p:nvPr/>
        </p:nvCxnSpPr>
        <p:spPr>
          <a:xfrm>
            <a:off x="3623472" y="2587091"/>
            <a:ext cx="417444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096390E6-B3AC-456D-BFEA-243B613C7D6D}"/>
              </a:ext>
            </a:extLst>
          </p:cNvPr>
          <p:cNvCxnSpPr/>
          <p:nvPr/>
        </p:nvCxnSpPr>
        <p:spPr>
          <a:xfrm>
            <a:off x="4593428" y="2587091"/>
            <a:ext cx="417444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2D5D8B6B-1F93-4A4D-8113-07275A3D7B85}"/>
              </a:ext>
            </a:extLst>
          </p:cNvPr>
          <p:cNvCxnSpPr/>
          <p:nvPr/>
        </p:nvCxnSpPr>
        <p:spPr>
          <a:xfrm>
            <a:off x="5457309" y="2655896"/>
            <a:ext cx="417444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AE1D94DF-D5DC-414C-8202-6A1CD7E67729}"/>
              </a:ext>
            </a:extLst>
          </p:cNvPr>
          <p:cNvSpPr txBox="1"/>
          <p:nvPr/>
        </p:nvSpPr>
        <p:spPr>
          <a:xfrm>
            <a:off x="6486128" y="3880173"/>
            <a:ext cx="131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20D95F7-B78D-4C5A-A46B-7781F121DE9B}"/>
              </a:ext>
            </a:extLst>
          </p:cNvPr>
          <p:cNvSpPr/>
          <p:nvPr/>
        </p:nvSpPr>
        <p:spPr>
          <a:xfrm>
            <a:off x="1007255" y="2866677"/>
            <a:ext cx="922036" cy="6367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38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xmlns="" id="{53EC1EE0-227F-4D99-B5D4-FCA10B58A67D}"/>
                  </a:ext>
                </a:extLst>
              </p:cNvPr>
              <p:cNvSpPr txBox="1"/>
              <p:nvPr/>
            </p:nvSpPr>
            <p:spPr>
              <a:xfrm>
                <a:off x="664542" y="3572218"/>
                <a:ext cx="874643" cy="507831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7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27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sz="1038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53EC1EE0-227F-4D99-B5D4-FCA10B58A6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057" y="3635345"/>
                <a:ext cx="1166189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00587700-8A2A-421F-94DF-43E5FC84CFB9}"/>
              </a:ext>
            </a:extLst>
          </p:cNvPr>
          <p:cNvSpPr/>
          <p:nvPr/>
        </p:nvSpPr>
        <p:spPr>
          <a:xfrm>
            <a:off x="5088983" y="3545787"/>
            <a:ext cx="1311966" cy="6321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38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xmlns="" id="{542E821A-41BA-4107-8577-ABA0867B0694}"/>
                  </a:ext>
                </a:extLst>
              </p:cNvPr>
              <p:cNvSpPr txBox="1"/>
              <p:nvPr/>
            </p:nvSpPr>
            <p:spPr>
              <a:xfrm>
                <a:off x="5334906" y="3630832"/>
                <a:ext cx="89452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𝑐𝑜𝑠𝑒𝑐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sz="1038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42E821A-41BA-4107-8577-ABA0867B06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3204" y="3698108"/>
                <a:ext cx="1192695" cy="584775"/>
              </a:xfrm>
              <a:prstGeom prst="rect">
                <a:avLst/>
              </a:prstGeom>
              <a:blipFill>
                <a:blip r:embed="rId4"/>
                <a:stretch>
                  <a:fillRect r="-76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136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3.33333E-6 L -2.70833E-6 0.00047 C 0.00091 -0.00833 0.00196 -0.01689 0.003 -0.02523 C 0.00391 -0.0324 0.00404 -0.03426 0.00612 -0.04027 C 0.00703 -0.04305 0.00834 -0.04514 0.00925 -0.04791 C 0.02032 -0.08217 0.00834 -0.05139 0.01654 -0.06805 C 0.01758 -0.07037 0.01836 -0.07361 0.01966 -0.07546 C 0.02097 -0.07731 0.0224 -0.07731 0.0237 -0.07824 C 0.02748 -0.09097 0.02409 -0.08217 0.03112 -0.09051 C 0.03295 -0.09305 0.03438 -0.09652 0.03633 -0.09814 C 0.03841 -0.1 0.0405 -0.09953 0.04258 -0.10092 C 0.04362 -0.10139 0.04466 -0.10254 0.04584 -0.10324 C 0.04779 -0.10439 0.04987 -0.10439 0.05209 -0.10602 C 0.05417 -0.10717 0.05612 -0.10949 0.05834 -0.11064 C 0.05964 -0.11157 0.0612 -0.11227 0.06237 -0.11342 C 0.06394 -0.11458 0.06524 -0.11713 0.06667 -0.11828 C 0.06784 -0.11944 0.06953 -0.11967 0.07084 -0.12106 C 0.07253 -0.12222 0.07422 -0.12453 0.07604 -0.12569 C 0.07878 -0.12824 0.08269 -0.12939 0.08542 -0.13102 C 0.08828 -0.1324 0.09089 -0.13426 0.09375 -0.13611 C 0.09519 -0.13703 0.09662 -0.1375 0.09792 -0.13842 C 0.09896 -0.13935 0.1 -0.14027 0.10117 -0.14097 C 0.10378 -0.14305 0.10664 -0.14444 0.10951 -0.14606 C 0.11784 -0.15625 0.11016 -0.14838 0.125 -0.15347 C 0.12865 -0.15463 0.13216 -0.1574 0.13555 -0.15856 C 0.14011 -0.16018 0.14466 -0.16018 0.14909 -0.16111 C 0.1517 -0.16157 0.15404 -0.16273 0.15638 -0.16365 C 0.16263 -0.16852 0.16198 -0.16875 0.17214 -0.16852 L 0.37461 -0.16365 L 0.38295 -0.16111 C 0.38659 -0.16018 0.39011 -0.15972 0.39336 -0.15856 C 0.39701 -0.1574 0.40039 -0.15463 0.40391 -0.15347 C 0.40912 -0.15208 0.4142 -0.15208 0.41953 -0.15115 C 0.42214 -0.1493 0.42448 -0.14745 0.42683 -0.14606 C 0.42865 -0.14514 0.43047 -0.14467 0.43203 -0.14352 C 0.44675 -0.13402 0.43086 -0.14213 0.44362 -0.13611 C 0.45065 -0.12453 0.4418 -0.13727 0.45508 -0.12847 C 0.45638 -0.12754 0.4569 -0.1243 0.45821 -0.12338 C 0.46029 -0.12199 0.46237 -0.12152 0.46446 -0.12106 C 0.46589 -0.11921 0.46719 -0.11736 0.46862 -0.11597 C 0.47071 -0.11365 0.47318 -0.11365 0.475 -0.11064 L 0.48438 -0.0956 C 0.48542 -0.09398 0.48659 -0.09259 0.4875 -0.09051 C 0.49024 -0.08356 0.48854 -0.08634 0.49258 -0.0831 C 0.49414 -0.07963 0.49532 -0.07615 0.49688 -0.07314 C 0.49883 -0.06898 0.5017 -0.06597 0.50417 -0.06296 C 0.50925 -0.05046 0.50638 -0.05416 0.5125 -0.05046 C 0.51732 -0.03333 0.51485 -0.03958 0.51875 -0.03032 C 0.51914 -0.02754 0.5194 -0.02523 0.51979 -0.02291 C 0.52032 -0.02014 0.52149 -0.01805 0.52188 -0.01527 C 0.52227 -0.01203 0.52188 -0.00833 0.52188 -0.00509 L 0.52188 -0.00486 " pathEditMode="relative" rAng="0" ptsTypes="AAAAAAAAAAAAAAAAAAAAAAAAAAAAAAAAAAAAAAAAAAAAAAAAAAAA">
                                      <p:cBhvr>
                                        <p:cTn id="11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94" y="-8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3" grpId="0"/>
      <p:bldP spid="38" grpId="0"/>
      <p:bldP spid="15" grpId="0"/>
      <p:bldP spid="4" grpId="0"/>
      <p:bldP spid="45" grpId="0"/>
      <p:bldP spid="41" grpId="0" animBg="1"/>
      <p:bldP spid="41" grpId="1" animBg="1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EC431515-46B5-4D7E-AC1F-F7B806CB5B59}"/>
              </a:ext>
            </a:extLst>
          </p:cNvPr>
          <p:cNvGrpSpPr/>
          <p:nvPr/>
        </p:nvGrpSpPr>
        <p:grpSpPr>
          <a:xfrm>
            <a:off x="278986" y="3327340"/>
            <a:ext cx="1701438" cy="995451"/>
            <a:chOff x="689112" y="2451525"/>
            <a:chExt cx="2385387" cy="1395605"/>
          </a:xfrm>
          <a:solidFill>
            <a:schemeClr val="bg1"/>
          </a:solidFill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xmlns="" id="{A82AF65C-1D88-4DA1-9498-48CCA21A8120}"/>
                </a:ext>
              </a:extLst>
            </p:cNvPr>
            <p:cNvSpPr/>
            <p:nvPr/>
          </p:nvSpPr>
          <p:spPr>
            <a:xfrm>
              <a:off x="689112" y="2451525"/>
              <a:ext cx="2385387" cy="13899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38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xmlns="" id="{A17CC53B-D93B-4889-AE78-AE600E4100B9}"/>
                    </a:ext>
                  </a:extLst>
                </p:cNvPr>
                <p:cNvSpPr txBox="1"/>
                <p:nvPr/>
              </p:nvSpPr>
              <p:spPr>
                <a:xfrm>
                  <a:off x="1292088" y="2552637"/>
                  <a:ext cx="1166190" cy="1294493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en-US" sz="2700" dirty="0">
                      <a:solidFill>
                        <a:srgbClr val="7030A0"/>
                      </a:solidFill>
                      <a:ea typeface="Cambria Math" panose="02040503050406030204" pitchFamily="18" charset="0"/>
                    </a:rPr>
                    <a:t>cos</a:t>
                  </a:r>
                  <a14:m>
                    <m:oMath xmlns:m="http://schemas.openxmlformats.org/officeDocument/2006/math">
                      <m:r>
                        <a:rPr lang="en-US" sz="27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a14:m>
                  <a:endParaRPr lang="en-US" sz="1038" dirty="0"/>
                </a:p>
              </p:txBody>
            </p:sp>
          </mc:Choice>
          <mc:Fallback xmlns="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A17CC53B-D93B-4889-AE78-AE600E4100B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92088" y="2860080"/>
                  <a:ext cx="1166189" cy="679609"/>
                </a:xfrm>
                <a:prstGeom prst="rect">
                  <a:avLst/>
                </a:prstGeom>
                <a:blipFill>
                  <a:blip r:embed="rId2"/>
                  <a:stretch>
                    <a:fillRect l="-17033" t="-14151" b="-35849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8D6E285-370A-4892-B161-48092A81777B}"/>
              </a:ext>
            </a:extLst>
          </p:cNvPr>
          <p:cNvSpPr txBox="1"/>
          <p:nvPr/>
        </p:nvSpPr>
        <p:spPr>
          <a:xfrm>
            <a:off x="2081492" y="3910673"/>
            <a:ext cx="131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অতিভূজ</a:t>
            </a:r>
            <a:endParaRPr lang="en-US" sz="1038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47D99FA9-34A7-4CB2-BF52-16BBC9A76EBA}"/>
              </a:ext>
            </a:extLst>
          </p:cNvPr>
          <p:cNvCxnSpPr/>
          <p:nvPr/>
        </p:nvCxnSpPr>
        <p:spPr>
          <a:xfrm>
            <a:off x="2617684" y="3903138"/>
            <a:ext cx="417444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3D67FF0-9F0A-4584-BAD2-51735FDE985A}"/>
              </a:ext>
            </a:extLst>
          </p:cNvPr>
          <p:cNvSpPr txBox="1"/>
          <p:nvPr/>
        </p:nvSpPr>
        <p:spPr>
          <a:xfrm>
            <a:off x="2179040" y="3402945"/>
            <a:ext cx="131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050F425-B23A-4EBC-81EE-68C7FC807F23}"/>
              </a:ext>
            </a:extLst>
          </p:cNvPr>
          <p:cNvSpPr txBox="1"/>
          <p:nvPr/>
        </p:nvSpPr>
        <p:spPr>
          <a:xfrm>
            <a:off x="1569105" y="3620727"/>
            <a:ext cx="84611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/>
              <a:t>=</a:t>
            </a:r>
            <a:endParaRPr lang="en-US" sz="1038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3372362-72D4-4B47-8C97-DB8FB919E93C}"/>
              </a:ext>
            </a:extLst>
          </p:cNvPr>
          <p:cNvSpPr txBox="1"/>
          <p:nvPr/>
        </p:nvSpPr>
        <p:spPr>
          <a:xfrm>
            <a:off x="6563658" y="3377931"/>
            <a:ext cx="131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অতিভূজ</a:t>
            </a:r>
            <a:endParaRPr lang="en-US" sz="1038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1AB8E6C4-B804-4133-88D1-55EE5A6586EB}"/>
              </a:ext>
            </a:extLst>
          </p:cNvPr>
          <p:cNvCxnSpPr>
            <a:cxnSpLocks/>
          </p:cNvCxnSpPr>
          <p:nvPr/>
        </p:nvCxnSpPr>
        <p:spPr>
          <a:xfrm>
            <a:off x="6913511" y="3880172"/>
            <a:ext cx="457203" cy="443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DDA73128-B070-4AE5-931E-5AAE0073F145}"/>
              </a:ext>
            </a:extLst>
          </p:cNvPr>
          <p:cNvSpPr txBox="1"/>
          <p:nvPr/>
        </p:nvSpPr>
        <p:spPr>
          <a:xfrm>
            <a:off x="6260515" y="3596734"/>
            <a:ext cx="606285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/>
              <a:t>=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A32BF937-1393-4955-808C-E2278F4DFFC9}"/>
              </a:ext>
            </a:extLst>
          </p:cNvPr>
          <p:cNvSpPr txBox="1"/>
          <p:nvPr/>
        </p:nvSpPr>
        <p:spPr>
          <a:xfrm>
            <a:off x="6486128" y="3880173"/>
            <a:ext cx="131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="" id="{43EA6826-15DE-4F63-A0E1-D356C475252D}"/>
                  </a:ext>
                </a:extLst>
              </p:cNvPr>
              <p:cNvSpPr txBox="1"/>
              <p:nvPr/>
            </p:nvSpPr>
            <p:spPr>
              <a:xfrm>
                <a:off x="706244" y="3585192"/>
                <a:ext cx="874643" cy="507831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 anchor="ctr">
                <a:spAutoFit/>
              </a:bodyPr>
              <a:lstStyle/>
              <a:p>
                <a:r>
                  <a:rPr lang="en-US" sz="2700" dirty="0">
                    <a:solidFill>
                      <a:srgbClr val="7030A0"/>
                    </a:solidFill>
                    <a:ea typeface="Cambria Math" panose="02040503050406030204" pitchFamily="18" charset="0"/>
                  </a:rPr>
                  <a:t>cos</a:t>
                </a:r>
                <a14:m>
                  <m:oMath xmlns:m="http://schemas.openxmlformats.org/officeDocument/2006/math">
                    <m:r>
                      <a:rPr lang="en-US" sz="27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1038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3EA6826-15DE-4F63-A0E1-D356C47525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658" y="3652644"/>
                <a:ext cx="1166189" cy="646331"/>
              </a:xfrm>
              <a:prstGeom prst="rect">
                <a:avLst/>
              </a:prstGeom>
              <a:blipFill>
                <a:blip r:embed="rId3"/>
                <a:stretch>
                  <a:fillRect l="-15625" t="-14151" b="-358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ED01C52E-5DB8-44F5-94CC-7418EE8B9568}"/>
              </a:ext>
            </a:extLst>
          </p:cNvPr>
          <p:cNvSpPr/>
          <p:nvPr/>
        </p:nvSpPr>
        <p:spPr>
          <a:xfrm>
            <a:off x="5088983" y="3545787"/>
            <a:ext cx="1311966" cy="6321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38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="" id="{5B010A07-529A-42F5-96B8-1ED518AA11BA}"/>
                  </a:ext>
                </a:extLst>
              </p:cNvPr>
              <p:cNvSpPr txBox="1"/>
              <p:nvPr/>
            </p:nvSpPr>
            <p:spPr>
              <a:xfrm>
                <a:off x="5334906" y="3630832"/>
                <a:ext cx="89452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𝑠𝑒𝑐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sz="1038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B010A07-529A-42F5-96B8-1ED518AA11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3204" y="3698108"/>
                <a:ext cx="1192695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EB464E8-CF6D-476D-9CED-2557D35BC959}"/>
              </a:ext>
            </a:extLst>
          </p:cNvPr>
          <p:cNvSpPr txBox="1"/>
          <p:nvPr/>
        </p:nvSpPr>
        <p:spPr>
          <a:xfrm>
            <a:off x="1103242" y="1513235"/>
            <a:ext cx="65001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ভূত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59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7 L 0 0.00023 C 0.00234 -0.00694 0.00417 -0.01482 0.00716 -0.02083 C 0.00794 -0.02222 0.00872 -0.02361 0.00938 -0.025 C 0.01081 -0.02917 0.01107 -0.03634 0.01341 -0.0375 L 0.01758 -0.03958 C 0.0224 -0.0537 0.0168 -0.04005 0.02292 -0.04815 C 0.02409 -0.04954 0.02487 -0.05232 0.02604 -0.0544 C 0.02878 -0.0588 0.02917 -0.05857 0.03229 -0.06065 C 0.03698 -0.06991 0.03672 -0.06991 0.04375 -0.0794 C 0.04479 -0.08102 0.04596 -0.08194 0.04701 -0.0838 C 0.05221 -0.09259 0.04766 -0.08843 0.05326 -0.0919 C 0.05573 -0.09699 0.05807 -0.10232 0.06159 -0.1044 L 0.06471 -0.10671 C 0.06888 -0.11482 0.06471 -0.10787 0.07214 -0.11505 C 0.07331 -0.1162 0.07409 -0.11829 0.07526 -0.11921 C 0.07826 -0.12176 0.08177 -0.12199 0.08464 -0.12546 C 0.09596 -0.13912 0.08516 -0.12708 0.0931 -0.1338 C 0.09727 -0.1375 0.09648 -0.13819 0.10039 -0.14005 C 0.10755 -0.14398 0.1069 -0.1419 0.11602 -0.14444 C 0.11992 -0.14537 0.1237 -0.14745 0.1276 -0.14861 C 0.13112 -0.14954 0.13464 -0.15 0.13802 -0.15069 L 0.14753 -0.15255 C 0.15495 -0.15648 0.15833 -0.1588 0.16628 -0.1588 L 0.34727 -0.15694 C 0.35221 -0.15556 0.35703 -0.1537 0.36198 -0.15255 C 0.36471 -0.15208 0.37734 -0.15 0.38073 -0.14861 C 0.38372 -0.14769 0.38633 -0.14491 0.38919 -0.14444 C 0.40521 -0.14144 0.39688 -0.14282 0.41432 -0.14005 C 0.41536 -0.13958 0.41641 -0.13866 0.41745 -0.13819 C 0.41888 -0.13727 0.42031 -0.13704 0.42161 -0.13611 C 0.42318 -0.13495 0.42435 -0.13287 0.42578 -0.13194 C 0.4276 -0.13056 0.4293 -0.13056 0.43112 -0.12986 C 0.4349 -0.12801 0.4349 -0.12778 0.43828 -0.12546 C 0.44622 -0.11505 0.4362 -0.12732 0.4457 -0.11921 C 0.44688 -0.11829 0.44779 -0.1162 0.44883 -0.11505 C 0.45039 -0.11343 0.45482 -0.11157 0.45612 -0.11088 C 0.4569 -0.10949 0.45742 -0.10787 0.4582 -0.10671 C 0.45924 -0.10556 0.46042 -0.10556 0.46146 -0.1044 C 0.46393 -0.10255 0.46628 -0.10046 0.46875 -0.09815 C 0.47018 -0.09699 0.47161 -0.09607 0.47292 -0.09421 C 0.47982 -0.08426 0.4724 -0.09028 0.47917 -0.08565 C 0.48255 -0.08125 0.48503 -0.07847 0.48763 -0.07107 C 0.48828 -0.06898 0.48906 -0.0669 0.48971 -0.06482 C 0.49049 -0.06204 0.49076 -0.0588 0.4918 -0.05648 C 0.49258 -0.0544 0.49401 -0.05394 0.49492 -0.05208 C 0.49596 -0.05046 0.49701 -0.04815 0.49805 -0.04583 L 0.50117 -0.02708 L 0.50326 -0.01458 L 0.50534 -0.01019 C 0.50573 -0.00741 0.50586 -0.00463 0.50638 -0.00208 C 0.5069 0.00023 0.50833 0.00185 0.50859 0.0044 C 0.50898 0.00903 0.50859 0.01412 0.50859 0.01898 L 0.50859 0.01944 " pathEditMode="relative" rAng="0" ptsTypes="AAAAAAAAAAAAAAAAAAAAAAAAAAAAAAAAAAAAAAAAAAAAAAAAAAAAAA">
                                      <p:cBhvr>
                                        <p:cTn id="5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30" y="-6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6" grpId="0"/>
      <p:bldP spid="17" grpId="0"/>
      <p:bldP spid="19" grpId="0" animBg="1"/>
      <p:bldP spid="19" grpId="1" animBg="1"/>
      <p:bldP spid="21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525DB905-E963-45C3-B752-310AA523D56B}"/>
              </a:ext>
            </a:extLst>
          </p:cNvPr>
          <p:cNvSpPr txBox="1"/>
          <p:nvPr/>
        </p:nvSpPr>
        <p:spPr>
          <a:xfrm>
            <a:off x="1182756" y="1334330"/>
            <a:ext cx="56840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9B8DE819-279C-43E0-AD88-9BC2C8FF02C9}"/>
              </a:ext>
            </a:extLst>
          </p:cNvPr>
          <p:cNvGrpSpPr/>
          <p:nvPr/>
        </p:nvGrpSpPr>
        <p:grpSpPr>
          <a:xfrm>
            <a:off x="580526" y="3470195"/>
            <a:ext cx="1701438" cy="1136947"/>
            <a:chOff x="689112" y="1463466"/>
            <a:chExt cx="2385387" cy="2378007"/>
          </a:xfrm>
          <a:solidFill>
            <a:schemeClr val="bg1"/>
          </a:solidFill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xmlns="" id="{2DB5B369-EB19-4508-94DD-4A7BD232BC95}"/>
                </a:ext>
              </a:extLst>
            </p:cNvPr>
            <p:cNvSpPr/>
            <p:nvPr/>
          </p:nvSpPr>
          <p:spPr>
            <a:xfrm>
              <a:off x="689112" y="2451525"/>
              <a:ext cx="2385387" cy="13899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38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xmlns="" id="{6891F0DC-C07F-44AE-A1AE-E6EF1F84093F}"/>
                    </a:ext>
                  </a:extLst>
                </p:cNvPr>
                <p:cNvSpPr txBox="1"/>
                <p:nvPr/>
              </p:nvSpPr>
              <p:spPr>
                <a:xfrm>
                  <a:off x="1374769" y="1463466"/>
                  <a:ext cx="1166190" cy="1931212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en-US" sz="2700" dirty="0">
                      <a:solidFill>
                        <a:srgbClr val="7030A0"/>
                      </a:solidFill>
                      <a:ea typeface="Cambria Math" panose="02040503050406030204" pitchFamily="18" charset="0"/>
                    </a:rPr>
                    <a:t>tan</a:t>
                  </a:r>
                  <a14:m>
                    <m:oMath xmlns:m="http://schemas.openxmlformats.org/officeDocument/2006/math">
                      <m:r>
                        <a:rPr lang="en-US" sz="27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a14:m>
                  <a:endParaRPr lang="en-US" sz="1038" dirty="0"/>
                </a:p>
              </p:txBody>
            </p:sp>
          </mc:Choice>
          <mc:Fallback xmlns="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9021B807-C35D-4F6B-88AE-0D7E2299474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74769" y="2089266"/>
                  <a:ext cx="1166189" cy="679609"/>
                </a:xfrm>
                <a:prstGeom prst="rect">
                  <a:avLst/>
                </a:prstGeom>
                <a:blipFill>
                  <a:blip r:embed="rId2"/>
                  <a:stretch>
                    <a:fillRect l="-17033" t="-14151" b="-34906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757E8904-7E72-4719-A139-51E6AA3B75A8}"/>
              </a:ext>
            </a:extLst>
          </p:cNvPr>
          <p:cNvSpPr txBox="1"/>
          <p:nvPr/>
        </p:nvSpPr>
        <p:spPr>
          <a:xfrm>
            <a:off x="2490788" y="4233409"/>
            <a:ext cx="131196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endParaRPr lang="en-US" sz="27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xmlns="" id="{7327BB6E-0E33-4212-9E39-F137E2B4E180}"/>
              </a:ext>
            </a:extLst>
          </p:cNvPr>
          <p:cNvCxnSpPr/>
          <p:nvPr/>
        </p:nvCxnSpPr>
        <p:spPr>
          <a:xfrm>
            <a:off x="2975492" y="4074944"/>
            <a:ext cx="417444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53083576-C06F-416D-A247-DEACAD2F0EBA}"/>
              </a:ext>
            </a:extLst>
          </p:cNvPr>
          <p:cNvSpPr txBox="1"/>
          <p:nvPr/>
        </p:nvSpPr>
        <p:spPr>
          <a:xfrm>
            <a:off x="2565443" y="3429000"/>
            <a:ext cx="13119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লম্ব</a:t>
            </a:r>
            <a:endParaRPr lang="en-US" sz="3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B3F49DB8-AA20-4406-B6F2-168564155948}"/>
              </a:ext>
            </a:extLst>
          </p:cNvPr>
          <p:cNvSpPr txBox="1"/>
          <p:nvPr/>
        </p:nvSpPr>
        <p:spPr>
          <a:xfrm>
            <a:off x="1926913" y="3772654"/>
            <a:ext cx="84611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/>
              <a:t>=</a:t>
            </a:r>
            <a:endParaRPr lang="en-US" sz="1038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1C018077-2BCE-445F-9917-AD55A41E892B}"/>
              </a:ext>
            </a:extLst>
          </p:cNvPr>
          <p:cNvSpPr txBox="1"/>
          <p:nvPr/>
        </p:nvSpPr>
        <p:spPr>
          <a:xfrm>
            <a:off x="6843937" y="3491556"/>
            <a:ext cx="131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xmlns="" id="{B43A437D-827D-4A65-93FB-E4947A2A699A}"/>
              </a:ext>
            </a:extLst>
          </p:cNvPr>
          <p:cNvCxnSpPr>
            <a:cxnSpLocks/>
          </p:cNvCxnSpPr>
          <p:nvPr/>
        </p:nvCxnSpPr>
        <p:spPr>
          <a:xfrm>
            <a:off x="7271319" y="4051979"/>
            <a:ext cx="457203" cy="443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32B4ED08-CAAB-4CFF-BAAE-DF651EF04227}"/>
              </a:ext>
            </a:extLst>
          </p:cNvPr>
          <p:cNvSpPr txBox="1"/>
          <p:nvPr/>
        </p:nvSpPr>
        <p:spPr>
          <a:xfrm>
            <a:off x="6538810" y="3788416"/>
            <a:ext cx="606285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/>
              <a:t>=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8D623024-307E-4B82-8274-AC4F3BB2B0A2}"/>
              </a:ext>
            </a:extLst>
          </p:cNvPr>
          <p:cNvSpPr txBox="1"/>
          <p:nvPr/>
        </p:nvSpPr>
        <p:spPr>
          <a:xfrm>
            <a:off x="6878012" y="4174261"/>
            <a:ext cx="13119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লম্ব</a:t>
            </a:r>
            <a:endParaRPr lang="en-US" sz="3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xmlns="" id="{ECAFA847-D622-4CFD-B0F5-B2D225B27C1B}"/>
                  </a:ext>
                </a:extLst>
              </p:cNvPr>
              <p:cNvSpPr txBox="1"/>
              <p:nvPr/>
            </p:nvSpPr>
            <p:spPr>
              <a:xfrm>
                <a:off x="1064051" y="3756997"/>
                <a:ext cx="874643" cy="507831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 anchor="ctr">
                <a:spAutoFit/>
              </a:bodyPr>
              <a:lstStyle/>
              <a:p>
                <a:r>
                  <a:rPr lang="en-US" sz="2700" dirty="0">
                    <a:solidFill>
                      <a:srgbClr val="7030A0"/>
                    </a:solidFill>
                    <a:ea typeface="Cambria Math" panose="02040503050406030204" pitchFamily="18" charset="0"/>
                  </a:rPr>
                  <a:t>tan</a:t>
                </a:r>
                <a14:m>
                  <m:oMath xmlns:m="http://schemas.openxmlformats.org/officeDocument/2006/math">
                    <m:r>
                      <a:rPr lang="en-US" sz="27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1038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CAFA847-D622-4CFD-B0F5-B2D225B27C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8735" y="3881718"/>
                <a:ext cx="1166189" cy="646331"/>
              </a:xfrm>
              <a:prstGeom prst="rect">
                <a:avLst/>
              </a:prstGeom>
              <a:blipFill>
                <a:blip r:embed="rId3"/>
                <a:stretch>
                  <a:fillRect l="-16230" t="-14151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06AD792C-678A-4C36-B875-912CF430073F}"/>
              </a:ext>
            </a:extLst>
          </p:cNvPr>
          <p:cNvSpPr/>
          <p:nvPr/>
        </p:nvSpPr>
        <p:spPr>
          <a:xfrm>
            <a:off x="5446792" y="3717594"/>
            <a:ext cx="1311966" cy="6321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38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xmlns="" id="{6F4932F1-B65B-445B-84E6-9D04EBC95627}"/>
                  </a:ext>
                </a:extLst>
              </p:cNvPr>
              <p:cNvSpPr txBox="1"/>
              <p:nvPr/>
            </p:nvSpPr>
            <p:spPr>
              <a:xfrm>
                <a:off x="5702651" y="3822516"/>
                <a:ext cx="89452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ea typeface="Cambria Math" panose="02040503050406030204" pitchFamily="18" charset="0"/>
                  </a:rPr>
                  <a:t>cot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1038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F4932F1-B65B-445B-84E6-9D04EBC956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3533" y="3953686"/>
                <a:ext cx="1192695" cy="584775"/>
              </a:xfrm>
              <a:prstGeom prst="rect">
                <a:avLst/>
              </a:prstGeom>
              <a:blipFill>
                <a:blip r:embed="rId4"/>
                <a:stretch>
                  <a:fillRect l="-12755" t="-12632" b="-3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454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repeatCount="indefinite" decel="10000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2.96296E-6 L -2.70833E-6 0.00023 C 0.00222 -0.00625 0.00482 -0.0125 0.00703 -0.01898 C 0.0086 -0.02361 0.00977 -0.02847 0.01107 -0.0331 C 0.01185 -0.03541 0.01211 -0.03935 0.01315 -0.04027 L 0.01628 -0.04282 C 0.01732 -0.04583 0.01797 -0.04953 0.0194 -0.05208 C 0.02019 -0.0537 0.02162 -0.05301 0.0224 -0.0544 C 0.02383 -0.05694 0.02422 -0.06111 0.02552 -0.06389 C 0.0267 -0.0669 0.02839 -0.06828 0.02969 -0.07106 C 0.0349 -0.0831 0.0306 -0.07662 0.03477 -0.0875 C 0.03477 -0.08703 0.0405 -0.10069 0.04193 -0.10416 C 0.04297 -0.10625 0.04375 -0.10926 0.04505 -0.11111 C 0.04597 -0.1125 0.04714 -0.11435 0.04805 -0.11574 C 0.04948 -0.11828 0.05091 -0.1206 0.05209 -0.12268 C 0.05287 -0.12453 0.05339 -0.12662 0.0543 -0.12754 C 0.05677 -0.13009 0.05977 -0.13055 0.0625 -0.1324 C 0.06341 -0.13379 0.06446 -0.13611 0.0655 -0.13727 C 0.06745 -0.13912 0.06966 -0.14004 0.07162 -0.14166 C 0.07344 -0.14328 0.07513 -0.1449 0.07683 -0.14652 C 0.07826 -0.14791 0.07943 -0.14977 0.08086 -0.15139 C 0.08282 -0.15301 0.08698 -0.15578 0.08698 -0.15555 C 0.0905 -0.16365 0.0875 -0.15833 0.09219 -0.16296 C 0.09831 -0.16898 0.09532 -0.16852 0.10352 -0.17477 C 0.10508 -0.17615 0.1069 -0.17639 0.1086 -0.17731 C 0.11498 -0.1868 0.10795 -0.17754 0.1168 -0.18426 C 0.11823 -0.18541 0.11953 -0.18773 0.12097 -0.18889 C 0.12214 -0.19004 0.1237 -0.19027 0.125 -0.19143 C 0.12813 -0.19328 0.13099 -0.19699 0.13425 -0.19838 C 0.14584 -0.20393 0.13151 -0.19768 0.14857 -0.20301 C 0.15274 -0.2044 0.15677 -0.20694 0.16081 -0.20787 C 0.16953 -0.20949 0.178 -0.20949 0.18659 -0.20995 L 0.28386 -0.20787 C 0.28894 -0.20764 0.29102 -0.20532 0.29532 -0.20301 C 0.29701 -0.20208 0.29857 -0.20185 0.30039 -0.20069 C 0.3013 -0.20023 0.30235 -0.19907 0.30352 -0.19838 C 0.30482 -0.19768 0.30625 -0.19699 0.30755 -0.19583 C 0.3086 -0.19537 0.30951 -0.19421 0.31068 -0.19375 C 0.32253 -0.1868 0.31628 -0.1912 0.32487 -0.18657 C 0.32617 -0.18588 0.32774 -0.18472 0.32904 -0.18426 C 0.33216 -0.18333 0.33529 -0.18264 0.33828 -0.18171 C 0.35651 -0.1699 0.33373 -0.18402 0.35378 -0.17477 C 0.35612 -0.17361 0.3586 -0.17129 0.36081 -0.17014 C 0.3642 -0.16828 0.36693 -0.16759 0.37005 -0.16551 C 0.37448 -0.16203 0.38021 -0.15463 0.38451 -0.15347 L 0.39362 -0.15139 C 0.39519 -0.14953 0.39636 -0.14722 0.39779 -0.14652 C 0.40052 -0.14514 0.40326 -0.14514 0.40612 -0.14421 C 0.40808 -0.14328 0.41016 -0.14259 0.41224 -0.14166 C 0.41563 -0.13865 0.4194 -0.13727 0.4224 -0.1324 C 0.42357 -0.13055 0.42435 -0.1287 0.42552 -0.12754 C 0.42722 -0.12615 0.42891 -0.12615 0.4306 -0.12523 C 0.4375 -0.11458 0.42891 -0.12639 0.44089 -0.11828 C 0.44206 -0.11736 0.44284 -0.11458 0.44401 -0.11342 C 0.44597 -0.11134 0.44818 -0.11088 0.45013 -0.10856 C 0.45586 -0.10208 0.45274 -0.10532 0.45938 -0.0993 C 0.4638 -0.08912 0.45847 -0.09953 0.46654 -0.09213 C 0.46836 -0.09051 0.46979 -0.08703 0.47175 -0.08518 C 0.47266 -0.08402 0.47383 -0.08379 0.47474 -0.08287 C 0.48451 -0.07152 0.47604 -0.0787 0.48295 -0.07338 C 0.49037 -0.05625 0.47787 -0.08379 0.48907 -0.0662 C 0.49115 -0.06319 0.49258 -0.05833 0.49427 -0.0544 C 0.49532 -0.05208 0.49649 -0.05023 0.4974 -0.04722 C 0.49792 -0.04514 0.49844 -0.04213 0.49935 -0.04027 C 0.50013 -0.03819 0.50144 -0.03703 0.50235 -0.03541 C 0.50573 -0.00602 0.50157 -0.04282 0.50443 -0.01898 C 0.50482 -0.01597 0.50482 -0.0125 0.50547 -0.00972 C 0.50599 -0.00764 0.5069 -0.00625 0.50755 -0.00486 L 0.50873 0.00463 L 0.50873 0.0051 " pathEditMode="relative" rAng="0" ptsTypes="AAAAAAAAAAAAAAAAAAAAAAAAAAAAAAAAAAAAAAAAAAAAAAAAAAAAAAAAAAAAAAAAAAAAAA">
                                      <p:cBhvr>
                                        <p:cTn id="5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30" y="-10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4" grpId="0"/>
      <p:bldP spid="36" grpId="0"/>
      <p:bldP spid="37" grpId="0"/>
      <p:bldP spid="38" grpId="0"/>
      <p:bldP spid="40" grpId="0"/>
      <p:bldP spid="41" grpId="0"/>
      <p:bldP spid="42" grpId="0" animBg="1"/>
      <p:bldP spid="42" grpId="1" animBg="1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2B17AC5-26FD-4482-9612-906718B9A3B9}"/>
              </a:ext>
            </a:extLst>
          </p:cNvPr>
          <p:cNvSpPr txBox="1"/>
          <p:nvPr/>
        </p:nvSpPr>
        <p:spPr>
          <a:xfrm>
            <a:off x="1063488" y="1781589"/>
            <a:ext cx="7066721" cy="8540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95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bn-IN" sz="495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95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bn-IN" sz="495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95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IN" sz="495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95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IN" sz="495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950" dirty="0"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en-US" sz="495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পদ্ধতিতে</a:t>
            </a:r>
            <a:r>
              <a:rPr lang="en-US" sz="49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95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প্রমাণ</a:t>
            </a:r>
            <a:r>
              <a:rPr lang="en-US" sz="49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95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9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95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95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1A033346-6C85-4C5C-A1C6-94D6AF72CA6F}"/>
                  </a:ext>
                </a:extLst>
              </p:cNvPr>
              <p:cNvSpPr txBox="1"/>
              <p:nvPr/>
            </p:nvSpPr>
            <p:spPr>
              <a:xfrm>
                <a:off x="1446144" y="3139024"/>
                <a:ext cx="6251714" cy="1107996"/>
              </a:xfrm>
              <a:prstGeom prst="rect">
                <a:avLst/>
              </a:prstGeom>
              <a:solidFill>
                <a:srgbClr val="00B050"/>
              </a:solidFill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6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6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6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66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6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6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6600" dirty="0"/>
                  <a:t>=1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A033346-6C85-4C5C-A1C6-94D6AF72CA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8191" y="3057752"/>
                <a:ext cx="8335618" cy="1446550"/>
              </a:xfrm>
              <a:prstGeom prst="rect">
                <a:avLst/>
              </a:prstGeom>
              <a:blipFill>
                <a:blip r:embed="rId2"/>
                <a:stretch>
                  <a:fillRect t="-19409" r="-6140" b="-434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272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repeatCount="indefinite" decel="10000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xmlns="" id="{0BF1501D-1235-41E2-B4D9-66D42AC246C5}"/>
              </a:ext>
            </a:extLst>
          </p:cNvPr>
          <p:cNvGrpSpPr/>
          <p:nvPr/>
        </p:nvGrpSpPr>
        <p:grpSpPr>
          <a:xfrm>
            <a:off x="601016" y="1298410"/>
            <a:ext cx="1701438" cy="991415"/>
            <a:chOff x="689112" y="2451524"/>
            <a:chExt cx="2385387" cy="1389948"/>
          </a:xfrm>
          <a:solidFill>
            <a:schemeClr val="bg1"/>
          </a:solidFill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xmlns="" id="{53E86BC2-1BFD-4A05-B978-E01D0AD47841}"/>
                </a:ext>
              </a:extLst>
            </p:cNvPr>
            <p:cNvSpPr/>
            <p:nvPr/>
          </p:nvSpPr>
          <p:spPr>
            <a:xfrm>
              <a:off x="689112" y="2451524"/>
              <a:ext cx="2385387" cy="13899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38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xmlns="" id="{F3C14919-9617-4EF3-B983-CCD9A983BF98}"/>
                    </a:ext>
                  </a:extLst>
                </p:cNvPr>
                <p:cNvSpPr txBox="1"/>
                <p:nvPr/>
              </p:nvSpPr>
              <p:spPr>
                <a:xfrm>
                  <a:off x="1292088" y="2843897"/>
                  <a:ext cx="1166190" cy="711971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wrap="square" rtlCol="0" anchor="ctr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27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𝑠𝑖𝑛</m:t>
                        </m:r>
                        <m:r>
                          <a:rPr lang="en-US" sz="27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oMath>
                    </m:oMathPara>
                  </a14:m>
                  <a:endParaRPr lang="en-US" sz="1038" dirty="0"/>
                </a:p>
              </p:txBody>
            </p:sp>
          </mc:Choice>
          <mc:Fallback xmlns="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3C528C57-14E9-45E0-83BE-0B25E741A3B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92088" y="2876718"/>
                  <a:ext cx="1166189" cy="646331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F1E067CD-555C-4CF1-8F1C-6701E4DE7732}"/>
              </a:ext>
            </a:extLst>
          </p:cNvPr>
          <p:cNvSpPr txBox="1"/>
          <p:nvPr/>
        </p:nvSpPr>
        <p:spPr>
          <a:xfrm>
            <a:off x="2150973" y="1956493"/>
            <a:ext cx="131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অতিভূজ</a:t>
            </a:r>
            <a:endParaRPr lang="en-US" sz="1038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xmlns="" id="{F81C4749-A3F2-4E92-8179-CBFD147952A2}"/>
              </a:ext>
            </a:extLst>
          </p:cNvPr>
          <p:cNvCxnSpPr/>
          <p:nvPr/>
        </p:nvCxnSpPr>
        <p:spPr>
          <a:xfrm>
            <a:off x="2555678" y="1874141"/>
            <a:ext cx="417444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85719129-3C21-4A28-B172-8E1F066C809D}"/>
              </a:ext>
            </a:extLst>
          </p:cNvPr>
          <p:cNvSpPr txBox="1"/>
          <p:nvPr/>
        </p:nvSpPr>
        <p:spPr>
          <a:xfrm>
            <a:off x="2176518" y="1357281"/>
            <a:ext cx="131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8730FF31-AAA2-49E1-B868-23A73B9B67FA}"/>
              </a:ext>
            </a:extLst>
          </p:cNvPr>
          <p:cNvSpPr txBox="1"/>
          <p:nvPr/>
        </p:nvSpPr>
        <p:spPr>
          <a:xfrm>
            <a:off x="1919081" y="1595051"/>
            <a:ext cx="6559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/>
              <a:t>=</a:t>
            </a:r>
            <a:endParaRPr lang="en-US" sz="1038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C1812E77-9BC9-49BF-98CA-C81EC55F4A0B}"/>
              </a:ext>
            </a:extLst>
          </p:cNvPr>
          <p:cNvSpPr txBox="1"/>
          <p:nvPr/>
        </p:nvSpPr>
        <p:spPr>
          <a:xfrm>
            <a:off x="6941342" y="1401950"/>
            <a:ext cx="131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অতিভূজ</a:t>
            </a:r>
            <a:endParaRPr lang="en-US" sz="1038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xmlns="" id="{64FDE245-2B6D-4D01-B896-94006D26DD2D}"/>
              </a:ext>
            </a:extLst>
          </p:cNvPr>
          <p:cNvCxnSpPr>
            <a:cxnSpLocks/>
          </p:cNvCxnSpPr>
          <p:nvPr/>
        </p:nvCxnSpPr>
        <p:spPr>
          <a:xfrm>
            <a:off x="7291195" y="1904191"/>
            <a:ext cx="457203" cy="443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B84E0362-4771-4C4A-89BD-483DCA47E4A0}"/>
              </a:ext>
            </a:extLst>
          </p:cNvPr>
          <p:cNvSpPr txBox="1"/>
          <p:nvPr/>
        </p:nvSpPr>
        <p:spPr>
          <a:xfrm>
            <a:off x="6528870" y="1620751"/>
            <a:ext cx="606285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/>
              <a:t>=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E6720145-5271-430A-A522-45E202EBE2D9}"/>
              </a:ext>
            </a:extLst>
          </p:cNvPr>
          <p:cNvSpPr txBox="1"/>
          <p:nvPr/>
        </p:nvSpPr>
        <p:spPr>
          <a:xfrm>
            <a:off x="6863813" y="1904191"/>
            <a:ext cx="131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xmlns="" id="{987C1700-3B90-4C70-B818-08BA45C3FA02}"/>
              </a:ext>
            </a:extLst>
          </p:cNvPr>
          <p:cNvSpPr/>
          <p:nvPr/>
        </p:nvSpPr>
        <p:spPr>
          <a:xfrm>
            <a:off x="1373903" y="1125605"/>
            <a:ext cx="922036" cy="6367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38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xmlns="" id="{F24BED88-9113-46F5-B813-916B0DFA54C4}"/>
                  </a:ext>
                </a:extLst>
              </p:cNvPr>
              <p:cNvSpPr txBox="1"/>
              <p:nvPr/>
            </p:nvSpPr>
            <p:spPr>
              <a:xfrm>
                <a:off x="1042226" y="1596237"/>
                <a:ext cx="874643" cy="507831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7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27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sz="1038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F24BED88-9113-46F5-B813-916B0DFA54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9636" y="1000703"/>
                <a:ext cx="1166189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85CDEB0D-FA6E-4E37-A13A-B8F664D28F8E}"/>
              </a:ext>
            </a:extLst>
          </p:cNvPr>
          <p:cNvSpPr/>
          <p:nvPr/>
        </p:nvSpPr>
        <p:spPr>
          <a:xfrm>
            <a:off x="5466668" y="1569806"/>
            <a:ext cx="1311966" cy="6321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38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xmlns="" id="{33B7174F-488A-45DC-9904-368AE70050B2}"/>
                  </a:ext>
                </a:extLst>
              </p:cNvPr>
              <p:cNvSpPr txBox="1"/>
              <p:nvPr/>
            </p:nvSpPr>
            <p:spPr>
              <a:xfrm>
                <a:off x="5633077" y="1654851"/>
                <a:ext cx="89452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𝑐𝑜𝑠𝑒𝑐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sz="1038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33B7174F-488A-45DC-9904-368AE70050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0767" y="1063466"/>
                <a:ext cx="1192695" cy="584775"/>
              </a:xfrm>
              <a:prstGeom prst="rect">
                <a:avLst/>
              </a:prstGeom>
              <a:blipFill>
                <a:blip r:embed="rId4"/>
                <a:stretch>
                  <a:fillRect r="-8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0" name="Group 49">
            <a:extLst>
              <a:ext uri="{FF2B5EF4-FFF2-40B4-BE49-F238E27FC236}">
                <a16:creationId xmlns:a16="http://schemas.microsoft.com/office/drawing/2014/main" xmlns="" id="{0CBA110F-DB40-48AA-861D-DCB9A17BC987}"/>
              </a:ext>
            </a:extLst>
          </p:cNvPr>
          <p:cNvGrpSpPr/>
          <p:nvPr/>
        </p:nvGrpSpPr>
        <p:grpSpPr>
          <a:xfrm>
            <a:off x="449535" y="2536893"/>
            <a:ext cx="1701438" cy="995451"/>
            <a:chOff x="689112" y="2451525"/>
            <a:chExt cx="2385387" cy="1395605"/>
          </a:xfrm>
          <a:solidFill>
            <a:schemeClr val="bg1"/>
          </a:solidFill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xmlns="" id="{38D8BDA9-931E-49FE-A202-C53FBF571C8D}"/>
                </a:ext>
              </a:extLst>
            </p:cNvPr>
            <p:cNvSpPr/>
            <p:nvPr/>
          </p:nvSpPr>
          <p:spPr>
            <a:xfrm>
              <a:off x="689112" y="2451525"/>
              <a:ext cx="2385387" cy="13899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38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xmlns="" id="{51CDF9F4-1CFF-4446-9AFF-70371F5017F5}"/>
                    </a:ext>
                  </a:extLst>
                </p:cNvPr>
                <p:cNvSpPr txBox="1"/>
                <p:nvPr/>
              </p:nvSpPr>
              <p:spPr>
                <a:xfrm>
                  <a:off x="1292088" y="2552637"/>
                  <a:ext cx="1166190" cy="1294493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en-US" sz="2700" dirty="0">
                      <a:solidFill>
                        <a:srgbClr val="7030A0"/>
                      </a:solidFill>
                      <a:ea typeface="Cambria Math" panose="02040503050406030204" pitchFamily="18" charset="0"/>
                    </a:rPr>
                    <a:t>cos</a:t>
                  </a:r>
                  <a14:m>
                    <m:oMath xmlns:m="http://schemas.openxmlformats.org/officeDocument/2006/math">
                      <m:r>
                        <a:rPr lang="en-US" sz="27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a14:m>
                  <a:endParaRPr lang="en-US" sz="1038" dirty="0"/>
                </a:p>
              </p:txBody>
            </p:sp>
          </mc:Choice>
          <mc:Fallback xmlns="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A17CC53B-D93B-4889-AE78-AE600E4100B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92088" y="2860080"/>
                  <a:ext cx="1166189" cy="679609"/>
                </a:xfrm>
                <a:prstGeom prst="rect">
                  <a:avLst/>
                </a:prstGeom>
                <a:blipFill>
                  <a:blip r:embed="rId5"/>
                  <a:stretch>
                    <a:fillRect l="-17033" t="-14151" b="-35849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DE19C95E-A2A4-495C-997D-A74E5FB266A0}"/>
              </a:ext>
            </a:extLst>
          </p:cNvPr>
          <p:cNvSpPr txBox="1"/>
          <p:nvPr/>
        </p:nvSpPr>
        <p:spPr>
          <a:xfrm>
            <a:off x="2327182" y="3210291"/>
            <a:ext cx="131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অতিভূজ</a:t>
            </a:r>
            <a:endParaRPr lang="en-US" sz="1038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xmlns="" id="{6AD4C1C4-F3A1-4B82-A869-5BB6F71CCD56}"/>
              </a:ext>
            </a:extLst>
          </p:cNvPr>
          <p:cNvCxnSpPr/>
          <p:nvPr/>
        </p:nvCxnSpPr>
        <p:spPr>
          <a:xfrm>
            <a:off x="2863374" y="3202756"/>
            <a:ext cx="417444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27685011-A8BA-4C51-8182-F80ED02B8416}"/>
              </a:ext>
            </a:extLst>
          </p:cNvPr>
          <p:cNvSpPr txBox="1"/>
          <p:nvPr/>
        </p:nvSpPr>
        <p:spPr>
          <a:xfrm>
            <a:off x="2424730" y="2702563"/>
            <a:ext cx="131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D42B0104-83CD-4D7D-9EF6-6FB4D62726E4}"/>
              </a:ext>
            </a:extLst>
          </p:cNvPr>
          <p:cNvSpPr txBox="1"/>
          <p:nvPr/>
        </p:nvSpPr>
        <p:spPr>
          <a:xfrm>
            <a:off x="1814795" y="2920346"/>
            <a:ext cx="84611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/>
              <a:t>=</a:t>
            </a:r>
            <a:endParaRPr lang="en-US" sz="1038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34588D4B-6AD3-4E64-A903-FF7162A09B33}"/>
              </a:ext>
            </a:extLst>
          </p:cNvPr>
          <p:cNvSpPr txBox="1"/>
          <p:nvPr/>
        </p:nvSpPr>
        <p:spPr>
          <a:xfrm>
            <a:off x="6809348" y="2677550"/>
            <a:ext cx="131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অতিভূজ</a:t>
            </a:r>
            <a:endParaRPr lang="en-US" sz="1038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xmlns="" id="{896CE93E-597F-42D0-BD10-8EFC45CADF94}"/>
              </a:ext>
            </a:extLst>
          </p:cNvPr>
          <p:cNvCxnSpPr>
            <a:cxnSpLocks/>
          </p:cNvCxnSpPr>
          <p:nvPr/>
        </p:nvCxnSpPr>
        <p:spPr>
          <a:xfrm>
            <a:off x="7159201" y="3179791"/>
            <a:ext cx="457203" cy="443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18347305-043C-4EB9-9213-D1319A1F3A29}"/>
              </a:ext>
            </a:extLst>
          </p:cNvPr>
          <p:cNvSpPr txBox="1"/>
          <p:nvPr/>
        </p:nvSpPr>
        <p:spPr>
          <a:xfrm>
            <a:off x="6506205" y="2896351"/>
            <a:ext cx="606285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/>
              <a:t>=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87DA0BA8-AE53-499A-B092-9382B29C8CF9}"/>
              </a:ext>
            </a:extLst>
          </p:cNvPr>
          <p:cNvSpPr txBox="1"/>
          <p:nvPr/>
        </p:nvSpPr>
        <p:spPr>
          <a:xfrm>
            <a:off x="6731820" y="3179791"/>
            <a:ext cx="131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xmlns="" id="{F43BE8AB-FB93-4C40-B269-F5381E18E4B4}"/>
                  </a:ext>
                </a:extLst>
              </p:cNvPr>
              <p:cNvSpPr txBox="1"/>
              <p:nvPr/>
            </p:nvSpPr>
            <p:spPr>
              <a:xfrm>
                <a:off x="951934" y="2884810"/>
                <a:ext cx="874643" cy="507831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 anchor="ctr">
                <a:spAutoFit/>
              </a:bodyPr>
              <a:lstStyle/>
              <a:p>
                <a:r>
                  <a:rPr lang="en-US" sz="2700" dirty="0">
                    <a:solidFill>
                      <a:srgbClr val="7030A0"/>
                    </a:solidFill>
                    <a:ea typeface="Cambria Math" panose="02040503050406030204" pitchFamily="18" charset="0"/>
                  </a:rPr>
                  <a:t>cos</a:t>
                </a:r>
                <a14:m>
                  <m:oMath xmlns:m="http://schemas.openxmlformats.org/officeDocument/2006/math">
                    <m:r>
                      <a:rPr lang="en-US" sz="27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1038" dirty="0"/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F43BE8AB-FB93-4C40-B269-F5381E18E4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9245" y="2718801"/>
                <a:ext cx="1166189" cy="646331"/>
              </a:xfrm>
              <a:prstGeom prst="rect">
                <a:avLst/>
              </a:prstGeom>
              <a:blipFill>
                <a:blip r:embed="rId6"/>
                <a:stretch>
                  <a:fillRect l="-15625" t="-14151" b="-358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Rectangle 61">
            <a:extLst>
              <a:ext uri="{FF2B5EF4-FFF2-40B4-BE49-F238E27FC236}">
                <a16:creationId xmlns:a16="http://schemas.microsoft.com/office/drawing/2014/main" xmlns="" id="{2747D703-2B11-4895-A7BD-8ADABA379E2C}"/>
              </a:ext>
            </a:extLst>
          </p:cNvPr>
          <p:cNvSpPr/>
          <p:nvPr/>
        </p:nvSpPr>
        <p:spPr>
          <a:xfrm>
            <a:off x="5334675" y="2845405"/>
            <a:ext cx="1311966" cy="6321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38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xmlns="" id="{D6BE19D1-7F1E-44BA-B1E6-AFBAB72B5FA1}"/>
                  </a:ext>
                </a:extLst>
              </p:cNvPr>
              <p:cNvSpPr txBox="1"/>
              <p:nvPr/>
            </p:nvSpPr>
            <p:spPr>
              <a:xfrm>
                <a:off x="5580596" y="2930450"/>
                <a:ext cx="89452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𝑠𝑒𝑐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sz="1038" dirty="0"/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D6BE19D1-7F1E-44BA-B1E6-AFBAB72B5F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0791" y="2764265"/>
                <a:ext cx="1192695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4" name="Group 63">
            <a:extLst>
              <a:ext uri="{FF2B5EF4-FFF2-40B4-BE49-F238E27FC236}">
                <a16:creationId xmlns:a16="http://schemas.microsoft.com/office/drawing/2014/main" xmlns="" id="{8A556648-FDFB-43D7-85A3-F0D5F93F8CB3}"/>
              </a:ext>
            </a:extLst>
          </p:cNvPr>
          <p:cNvGrpSpPr/>
          <p:nvPr/>
        </p:nvGrpSpPr>
        <p:grpSpPr>
          <a:xfrm>
            <a:off x="481135" y="4014007"/>
            <a:ext cx="1701438" cy="1136947"/>
            <a:chOff x="689112" y="1463466"/>
            <a:chExt cx="2385387" cy="2378007"/>
          </a:xfrm>
          <a:solidFill>
            <a:schemeClr val="bg1"/>
          </a:solidFill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xmlns="" id="{3AC4DF7B-32B5-4A02-91C9-8390E586E2BE}"/>
                </a:ext>
              </a:extLst>
            </p:cNvPr>
            <p:cNvSpPr/>
            <p:nvPr/>
          </p:nvSpPr>
          <p:spPr>
            <a:xfrm>
              <a:off x="689112" y="2451525"/>
              <a:ext cx="2385387" cy="13899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38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xmlns="" id="{7124BDF5-05AD-4984-814C-2B14F489667F}"/>
                    </a:ext>
                  </a:extLst>
                </p:cNvPr>
                <p:cNvSpPr txBox="1"/>
                <p:nvPr/>
              </p:nvSpPr>
              <p:spPr>
                <a:xfrm>
                  <a:off x="1374769" y="1463466"/>
                  <a:ext cx="1166190" cy="1931212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en-US" sz="2700" dirty="0">
                      <a:solidFill>
                        <a:srgbClr val="7030A0"/>
                      </a:solidFill>
                      <a:ea typeface="Cambria Math" panose="02040503050406030204" pitchFamily="18" charset="0"/>
                    </a:rPr>
                    <a:t>tan</a:t>
                  </a:r>
                  <a14:m>
                    <m:oMath xmlns:m="http://schemas.openxmlformats.org/officeDocument/2006/math">
                      <m:r>
                        <a:rPr lang="en-US" sz="27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a14:m>
                  <a:endParaRPr lang="en-US" sz="1038" dirty="0"/>
                </a:p>
              </p:txBody>
            </p:sp>
          </mc:Choice>
          <mc:Fallback xmlns="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9021B807-C35D-4F6B-88AE-0D7E2299474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74769" y="2089266"/>
                  <a:ext cx="1166189" cy="679609"/>
                </a:xfrm>
                <a:prstGeom prst="rect">
                  <a:avLst/>
                </a:prstGeom>
                <a:blipFill>
                  <a:blip r:embed="rId8"/>
                  <a:stretch>
                    <a:fillRect l="-17033" t="-14151" b="-34906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59180CED-ABF1-413B-9545-8903245A7DE2}"/>
              </a:ext>
            </a:extLst>
          </p:cNvPr>
          <p:cNvSpPr txBox="1"/>
          <p:nvPr/>
        </p:nvSpPr>
        <p:spPr>
          <a:xfrm>
            <a:off x="2391397" y="4777222"/>
            <a:ext cx="131196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endParaRPr lang="en-US" sz="27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xmlns="" id="{002C003B-6547-4298-A9DF-242C5B2C128C}"/>
              </a:ext>
            </a:extLst>
          </p:cNvPr>
          <p:cNvCxnSpPr/>
          <p:nvPr/>
        </p:nvCxnSpPr>
        <p:spPr>
          <a:xfrm>
            <a:off x="2876099" y="4618756"/>
            <a:ext cx="417444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1E187AA6-90AC-4CF6-9210-6162CF0247DD}"/>
              </a:ext>
            </a:extLst>
          </p:cNvPr>
          <p:cNvSpPr txBox="1"/>
          <p:nvPr/>
        </p:nvSpPr>
        <p:spPr>
          <a:xfrm>
            <a:off x="2466053" y="3972812"/>
            <a:ext cx="13119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লম্ব</a:t>
            </a:r>
            <a:endParaRPr lang="en-US" sz="3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2B95C095-B77E-407E-8AF1-F44A17125651}"/>
              </a:ext>
            </a:extLst>
          </p:cNvPr>
          <p:cNvSpPr txBox="1"/>
          <p:nvPr/>
        </p:nvSpPr>
        <p:spPr>
          <a:xfrm>
            <a:off x="1827521" y="4316467"/>
            <a:ext cx="84611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/>
              <a:t>=</a:t>
            </a:r>
            <a:endParaRPr lang="en-US" sz="1038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0E1D8449-64DC-4F9C-99CA-5BD42DF13F5D}"/>
              </a:ext>
            </a:extLst>
          </p:cNvPr>
          <p:cNvSpPr txBox="1"/>
          <p:nvPr/>
        </p:nvSpPr>
        <p:spPr>
          <a:xfrm>
            <a:off x="6744546" y="4035368"/>
            <a:ext cx="131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xmlns="" id="{F3826390-2E67-460E-A199-D88A8413732C}"/>
              </a:ext>
            </a:extLst>
          </p:cNvPr>
          <p:cNvCxnSpPr>
            <a:cxnSpLocks/>
          </p:cNvCxnSpPr>
          <p:nvPr/>
        </p:nvCxnSpPr>
        <p:spPr>
          <a:xfrm>
            <a:off x="7171926" y="4595791"/>
            <a:ext cx="457203" cy="443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B5DACCA1-3F00-4E2C-BF3E-ACA72C4FCE4A}"/>
              </a:ext>
            </a:extLst>
          </p:cNvPr>
          <p:cNvSpPr txBox="1"/>
          <p:nvPr/>
        </p:nvSpPr>
        <p:spPr>
          <a:xfrm>
            <a:off x="6439419" y="4332230"/>
            <a:ext cx="606285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/>
              <a:t>=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E1E5624D-9B24-405F-8E70-ED2A1E9FD284}"/>
              </a:ext>
            </a:extLst>
          </p:cNvPr>
          <p:cNvSpPr txBox="1"/>
          <p:nvPr/>
        </p:nvSpPr>
        <p:spPr>
          <a:xfrm>
            <a:off x="6778620" y="4718075"/>
            <a:ext cx="13119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লম্ব</a:t>
            </a:r>
            <a:endParaRPr lang="en-US" sz="3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xmlns="" id="{B5AF411B-9B9C-4584-B9C0-834264E15D58}"/>
                  </a:ext>
                </a:extLst>
              </p:cNvPr>
              <p:cNvSpPr txBox="1"/>
              <p:nvPr/>
            </p:nvSpPr>
            <p:spPr>
              <a:xfrm>
                <a:off x="964660" y="4300810"/>
                <a:ext cx="874643" cy="507831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 anchor="ctr">
                <a:spAutoFit/>
              </a:bodyPr>
              <a:lstStyle/>
              <a:p>
                <a:r>
                  <a:rPr lang="en-US" sz="2700" dirty="0">
                    <a:solidFill>
                      <a:srgbClr val="7030A0"/>
                    </a:solidFill>
                    <a:ea typeface="Cambria Math" panose="02040503050406030204" pitchFamily="18" charset="0"/>
                  </a:rPr>
                  <a:t>tan</a:t>
                </a:r>
                <a14:m>
                  <m:oMath xmlns:m="http://schemas.openxmlformats.org/officeDocument/2006/math">
                    <m:r>
                      <a:rPr lang="en-US" sz="27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1038" dirty="0"/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B5AF411B-9B9C-4584-B9C0-834264E15D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6213" y="4606801"/>
                <a:ext cx="1166189" cy="646331"/>
              </a:xfrm>
              <a:prstGeom prst="rect">
                <a:avLst/>
              </a:prstGeom>
              <a:blipFill>
                <a:blip r:embed="rId9"/>
                <a:stretch>
                  <a:fillRect l="-16230" t="-14151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Rectangle 75">
            <a:extLst>
              <a:ext uri="{FF2B5EF4-FFF2-40B4-BE49-F238E27FC236}">
                <a16:creationId xmlns:a16="http://schemas.microsoft.com/office/drawing/2014/main" xmlns="" id="{39874A39-C86F-4286-87CA-BAB8C79C47B5}"/>
              </a:ext>
            </a:extLst>
          </p:cNvPr>
          <p:cNvSpPr/>
          <p:nvPr/>
        </p:nvSpPr>
        <p:spPr>
          <a:xfrm>
            <a:off x="5347401" y="4261405"/>
            <a:ext cx="1311966" cy="6321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38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xmlns="" id="{6A5D77C6-2E32-48AA-B018-46F1E234C959}"/>
                  </a:ext>
                </a:extLst>
              </p:cNvPr>
              <p:cNvSpPr txBox="1"/>
              <p:nvPr/>
            </p:nvSpPr>
            <p:spPr>
              <a:xfrm>
                <a:off x="5603261" y="4366328"/>
                <a:ext cx="89452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ea typeface="Cambria Math" panose="02040503050406030204" pitchFamily="18" charset="0"/>
                  </a:rPr>
                  <a:t>cot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1038" dirty="0"/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6A5D77C6-2E32-48AA-B018-46F1E234C9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1011" y="4678769"/>
                <a:ext cx="1192695" cy="584775"/>
              </a:xfrm>
              <a:prstGeom prst="rect">
                <a:avLst/>
              </a:prstGeom>
              <a:blipFill>
                <a:blip r:embed="rId10"/>
                <a:stretch>
                  <a:fillRect l="-13333" t="-12632" b="-3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561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1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4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0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6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9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5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8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4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0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3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6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9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2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5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0" grpId="0"/>
      <p:bldP spid="41" grpId="0"/>
      <p:bldP spid="42" grpId="0"/>
      <p:bldP spid="44" grpId="0"/>
      <p:bldP spid="45" grpId="0"/>
      <p:bldP spid="46" grpId="0"/>
      <p:bldP spid="47" grpId="0" animBg="1"/>
      <p:bldP spid="48" grpId="0" animBg="1"/>
      <p:bldP spid="49" grpId="0"/>
      <p:bldP spid="53" grpId="0"/>
      <p:bldP spid="55" grpId="0"/>
      <p:bldP spid="56" grpId="0"/>
      <p:bldP spid="57" grpId="0"/>
      <p:bldP spid="59" grpId="0"/>
      <p:bldP spid="60" grpId="0"/>
      <p:bldP spid="61" grpId="0" animBg="1"/>
      <p:bldP spid="62" grpId="0" animBg="1"/>
      <p:bldP spid="63" grpId="0"/>
      <p:bldP spid="67" grpId="0"/>
      <p:bldP spid="69" grpId="0"/>
      <p:bldP spid="70" grpId="0"/>
      <p:bldP spid="71" grpId="0"/>
      <p:bldP spid="73" grpId="0"/>
      <p:bldP spid="74" grpId="0"/>
      <p:bldP spid="75" grpId="0" animBg="1"/>
      <p:bldP spid="76" grpId="0" animBg="1"/>
      <p:bldP spid="7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图片包含 鲜花, 花瓶, 植物, 树&#10;&#10;已生成极高可信度的说明">
            <a:extLst>
              <a:ext uri="{FF2B5EF4-FFF2-40B4-BE49-F238E27FC236}">
                <a16:creationId xmlns:a16="http://schemas.microsoft.com/office/drawing/2014/main" xmlns="" id="{1A19366E-9209-48E0-B49C-E9520385F3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57847" y="857251"/>
            <a:ext cx="9142858" cy="514285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B16C19C-07FC-42CB-98D3-D14D06CA5C0F}"/>
              </a:ext>
            </a:extLst>
          </p:cNvPr>
          <p:cNvSpPr txBox="1"/>
          <p:nvPr/>
        </p:nvSpPr>
        <p:spPr>
          <a:xfrm>
            <a:off x="2321923" y="2630533"/>
            <a:ext cx="47320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bn-IN" sz="7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7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IN" sz="7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7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IN" sz="7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7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</a:p>
        </p:txBody>
      </p:sp>
    </p:spTree>
    <p:extLst>
      <p:ext uri="{BB962C8B-B14F-4D97-AF65-F5344CB8AC3E}">
        <p14:creationId xmlns:p14="http://schemas.microsoft.com/office/powerpoint/2010/main" val="153672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408</TotalTime>
  <Words>218</Words>
  <Application>Microsoft Office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PDM</dc:creator>
  <cp:lastModifiedBy>PDM</cp:lastModifiedBy>
  <cp:revision>64</cp:revision>
  <dcterms:created xsi:type="dcterms:W3CDTF">2020-08-30T21:35:20Z</dcterms:created>
  <dcterms:modified xsi:type="dcterms:W3CDTF">2021-09-21T06:09:43Z</dcterms:modified>
</cp:coreProperties>
</file>