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60" r:id="rId3"/>
    <p:sldId id="268" r:id="rId4"/>
    <p:sldId id="279" r:id="rId5"/>
    <p:sldId id="272" r:id="rId6"/>
    <p:sldId id="273" r:id="rId7"/>
    <p:sldId id="282" r:id="rId8"/>
    <p:sldId id="267" r:id="rId9"/>
    <p:sldId id="280" r:id="rId10"/>
    <p:sldId id="283" r:id="rId11"/>
    <p:sldId id="286" r:id="rId12"/>
    <p:sldId id="277" r:id="rId13"/>
    <p:sldId id="284" r:id="rId14"/>
    <p:sldId id="285" r:id="rId15"/>
    <p:sldId id="287" r:id="rId16"/>
    <p:sldId id="278" r:id="rId17"/>
    <p:sldId id="264" r:id="rId1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9966"/>
    <a:srgbClr val="0C788E"/>
    <a:srgbClr val="000036"/>
    <a:srgbClr val="660066"/>
    <a:srgbClr val="422C16"/>
    <a:srgbClr val="0099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1344" autoAdjust="0"/>
  </p:normalViewPr>
  <p:slideViewPr>
    <p:cSldViewPr>
      <p:cViewPr varScale="1">
        <p:scale>
          <a:sx n="84" d="100"/>
          <a:sy n="84" d="100"/>
        </p:scale>
        <p:origin x="12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80B23-4849-4EB7-A505-9B7D09324513}" type="doc">
      <dgm:prSet loTypeId="urn:microsoft.com/office/officeart/2011/layout/HexagonRadial" loCatId="cycle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A5B22C0-7F84-457E-9F1C-C9ECF00D23CE}" type="pres">
      <dgm:prSet presAssocID="{A6480B23-4849-4EB7-A505-9B7D093245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38888-765A-478B-90B6-83A93948CF49}" type="presOf" srcId="{A6480B23-4849-4EB7-A505-9B7D09324513}" destId="{3A5B22C0-7F84-457E-9F1C-C9ECF00D23C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2E87-450C-44C2-8A18-ABDC50CF9A05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7E069-F19D-496D-BD9C-A817EB26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7E069-F19D-496D-BD9C-A817EB267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2FE67-BC3B-441A-A714-D6DC60082BD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38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3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88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73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3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76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18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6DE9-3A2D-4AF1-BA88-A3C64D7974C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48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81AA5-7DD9-4F58-B5CD-E9BAC3CE7E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06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4A7F0-810C-4E40-9613-CC3BE1A91AC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5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8DA29-8397-47A7-A944-DDFC6F91998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9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B3406-F499-4DC6-A874-8945F73DF32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9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4CDB4-18DC-47B3-AC3C-E3DA681FD64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5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5088E-3A26-4822-8BDD-CA005AFE822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8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51EF-D3AA-4526-A06D-2E2D508169A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48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BA31B-AB16-4278-9E91-25564758B2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22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1ED62-21F8-4C14-94BD-4407C949A3B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3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8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0"/>
          <p:cNvSpPr>
            <a:spLocks noChangeArrowheads="1"/>
          </p:cNvSpPr>
          <p:nvPr/>
        </p:nvSpPr>
        <p:spPr bwMode="auto">
          <a:xfrm>
            <a:off x="-528736" y="350064"/>
            <a:ext cx="12192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Arial Black" pitchFamily="34" charset="0"/>
              </a:rPr>
              <a:t>Welcome</a:t>
            </a:r>
            <a:endParaRPr lang="es-ES" sz="8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47528" y="5399818"/>
            <a:ext cx="90483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C000"/>
                </a:solidFill>
              </a:rPr>
              <a:t>Subject: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English First Paper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Class: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Ten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Unite -  Three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72816"/>
            <a:ext cx="8208912" cy="309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308A5E0-F58D-4965-B479-7DD25D69D03C}"/>
              </a:ext>
            </a:extLst>
          </p:cNvPr>
          <p:cNvSpPr/>
          <p:nvPr/>
        </p:nvSpPr>
        <p:spPr>
          <a:xfrm>
            <a:off x="263352" y="1268760"/>
            <a:ext cx="302433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Urge</a:t>
            </a:r>
            <a:r>
              <a:rPr lang="en-SG" dirty="0">
                <a:solidFill>
                  <a:schemeClr val="tx1"/>
                </a:solidFill>
              </a:rPr>
              <a:t> = Suggest strongly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C765913-27DD-46E8-A1AE-7D4BDA2C8265}"/>
              </a:ext>
            </a:extLst>
          </p:cNvPr>
          <p:cNvSpPr/>
          <p:nvPr/>
        </p:nvSpPr>
        <p:spPr>
          <a:xfrm>
            <a:off x="263352" y="3465466"/>
            <a:ext cx="3024336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Instantly</a:t>
            </a:r>
            <a:r>
              <a:rPr lang="en-SG" dirty="0">
                <a:solidFill>
                  <a:sysClr val="windowText" lastClr="000000"/>
                </a:solidFill>
              </a:rPr>
              <a:t> = Promptly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F4BBEC1D-7A8E-4278-9121-85134AFE0D94}"/>
              </a:ext>
            </a:extLst>
          </p:cNvPr>
          <p:cNvSpPr/>
          <p:nvPr/>
        </p:nvSpPr>
        <p:spPr>
          <a:xfrm>
            <a:off x="263352" y="2420888"/>
            <a:ext cx="3024336" cy="5040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tx1"/>
                </a:solidFill>
              </a:rPr>
              <a:t>Strike-breaker</a:t>
            </a:r>
            <a:r>
              <a:rPr lang="en-SG" dirty="0">
                <a:solidFill>
                  <a:schemeClr val="tx1"/>
                </a:solidFill>
              </a:rPr>
              <a:t> = A person who breaks a strike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0FC816B-3C2E-4EB0-AA64-8AFB7D61BFAB}"/>
              </a:ext>
            </a:extLst>
          </p:cNvPr>
          <p:cNvSpPr/>
          <p:nvPr/>
        </p:nvSpPr>
        <p:spPr>
          <a:xfrm>
            <a:off x="4943872" y="1300989"/>
            <a:ext cx="698477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We urge them to attend the seminar.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E511628-6CB5-449B-82C9-321BC1F72382}"/>
              </a:ext>
            </a:extLst>
          </p:cNvPr>
          <p:cNvSpPr/>
          <p:nvPr/>
        </p:nvSpPr>
        <p:spPr>
          <a:xfrm>
            <a:off x="4943872" y="2477125"/>
            <a:ext cx="6984776" cy="63569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dirty="0">
                <a:solidFill>
                  <a:schemeClr val="tx1"/>
                </a:solidFill>
              </a:rPr>
              <a:t>The strike-breakers attacked on the civilians.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3141E57B-8083-48B4-B2D5-0D2D2DA77AA1}"/>
              </a:ext>
            </a:extLst>
          </p:cNvPr>
          <p:cNvSpPr/>
          <p:nvPr/>
        </p:nvSpPr>
        <p:spPr>
          <a:xfrm>
            <a:off x="4943872" y="3626477"/>
            <a:ext cx="6952661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A police van reached there immediately.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8F6D3ADB-16C1-4751-A3FD-9B4B22732790}"/>
              </a:ext>
            </a:extLst>
          </p:cNvPr>
          <p:cNvSpPr/>
          <p:nvPr/>
        </p:nvSpPr>
        <p:spPr>
          <a:xfrm>
            <a:off x="3703825" y="2594876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955225E2-7F40-4C17-BA18-A71F3719BD4A}"/>
              </a:ext>
            </a:extLst>
          </p:cNvPr>
          <p:cNvSpPr/>
          <p:nvPr/>
        </p:nvSpPr>
        <p:spPr>
          <a:xfrm>
            <a:off x="3593558" y="1402265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4888847F-C98E-4C9C-AB50-5241C331CE77}"/>
              </a:ext>
            </a:extLst>
          </p:cNvPr>
          <p:cNvSpPr/>
          <p:nvPr/>
        </p:nvSpPr>
        <p:spPr>
          <a:xfrm>
            <a:off x="3640293" y="3748557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4A9A41A6-108E-48F1-93D0-574074233209}"/>
              </a:ext>
            </a:extLst>
          </p:cNvPr>
          <p:cNvSpPr/>
          <p:nvPr/>
        </p:nvSpPr>
        <p:spPr>
          <a:xfrm>
            <a:off x="239394" y="4454909"/>
            <a:ext cx="302433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Wounded </a:t>
            </a:r>
            <a:r>
              <a:rPr lang="en-SG" dirty="0">
                <a:solidFill>
                  <a:sysClr val="windowText" lastClr="000000"/>
                </a:solidFill>
              </a:rPr>
              <a:t>= Hurt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F1B3B06-70A3-49F4-93C4-7A0ECD2C2EA6}"/>
              </a:ext>
            </a:extLst>
          </p:cNvPr>
          <p:cNvSpPr/>
          <p:nvPr/>
        </p:nvSpPr>
        <p:spPr>
          <a:xfrm>
            <a:off x="4887799" y="4454909"/>
            <a:ext cx="698477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Many people were wounded in the clash.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2D1450B2-0C5C-4898-8261-3728013AED7C}"/>
              </a:ext>
            </a:extLst>
          </p:cNvPr>
          <p:cNvSpPr/>
          <p:nvPr/>
        </p:nvSpPr>
        <p:spPr>
          <a:xfrm>
            <a:off x="3537485" y="4557638"/>
            <a:ext cx="1008112" cy="34304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9" grpId="0" animBg="1"/>
      <p:bldP spid="21" grpId="0" animBg="1"/>
      <p:bldP spid="23" grpId="0" animBg="1"/>
      <p:bldP spid="25" grpId="0" animBg="1"/>
      <p:bldP spid="13" grpId="0" animBg="1"/>
      <p:bldP spid="17" grpId="0" animBg="1"/>
      <p:bldP spid="18" grpId="0" animBg="1"/>
      <p:bldP spid="20" grpId="0" animBg="1"/>
      <p:bldP spid="2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308A5E0-F58D-4965-B479-7DD25D69D03C}"/>
              </a:ext>
            </a:extLst>
          </p:cNvPr>
          <p:cNvSpPr/>
          <p:nvPr/>
        </p:nvSpPr>
        <p:spPr>
          <a:xfrm>
            <a:off x="263352" y="1268760"/>
            <a:ext cx="302433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Exploit</a:t>
            </a:r>
            <a:r>
              <a:rPr lang="en-SG" dirty="0">
                <a:solidFill>
                  <a:schemeClr val="tx1"/>
                </a:solidFill>
              </a:rPr>
              <a:t> = Abuse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C765913-27DD-46E8-A1AE-7D4BDA2C8265}"/>
              </a:ext>
            </a:extLst>
          </p:cNvPr>
          <p:cNvSpPr/>
          <p:nvPr/>
        </p:nvSpPr>
        <p:spPr>
          <a:xfrm>
            <a:off x="263352" y="3465466"/>
            <a:ext cx="3024336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Condition</a:t>
            </a:r>
            <a:r>
              <a:rPr lang="en-SG" dirty="0">
                <a:solidFill>
                  <a:sysClr val="windowText" lastClr="000000"/>
                </a:solidFill>
              </a:rPr>
              <a:t> = State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F4BBEC1D-7A8E-4278-9121-85134AFE0D94}"/>
              </a:ext>
            </a:extLst>
          </p:cNvPr>
          <p:cNvSpPr/>
          <p:nvPr/>
        </p:nvSpPr>
        <p:spPr>
          <a:xfrm>
            <a:off x="263352" y="2415698"/>
            <a:ext cx="3024336" cy="5040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tx1"/>
                </a:solidFill>
              </a:rPr>
              <a:t>Gain</a:t>
            </a:r>
            <a:r>
              <a:rPr lang="en-SG" dirty="0">
                <a:solidFill>
                  <a:schemeClr val="tx1"/>
                </a:solidFill>
              </a:rPr>
              <a:t> = Attain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0FC816B-3C2E-4EB0-AA64-8AFB7D61BFAB}"/>
              </a:ext>
            </a:extLst>
          </p:cNvPr>
          <p:cNvSpPr/>
          <p:nvPr/>
        </p:nvSpPr>
        <p:spPr>
          <a:xfrm>
            <a:off x="4943872" y="1300989"/>
            <a:ext cx="698477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The owner exploits his workers.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E511628-6CB5-449B-82C9-321BC1F72382}"/>
              </a:ext>
            </a:extLst>
          </p:cNvPr>
          <p:cNvSpPr/>
          <p:nvPr/>
        </p:nvSpPr>
        <p:spPr>
          <a:xfrm>
            <a:off x="4943872" y="2477125"/>
            <a:ext cx="6984776" cy="63569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He gained practical knowledge in the field.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3141E57B-8083-48B4-B2D5-0D2D2DA77AA1}"/>
              </a:ext>
            </a:extLst>
          </p:cNvPr>
          <p:cNvSpPr/>
          <p:nvPr/>
        </p:nvSpPr>
        <p:spPr>
          <a:xfrm>
            <a:off x="4943872" y="3626477"/>
            <a:ext cx="6952661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 living condition of the workers is full of struggles.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8F6D3ADB-16C1-4751-A3FD-9B4B22732790}"/>
              </a:ext>
            </a:extLst>
          </p:cNvPr>
          <p:cNvSpPr/>
          <p:nvPr/>
        </p:nvSpPr>
        <p:spPr>
          <a:xfrm>
            <a:off x="3703825" y="2594876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955225E2-7F40-4C17-BA18-A71F3719BD4A}"/>
              </a:ext>
            </a:extLst>
          </p:cNvPr>
          <p:cNvSpPr/>
          <p:nvPr/>
        </p:nvSpPr>
        <p:spPr>
          <a:xfrm>
            <a:off x="3593558" y="1402265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4888847F-C98E-4C9C-AB50-5241C331CE77}"/>
              </a:ext>
            </a:extLst>
          </p:cNvPr>
          <p:cNvSpPr/>
          <p:nvPr/>
        </p:nvSpPr>
        <p:spPr>
          <a:xfrm>
            <a:off x="3640293" y="3748557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F9C66D5E-B157-49A9-842C-0FC19BF4EBFC}"/>
              </a:ext>
            </a:extLst>
          </p:cNvPr>
          <p:cNvSpPr/>
          <p:nvPr/>
        </p:nvSpPr>
        <p:spPr>
          <a:xfrm>
            <a:off x="237141" y="4689140"/>
            <a:ext cx="302433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Injured </a:t>
            </a:r>
            <a:r>
              <a:rPr lang="en-SG" dirty="0">
                <a:solidFill>
                  <a:sysClr val="windowText" lastClr="000000"/>
                </a:solidFill>
              </a:rPr>
              <a:t>= Harmed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CB24A973-AFD1-4478-8A4C-04659F883D76}"/>
              </a:ext>
            </a:extLst>
          </p:cNvPr>
          <p:cNvSpPr/>
          <p:nvPr/>
        </p:nvSpPr>
        <p:spPr>
          <a:xfrm>
            <a:off x="4885546" y="4689140"/>
            <a:ext cx="698477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Some of them were injured.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A6DC551E-3897-4271-832F-39FC42F355E8}"/>
              </a:ext>
            </a:extLst>
          </p:cNvPr>
          <p:cNvSpPr/>
          <p:nvPr/>
        </p:nvSpPr>
        <p:spPr>
          <a:xfrm>
            <a:off x="3535232" y="4791869"/>
            <a:ext cx="1008112" cy="34304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9" grpId="0" animBg="1"/>
      <p:bldP spid="21" grpId="0" animBg="1"/>
      <p:bldP spid="23" grpId="0" animBg="1"/>
      <p:bldP spid="25" grpId="0" animBg="1"/>
      <p:bldP spid="13" grpId="0" animBg="1"/>
      <p:bldP spid="17" grpId="0" animBg="1"/>
      <p:bldP spid="18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FB545-9600-4D67-A8A9-4DE118B2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/>
              <a:t>Silent Reading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B022C0-48A4-4182-AD0C-6060C4F1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12072664" cy="50014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SG" dirty="0"/>
              <a:t>Students will be instructed to read the text silently.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208077-6490-43B8-ADF9-38C6346980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2060848"/>
            <a:ext cx="68042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/>
              <a:t>Individual 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 algn="just">
              <a:buNone/>
            </a:pPr>
            <a:r>
              <a:rPr lang="en-SG" sz="2800" b="1" dirty="0">
                <a:solidFill>
                  <a:srgbClr val="00B050"/>
                </a:solidFill>
              </a:rPr>
              <a:t>Go through and write down the answers of the following questions-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SG" sz="1600" b="1" dirty="0"/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800" b="1" dirty="0"/>
              <a:t>What does May Day refer to?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800" b="1" dirty="0"/>
              <a:t>How long did the workers have to work in a day before the May 1 strike?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800" b="1" dirty="0"/>
              <a:t> Why did the workers in Chicago go on strike?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800" b="1" dirty="0"/>
              <a:t> What do you learn from the events of May 1, 1886? 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028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rgbClr val="00B0F0"/>
                </a:solidFill>
              </a:rPr>
              <a:t>Complete the Story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 algn="just">
              <a:buNone/>
            </a:pPr>
            <a:r>
              <a:rPr lang="en-SG" sz="2800" b="1" dirty="0"/>
              <a:t>Text book- Page: 32		Question no: C </a:t>
            </a:r>
          </a:p>
          <a:p>
            <a:pPr marL="0" indent="0" algn="just">
              <a:buNone/>
            </a:pPr>
            <a:endParaRPr lang="en-SG" sz="2800" b="1" dirty="0"/>
          </a:p>
          <a:p>
            <a:pPr marL="0" indent="0" algn="just">
              <a:buNone/>
            </a:pPr>
            <a:r>
              <a:rPr lang="en-SG" sz="2800" b="1" dirty="0"/>
              <a:t> Complete the story using the verbs from the box…</a:t>
            </a:r>
          </a:p>
          <a:p>
            <a:pPr marL="0" indent="0" algn="just">
              <a:buNone/>
            </a:pPr>
            <a:endParaRPr lang="en-SG" sz="2800" b="1" dirty="0"/>
          </a:p>
          <a:p>
            <a:pPr marL="0" indent="0" algn="just">
              <a:buNone/>
            </a:pPr>
            <a:endParaRPr lang="en-SG" sz="2800" b="1" dirty="0"/>
          </a:p>
          <a:p>
            <a:pPr marL="0" indent="0" algn="just">
              <a:buNone/>
            </a:pPr>
            <a:endParaRPr lang="en-SG" sz="2800" b="1" dirty="0"/>
          </a:p>
          <a:p>
            <a:pPr marL="0" indent="0" algn="just">
              <a:buNone/>
            </a:pPr>
            <a:endParaRPr lang="en-SG" sz="2800" b="1" dirty="0"/>
          </a:p>
          <a:p>
            <a:pPr marL="0" indent="0" algn="just">
              <a:buNone/>
            </a:pPr>
            <a:endParaRPr lang="en-SG" sz="2800" b="1" dirty="0"/>
          </a:p>
          <a:p>
            <a:pPr marL="0" indent="0" algn="just">
              <a:buNone/>
            </a:pPr>
            <a:r>
              <a:rPr lang="en-SG" sz="2800" b="1" dirty="0"/>
              <a:t> </a:t>
            </a:r>
            <a:endParaRPr lang="en-US" sz="28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EA54602-3E69-4B2C-ACEA-DF66487C6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19162"/>
              </p:ext>
            </p:extLst>
          </p:nvPr>
        </p:nvGraphicFramePr>
        <p:xfrm>
          <a:off x="191342" y="3013387"/>
          <a:ext cx="11809315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863">
                  <a:extLst>
                    <a:ext uri="{9D8B030D-6E8A-4147-A177-3AD203B41FA5}">
                      <a16:colId xmlns="" xmlns:a16="http://schemas.microsoft.com/office/drawing/2014/main" val="1245915258"/>
                    </a:ext>
                  </a:extLst>
                </a:gridCol>
                <a:gridCol w="2361863">
                  <a:extLst>
                    <a:ext uri="{9D8B030D-6E8A-4147-A177-3AD203B41FA5}">
                      <a16:colId xmlns="" xmlns:a16="http://schemas.microsoft.com/office/drawing/2014/main" val="779878686"/>
                    </a:ext>
                  </a:extLst>
                </a:gridCol>
                <a:gridCol w="2361863">
                  <a:extLst>
                    <a:ext uri="{9D8B030D-6E8A-4147-A177-3AD203B41FA5}">
                      <a16:colId xmlns="" xmlns:a16="http://schemas.microsoft.com/office/drawing/2014/main" val="1874256736"/>
                    </a:ext>
                  </a:extLst>
                </a:gridCol>
                <a:gridCol w="2361863">
                  <a:extLst>
                    <a:ext uri="{9D8B030D-6E8A-4147-A177-3AD203B41FA5}">
                      <a16:colId xmlns="" xmlns:a16="http://schemas.microsoft.com/office/drawing/2014/main" val="448323637"/>
                    </a:ext>
                  </a:extLst>
                </a:gridCol>
                <a:gridCol w="2361863">
                  <a:extLst>
                    <a:ext uri="{9D8B030D-6E8A-4147-A177-3AD203B41FA5}">
                      <a16:colId xmlns="" xmlns:a16="http://schemas.microsoft.com/office/drawing/2014/main" val="14424931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SG" sz="2800" b="1" dirty="0"/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rgbClr val="FF9966"/>
                          </a:solidFill>
                        </a:rPr>
                        <a:t>support</a:t>
                      </a:r>
                      <a:r>
                        <a:rPr lang="en-SG" sz="2800" b="1" dirty="0"/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begin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rgbClr val="FFFF00"/>
                          </a:solidFill>
                        </a:rPr>
                        <a:t>work</a:t>
                      </a:r>
                      <a:r>
                        <a:rPr lang="en-SG" sz="2800" b="1" dirty="0"/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hear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39131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send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arrive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tread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do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/>
                        <a:t>live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22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301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/>
              <a:t>Have You Noticed?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 algn="just">
              <a:buNone/>
            </a:pPr>
            <a:r>
              <a:rPr lang="en-SG" sz="2800" dirty="0"/>
              <a:t>Have a close look at the words and sentences used in the story- </a:t>
            </a:r>
          </a:p>
          <a:p>
            <a:pPr marL="0" indent="0" algn="just">
              <a:buNone/>
            </a:pPr>
            <a:endParaRPr lang="en-SG" sz="2800" dirty="0"/>
          </a:p>
          <a:p>
            <a:pPr marL="0" indent="0" algn="just">
              <a:buNone/>
            </a:pPr>
            <a:r>
              <a:rPr lang="en-SG" sz="2800" b="1" dirty="0">
                <a:solidFill>
                  <a:srgbClr val="002060"/>
                </a:solidFill>
              </a:rPr>
              <a:t>Tania		           She 		The workers 	</a:t>
            </a:r>
          </a:p>
          <a:p>
            <a:pPr marL="0" indent="0" algn="just">
              <a:buNone/>
            </a:pPr>
            <a:endParaRPr lang="en-SG" sz="2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SG" sz="2800" b="1" dirty="0">
                <a:solidFill>
                  <a:srgbClr val="002060"/>
                </a:solidFill>
              </a:rPr>
              <a:t>						</a:t>
            </a:r>
          </a:p>
          <a:p>
            <a:pPr marL="0" indent="0" algn="just">
              <a:buNone/>
            </a:pPr>
            <a:r>
              <a:rPr lang="en-SG" sz="2800" b="1" dirty="0">
                <a:solidFill>
                  <a:srgbClr val="002060"/>
                </a:solidFill>
              </a:rPr>
              <a:t>		          	…someone shouting “Fire! Fire!”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Who is telling the story?  </a:t>
            </a:r>
          </a:p>
          <a:p>
            <a:pPr marL="0" indent="0">
              <a:buNone/>
            </a:pPr>
            <a:r>
              <a:rPr lang="en-US" b="1" dirty="0"/>
              <a:t>					Tania</a:t>
            </a:r>
            <a:r>
              <a:rPr lang="en-US" dirty="0"/>
              <a:t> </a:t>
            </a:r>
            <a:r>
              <a:rPr lang="en-US" b="1" dirty="0"/>
              <a:t>or Someone else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13795F-0FF8-4856-AB8D-3C58DECA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25" y="2060848"/>
            <a:ext cx="2304256" cy="238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106654-1341-4CD6-91F4-B5AE00D30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772816"/>
            <a:ext cx="25922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41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6AEBE-2473-4C30-9F3A-7CC761C7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/>
              <a:t>Homework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B4FB6D-6147-41FE-9B01-6430D6A1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12192000" cy="5001420"/>
          </a:xfrm>
        </p:spPr>
        <p:txBody>
          <a:bodyPr/>
          <a:lstStyle/>
          <a:p>
            <a:pPr marL="0" indent="0" algn="just">
              <a:buNone/>
            </a:pPr>
            <a:r>
              <a:rPr lang="en-SG" sz="2800" dirty="0"/>
              <a:t>					</a:t>
            </a:r>
            <a:r>
              <a:rPr lang="en-SG" sz="2800" b="1" dirty="0"/>
              <a:t>Story Writing </a:t>
            </a:r>
          </a:p>
          <a:p>
            <a:pPr marL="0" indent="0" algn="just">
              <a:buNone/>
            </a:pPr>
            <a:endParaRPr lang="en-SG" sz="2800" dirty="0"/>
          </a:p>
          <a:p>
            <a:pPr marL="0" indent="0" algn="just">
              <a:buNone/>
            </a:pPr>
            <a:r>
              <a:rPr lang="en-SG" sz="2800" dirty="0"/>
              <a:t>Every year, a large number of people move to Dhaka for getting job and earning enough money to support their family. </a:t>
            </a:r>
            <a:r>
              <a:rPr lang="en-SG" sz="2800" dirty="0" err="1"/>
              <a:t>Rokeya</a:t>
            </a:r>
            <a:r>
              <a:rPr lang="en-SG" sz="2800" dirty="0"/>
              <a:t> is one of those who have already left their home and living in Dhaka. She works in a garment factory at Gazipur in Dhaka…..  </a:t>
            </a:r>
            <a:endParaRPr lang="en-SG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SG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SG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Note: </a:t>
            </a:r>
            <a:r>
              <a:rPr lang="en-SG" sz="2800" i="1" dirty="0">
                <a:solidFill>
                  <a:srgbClr val="C00000"/>
                </a:solidFill>
                <a:latin typeface="Book Antiqua" panose="02040602050305030304" pitchFamily="18" charset="0"/>
              </a:rPr>
              <a:t>Your story should contain at least 200 words. Don’t copy down from the text. Use your own words, phrases and sentences and complete the story. Add dialogues if possible! </a:t>
            </a:r>
            <a:endParaRPr lang="en-US" sz="28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Documents and Settings\Rajon\Desktop\students-writing-clipart-RiAyX6KKT.png">
            <a:extLst>
              <a:ext uri="{FF2B5EF4-FFF2-40B4-BE49-F238E27FC236}">
                <a16:creationId xmlns="" xmlns:a16="http://schemas.microsoft.com/office/drawing/2014/main" id="{FBDED2CC-7132-410F-A22F-57BD0E12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-70920"/>
            <a:ext cx="2092468" cy="19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908720"/>
            <a:ext cx="9505056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11624" y="2276872"/>
            <a:ext cx="489654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ALLTHANKEW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0223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Teacher’s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268760"/>
            <a:ext cx="12192000" cy="5073427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Mst.Kohinoor </a:t>
            </a:r>
            <a:r>
              <a:rPr lang="en-US" sz="4000" b="1" dirty="0" err="1" smtClean="0"/>
              <a:t>Akter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Banu</a:t>
            </a:r>
            <a:r>
              <a:rPr lang="en-US" sz="4000" b="1" dirty="0" smtClean="0"/>
              <a:t>. </a:t>
            </a:r>
          </a:p>
          <a:p>
            <a:pPr marL="0" indent="0" algn="ctr">
              <a:buNone/>
            </a:pPr>
            <a:r>
              <a:rPr lang="en-US" sz="4000" b="1" dirty="0" smtClean="0"/>
              <a:t>Assistant Headmaster</a:t>
            </a:r>
          </a:p>
          <a:p>
            <a:pPr marL="0" indent="0" algn="ctr">
              <a:buNone/>
            </a:pPr>
            <a:r>
              <a:rPr lang="en-US" sz="4000" b="1" dirty="0" err="1" smtClean="0"/>
              <a:t>Alampur</a:t>
            </a:r>
            <a:r>
              <a:rPr lang="en-US" sz="4000" b="1" dirty="0" smtClean="0"/>
              <a:t> Secondary Girls School.</a:t>
            </a:r>
          </a:p>
          <a:p>
            <a:pPr marL="0" indent="0" algn="ctr">
              <a:buNone/>
            </a:pPr>
            <a:r>
              <a:rPr lang="en-US" sz="4000" b="1" dirty="0" err="1" smtClean="0"/>
              <a:t>Kushtia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Sadar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Kushtia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  Mobile no - 01716494605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28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50763-470C-4FFF-A1F3-A2DD623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76" y="24530"/>
            <a:ext cx="10972800" cy="89696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SG" sz="5400" b="1" dirty="0" smtClean="0">
                <a:solidFill>
                  <a:srgbClr val="FFFF00"/>
                </a:solidFill>
              </a:rPr>
              <a:t>              Look </a:t>
            </a:r>
            <a:r>
              <a:rPr lang="en-SG" sz="5400" b="1" dirty="0">
                <a:solidFill>
                  <a:srgbClr val="FFFF00"/>
                </a:solidFill>
              </a:rPr>
              <a:t>at </a:t>
            </a:r>
            <a:r>
              <a:rPr lang="en-SG" sz="5400" b="1" dirty="0" smtClean="0">
                <a:solidFill>
                  <a:srgbClr val="FFFF00"/>
                </a:solidFill>
              </a:rPr>
              <a:t>the </a:t>
            </a:r>
            <a:r>
              <a:rPr lang="en-SG" sz="5400" b="1" dirty="0">
                <a:solidFill>
                  <a:srgbClr val="FFFF00"/>
                </a:solidFill>
              </a:rPr>
              <a:t>Pictures!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0E721DF0-91AE-4F41-BA22-6CE6054E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5060097"/>
            <a:ext cx="11928648" cy="4627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SG" sz="4400" b="1" dirty="0"/>
              <a:t>  Who are they ?		  What are they doing? </a:t>
            </a:r>
            <a:br>
              <a:rPr lang="en-SG" sz="4400" b="1" dirty="0"/>
            </a:br>
            <a:endParaRPr lang="en-SG" sz="4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F6C8E0-5E72-4B0C-AD65-7489A90C4B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1124744"/>
            <a:ext cx="5412752" cy="332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630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50763-470C-4FFF-A1F3-A2DD623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92088"/>
          </a:xfrm>
        </p:spPr>
        <p:txBody>
          <a:bodyPr>
            <a:normAutofit fontScale="90000"/>
          </a:bodyPr>
          <a:lstStyle/>
          <a:p>
            <a:r>
              <a:rPr lang="en-SG" sz="5400" b="1" dirty="0">
                <a:solidFill>
                  <a:srgbClr val="FFFF00"/>
                </a:solidFill>
              </a:rPr>
              <a:t>Look at the Pictures!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993C078E-2BF8-4238-8425-8EE00A800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366855"/>
              </p:ext>
            </p:extLst>
          </p:nvPr>
        </p:nvGraphicFramePr>
        <p:xfrm>
          <a:off x="0" y="908720"/>
          <a:ext cx="12192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00BE29-F4FB-4D37-A8A0-9EE3303BE6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1093548"/>
            <a:ext cx="5112568" cy="355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EFEFDAF-16FE-4735-B080-5C9B1E8EAA3A}"/>
              </a:ext>
            </a:extLst>
          </p:cNvPr>
          <p:cNvSpPr/>
          <p:nvPr/>
        </p:nvSpPr>
        <p:spPr>
          <a:xfrm>
            <a:off x="191344" y="5085184"/>
            <a:ext cx="5760639" cy="6926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800" b="1" dirty="0"/>
              <a:t>  Why are they on the street?	</a:t>
            </a:r>
            <a:endParaRPr lang="en-US" sz="28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1D7031A-90C8-4440-935F-C9D097F6D2A4}"/>
              </a:ext>
            </a:extLst>
          </p:cNvPr>
          <p:cNvSpPr/>
          <p:nvPr/>
        </p:nvSpPr>
        <p:spPr>
          <a:xfrm>
            <a:off x="6807932" y="5054082"/>
            <a:ext cx="4528119" cy="6926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800" b="1" dirty="0"/>
              <a:t>   What do they want?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174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8FC402-7524-46E8-9326-3B07EE8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/>
          <a:lstStyle/>
          <a:p>
            <a:r>
              <a:rPr lang="en-SG" b="1" dirty="0">
                <a:solidFill>
                  <a:srgbClr val="00B0F0"/>
                </a:solidFill>
              </a:rPr>
              <a:t>Today’s Lesson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DA2FCC-6765-4D4C-8BB8-635F800B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>
              <a:buNone/>
            </a:pPr>
            <a:endParaRPr lang="en-SG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SG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SG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SG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Unit</a:t>
            </a:r>
            <a:r>
              <a:rPr lang="en-SG" b="1" dirty="0"/>
              <a:t>: </a:t>
            </a:r>
            <a:r>
              <a:rPr lang="en-SG" dirty="0"/>
              <a:t>03: Events and Festivals		 </a:t>
            </a: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Lesson</a:t>
            </a:r>
            <a:r>
              <a:rPr lang="en-SG" b="1" dirty="0"/>
              <a:t>: </a:t>
            </a:r>
            <a:r>
              <a:rPr lang="en-SG" dirty="0"/>
              <a:t>02</a:t>
            </a: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Reference Book: </a:t>
            </a:r>
            <a:r>
              <a:rPr lang="en-SG" dirty="0"/>
              <a:t>English For Today  </a:t>
            </a:r>
          </a:p>
          <a:p>
            <a:pPr marL="0" indent="0">
              <a:buNone/>
            </a:pPr>
            <a:endParaRPr lang="en-SG" dirty="0"/>
          </a:p>
          <a:p>
            <a:pPr marL="0" indent="0" algn="ctr"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5D1600-0878-4297-9AB6-0ACA291C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420888"/>
            <a:ext cx="2524370" cy="2021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5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rgbClr val="00B0F0"/>
                </a:solidFill>
              </a:rPr>
              <a:t>Learning</a:t>
            </a:r>
            <a:r>
              <a:rPr lang="en-SG" dirty="0"/>
              <a:t> </a:t>
            </a:r>
            <a:r>
              <a:rPr lang="en-SG" b="1" dirty="0">
                <a:solidFill>
                  <a:srgbClr val="00B0F0"/>
                </a:solidFill>
              </a:rPr>
              <a:t>Outcomes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>
              <a:buNone/>
            </a:pPr>
            <a:r>
              <a:rPr lang="en-SG" dirty="0"/>
              <a:t>At the end of this lesson, students will be able to – </a:t>
            </a:r>
          </a:p>
          <a:p>
            <a:pPr marL="0" indent="0">
              <a:buNone/>
            </a:pPr>
            <a:endParaRPr lang="en-SG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tell about May Day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apply some key words from the text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describe the historical background of May Day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analyse the need of Labour Organisations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write a narrative story (third person’s point of view)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SG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73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rgbClr val="00B0F0"/>
                </a:solidFill>
              </a:rPr>
              <a:t>History of May Day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B26B6A-72A6-420C-9805-D640A921C1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830" y="1110491"/>
            <a:ext cx="4211170" cy="425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91A98CE-15ED-43A7-84E6-B95867B728AF}"/>
              </a:ext>
            </a:extLst>
          </p:cNvPr>
          <p:cNvSpPr/>
          <p:nvPr/>
        </p:nvSpPr>
        <p:spPr>
          <a:xfrm>
            <a:off x="609600" y="5433469"/>
            <a:ext cx="2893179" cy="69269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dirty="0"/>
              <a:t>Manual Work</a:t>
            </a:r>
            <a:endParaRPr lang="en-US" sz="28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9F47C96-BE63-4DA3-848D-016BF5A7455A}"/>
              </a:ext>
            </a:extLst>
          </p:cNvPr>
          <p:cNvSpPr/>
          <p:nvPr/>
        </p:nvSpPr>
        <p:spPr>
          <a:xfrm>
            <a:off x="7436680" y="5408498"/>
            <a:ext cx="4528119" cy="69269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SG" sz="2800" b="1" dirty="0"/>
              <a:t>The Industrial Revolution</a:t>
            </a:r>
            <a:endParaRPr lang="en-US" sz="2800" b="1" dirty="0"/>
          </a:p>
        </p:txBody>
      </p: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29153B1F-CE7B-4D1F-ACC7-06D5E7A4C100}"/>
              </a:ext>
            </a:extLst>
          </p:cNvPr>
          <p:cNvSpPr/>
          <p:nvPr/>
        </p:nvSpPr>
        <p:spPr>
          <a:xfrm>
            <a:off x="7171530" y="2040365"/>
            <a:ext cx="2843488" cy="2456957"/>
          </a:xfrm>
          <a:prstGeom prst="cloudCallout">
            <a:avLst>
              <a:gd name="adj1" fmla="val 23575"/>
              <a:gd name="adj2" fmla="val 83767"/>
            </a:avLst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/>
              <a:t>14 or more hours work day!</a:t>
            </a:r>
            <a:endParaRPr lang="en-US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B993597-24A7-41A6-9950-BD7C6445D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3721"/>
          <a:stretch/>
        </p:blipFill>
        <p:spPr>
          <a:xfrm>
            <a:off x="4710678" y="3993553"/>
            <a:ext cx="2091141" cy="2456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819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068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May 1, 1886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4A1AB6-8710-474D-AC99-07FB036E3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1158817"/>
            <a:ext cx="4007768" cy="427283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3D9D23-801D-4AA3-AED0-8A4ACFE2C3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1158817"/>
            <a:ext cx="3816424" cy="427283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2905FE-310C-4838-925B-4B2C1B400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1158817"/>
            <a:ext cx="3816424" cy="427283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95F9429-E97C-4E59-87E0-2A4BD0C0CC88}"/>
              </a:ext>
            </a:extLst>
          </p:cNvPr>
          <p:cNvSpPr/>
          <p:nvPr/>
        </p:nvSpPr>
        <p:spPr>
          <a:xfrm>
            <a:off x="119336" y="5431655"/>
            <a:ext cx="3816424" cy="69269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SG" b="1" dirty="0" err="1"/>
              <a:t>McCromic</a:t>
            </a:r>
            <a:r>
              <a:rPr lang="en-SG" b="1" dirty="0"/>
              <a:t> Harvest </a:t>
            </a:r>
          </a:p>
          <a:p>
            <a:pPr algn="ctr"/>
            <a:r>
              <a:rPr lang="en-SG" b="1" dirty="0"/>
              <a:t>Machine Company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1C8F2E6-03CA-499A-8D48-5CE88AC76AF8}"/>
              </a:ext>
            </a:extLst>
          </p:cNvPr>
          <p:cNvSpPr/>
          <p:nvPr/>
        </p:nvSpPr>
        <p:spPr>
          <a:xfrm>
            <a:off x="4079776" y="5472608"/>
            <a:ext cx="3816424" cy="69269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SG" b="1" dirty="0"/>
              <a:t>Labour Leaders’ Speeches</a:t>
            </a:r>
            <a:endParaRPr lang="en-US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29E608E-30F8-49FD-8C55-5C9038C91767}"/>
              </a:ext>
            </a:extLst>
          </p:cNvPr>
          <p:cNvSpPr/>
          <p:nvPr/>
        </p:nvSpPr>
        <p:spPr>
          <a:xfrm>
            <a:off x="8040216" y="5452131"/>
            <a:ext cx="4032448" cy="69269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SG" b="1" dirty="0"/>
              <a:t>Rally, Strike and the Wounded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3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8B0B6F84-1AD6-4702-B755-A1AC12DB6A5C}"/>
              </a:ext>
            </a:extLst>
          </p:cNvPr>
          <p:cNvSpPr/>
          <p:nvPr/>
        </p:nvSpPr>
        <p:spPr>
          <a:xfrm>
            <a:off x="225963" y="1161906"/>
            <a:ext cx="2592614" cy="5697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Observe </a:t>
            </a:r>
            <a:r>
              <a:rPr lang="en-SG" dirty="0">
                <a:solidFill>
                  <a:schemeClr val="tx1"/>
                </a:solidFill>
              </a:rPr>
              <a:t>= Celebrate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4CBB03D5-DE9F-4B4A-B85D-2E2F7C7DC3D9}"/>
              </a:ext>
            </a:extLst>
          </p:cNvPr>
          <p:cNvSpPr/>
          <p:nvPr/>
        </p:nvSpPr>
        <p:spPr>
          <a:xfrm>
            <a:off x="225962" y="2002737"/>
            <a:ext cx="2592615" cy="50405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Commemorate</a:t>
            </a:r>
            <a:r>
              <a:rPr lang="en-SG" dirty="0">
                <a:solidFill>
                  <a:sysClr val="windowText" lastClr="000000"/>
                </a:solidFill>
              </a:rPr>
              <a:t> = Recollect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76204EC-1594-4BC7-A5BA-B440BB93BDF4}"/>
              </a:ext>
            </a:extLst>
          </p:cNvPr>
          <p:cNvSpPr/>
          <p:nvPr/>
        </p:nvSpPr>
        <p:spPr>
          <a:xfrm>
            <a:off x="225963" y="2896310"/>
            <a:ext cx="2592614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Establish</a:t>
            </a:r>
            <a:r>
              <a:rPr lang="en-SG" dirty="0">
                <a:solidFill>
                  <a:sysClr val="windowText" lastClr="000000"/>
                </a:solidFill>
              </a:rPr>
              <a:t> =</a:t>
            </a:r>
          </a:p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Set up/found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CD1985E-352D-465C-957B-710120DB4220}"/>
              </a:ext>
            </a:extLst>
          </p:cNvPr>
          <p:cNvSpPr/>
          <p:nvPr/>
        </p:nvSpPr>
        <p:spPr>
          <a:xfrm>
            <a:off x="208641" y="3827957"/>
            <a:ext cx="2575295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Demand</a:t>
            </a:r>
            <a:r>
              <a:rPr lang="en-SG" dirty="0">
                <a:solidFill>
                  <a:sysClr val="windowText" lastClr="000000"/>
                </a:solidFill>
              </a:rPr>
              <a:t> = Claim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1F1CCD04-08B5-4240-B515-6CB44BDF0956}"/>
              </a:ext>
            </a:extLst>
          </p:cNvPr>
          <p:cNvSpPr/>
          <p:nvPr/>
        </p:nvSpPr>
        <p:spPr>
          <a:xfrm>
            <a:off x="197714" y="4921359"/>
            <a:ext cx="2620863" cy="66788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accent4"/>
                </a:solidFill>
              </a:rPr>
              <a:t>Address(V)</a:t>
            </a:r>
            <a:r>
              <a:rPr lang="en-SG" dirty="0">
                <a:solidFill>
                  <a:schemeClr val="accent4"/>
                </a:solidFill>
              </a:rPr>
              <a:t>= Speak to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200AD80-C255-4FB9-B469-920440A79A28}"/>
              </a:ext>
            </a:extLst>
          </p:cNvPr>
          <p:cNvSpPr/>
          <p:nvPr/>
        </p:nvSpPr>
        <p:spPr>
          <a:xfrm>
            <a:off x="4655840" y="1114090"/>
            <a:ext cx="7298912" cy="5697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International Workers’ Day is observed all over the world.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5D918F1C-485F-4581-A26B-72CC55963B7C}"/>
              </a:ext>
            </a:extLst>
          </p:cNvPr>
          <p:cNvSpPr/>
          <p:nvPr/>
        </p:nvSpPr>
        <p:spPr>
          <a:xfrm>
            <a:off x="4675426" y="2808347"/>
            <a:ext cx="727932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Our school was established in 1938.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035DBC7-4F12-4C0C-82E9-4C8F5EA1DAC3}"/>
              </a:ext>
            </a:extLst>
          </p:cNvPr>
          <p:cNvSpPr/>
          <p:nvPr/>
        </p:nvSpPr>
        <p:spPr>
          <a:xfrm>
            <a:off x="4675425" y="2002737"/>
            <a:ext cx="7279327" cy="50405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Every year, we commemorate the sacrifices of our freedom fighters.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3C556B5-3E82-4E80-AA89-CA1281A2835F}"/>
              </a:ext>
            </a:extLst>
          </p:cNvPr>
          <p:cNvSpPr/>
          <p:nvPr/>
        </p:nvSpPr>
        <p:spPr>
          <a:xfrm>
            <a:off x="4675425" y="3776326"/>
            <a:ext cx="7262007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They demand their salaries.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78FDC74B-DCDA-41E9-8F34-3A86AF6218F2}"/>
              </a:ext>
            </a:extLst>
          </p:cNvPr>
          <p:cNvSpPr/>
          <p:nvPr/>
        </p:nvSpPr>
        <p:spPr>
          <a:xfrm>
            <a:off x="4727848" y="5002670"/>
            <a:ext cx="7262007" cy="56972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 leader has already addressed the crowd.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58400382-8312-4A8B-BDDD-3260CF7243C1}"/>
              </a:ext>
            </a:extLst>
          </p:cNvPr>
          <p:cNvSpPr/>
          <p:nvPr/>
        </p:nvSpPr>
        <p:spPr>
          <a:xfrm>
            <a:off x="3287688" y="1340768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1899CBC0-1D85-467D-BEED-E0BC346E4987}"/>
              </a:ext>
            </a:extLst>
          </p:cNvPr>
          <p:cNvSpPr/>
          <p:nvPr/>
        </p:nvSpPr>
        <p:spPr>
          <a:xfrm>
            <a:off x="3242945" y="2073577"/>
            <a:ext cx="1008112" cy="343045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6B029F05-7554-48F9-B0CA-E47810FBB356}"/>
              </a:ext>
            </a:extLst>
          </p:cNvPr>
          <p:cNvSpPr/>
          <p:nvPr/>
        </p:nvSpPr>
        <p:spPr>
          <a:xfrm>
            <a:off x="3242945" y="2976815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="" xmlns:a16="http://schemas.microsoft.com/office/drawing/2014/main" id="{9E593AAF-F627-4F2C-9E61-644C11D2F1CA}"/>
              </a:ext>
            </a:extLst>
          </p:cNvPr>
          <p:cNvSpPr/>
          <p:nvPr/>
        </p:nvSpPr>
        <p:spPr>
          <a:xfrm>
            <a:off x="3225624" y="3888892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D0D462BB-EF32-428D-8AC8-6F1173DBD8C0}"/>
              </a:ext>
            </a:extLst>
          </p:cNvPr>
          <p:cNvSpPr/>
          <p:nvPr/>
        </p:nvSpPr>
        <p:spPr>
          <a:xfrm>
            <a:off x="3242944" y="5206630"/>
            <a:ext cx="1052856" cy="34304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3" grpId="0" animBg="1"/>
      <p:bldP spid="17" grpId="0" animBg="1"/>
      <p:bldP spid="21" grpId="0" animBg="1"/>
      <p:bldP spid="23" grpId="0" animBg="1"/>
      <p:bldP spid="25" grpId="0" animBg="1"/>
      <p:bldP spid="26" grpId="0" animBg="1"/>
      <p:bldP spid="28" grpId="0" animBg="1"/>
      <p:bldP spid="4" grpId="0" animBg="1"/>
      <p:bldP spid="16" grpId="0" animBg="1"/>
      <p:bldP spid="19" grpId="0" animBg="1"/>
      <p:bldP spid="24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6631</TotalTime>
  <Words>436</Words>
  <Application>Microsoft Office PowerPoint</Application>
  <PresentationFormat>Widescreen</PresentationFormat>
  <Paragraphs>139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Book Antiqua</vt:lpstr>
      <vt:lpstr>Calibri</vt:lpstr>
      <vt:lpstr>Century Gothic</vt:lpstr>
      <vt:lpstr>Courier New</vt:lpstr>
      <vt:lpstr>Wingdings</vt:lpstr>
      <vt:lpstr>Wingdings 3</vt:lpstr>
      <vt:lpstr>Ion</vt:lpstr>
      <vt:lpstr>PowerPoint Presentation</vt:lpstr>
      <vt:lpstr>Teacher’s Introduction</vt:lpstr>
      <vt:lpstr>              Look at the Pictures!</vt:lpstr>
      <vt:lpstr>Look at the Pictures!</vt:lpstr>
      <vt:lpstr>Today’s Lesson </vt:lpstr>
      <vt:lpstr>Learning Outcomes</vt:lpstr>
      <vt:lpstr>History of May Day</vt:lpstr>
      <vt:lpstr>May 1, 1886</vt:lpstr>
      <vt:lpstr>Key Vocabularies</vt:lpstr>
      <vt:lpstr>Key Vocabularies</vt:lpstr>
      <vt:lpstr>Key Vocabularies</vt:lpstr>
      <vt:lpstr>Silent Reading </vt:lpstr>
      <vt:lpstr>Individual Work</vt:lpstr>
      <vt:lpstr>Complete the Story</vt:lpstr>
      <vt:lpstr>Have You Noticed?</vt:lpstr>
      <vt:lpstr>Homework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ACT</cp:lastModifiedBy>
  <cp:revision>1307</cp:revision>
  <dcterms:created xsi:type="dcterms:W3CDTF">2010-05-23T14:28:12Z</dcterms:created>
  <dcterms:modified xsi:type="dcterms:W3CDTF">2021-09-22T11:53:15Z</dcterms:modified>
</cp:coreProperties>
</file>