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467-37C0-49C7-836B-18E655786126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C598-13E2-4DB3-A464-C4A41420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467-37C0-49C7-836B-18E655786126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C598-13E2-4DB3-A464-C4A41420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9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467-37C0-49C7-836B-18E655786126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C598-13E2-4DB3-A464-C4A41420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4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467-37C0-49C7-836B-18E655786126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C598-13E2-4DB3-A464-C4A41420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8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467-37C0-49C7-836B-18E655786126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C598-13E2-4DB3-A464-C4A41420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1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467-37C0-49C7-836B-18E655786126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C598-13E2-4DB3-A464-C4A41420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1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467-37C0-49C7-836B-18E655786126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C598-13E2-4DB3-A464-C4A41420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6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467-37C0-49C7-836B-18E655786126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C598-13E2-4DB3-A464-C4A41420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1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467-37C0-49C7-836B-18E655786126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C598-13E2-4DB3-A464-C4A41420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6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467-37C0-49C7-836B-18E655786126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C598-13E2-4DB3-A464-C4A41420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6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1F467-37C0-49C7-836B-18E655786126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0C598-13E2-4DB3-A464-C4A41420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0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F467-37C0-49C7-836B-18E655786126}" type="datetimeFigureOut">
              <a:rPr lang="en-US" smtClean="0"/>
              <a:t>22/09/2021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0C598-13E2-4DB3-A464-C4A414207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5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5535" y="0"/>
            <a:ext cx="11928143" cy="7067743"/>
            <a:chOff x="95535" y="0"/>
            <a:chExt cx="11928143" cy="7067743"/>
          </a:xfrm>
        </p:grpSpPr>
        <p:sp>
          <p:nvSpPr>
            <p:cNvPr id="4" name="TextBox 3"/>
            <p:cNvSpPr txBox="1"/>
            <p:nvPr/>
          </p:nvSpPr>
          <p:spPr>
            <a:xfrm>
              <a:off x="435190" y="6488668"/>
              <a:ext cx="7578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502556" y="6464575"/>
              <a:ext cx="150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90912" y="6359857"/>
              <a:ext cx="518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35" y="0"/>
              <a:ext cx="11928143" cy="6292677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3475630" y="5035591"/>
              <a:ext cx="5177051" cy="1200329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72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72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blipFill>
                    <a:blip r:embed="rId3"/>
                    <a:tile tx="0" ty="0" sx="100000" sy="100000" flip="none" algn="tl"/>
                  </a:blip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r-SA" sz="72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اهلا و سهلا </a:t>
              </a:r>
              <a:endPara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8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35190" y="138160"/>
            <a:ext cx="11179054" cy="6929583"/>
            <a:chOff x="435190" y="138160"/>
            <a:chExt cx="11179054" cy="6929583"/>
          </a:xfrm>
        </p:grpSpPr>
        <p:sp>
          <p:nvSpPr>
            <p:cNvPr id="2" name="TextBox 1"/>
            <p:cNvSpPr txBox="1"/>
            <p:nvPr/>
          </p:nvSpPr>
          <p:spPr>
            <a:xfrm>
              <a:off x="435190" y="6488668"/>
              <a:ext cx="7578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02556" y="6464575"/>
              <a:ext cx="150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90911" y="6359857"/>
              <a:ext cx="723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3407391" y="138160"/>
              <a:ext cx="5562600" cy="802552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 b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তরঙ্গের প্রকার ভেদ </a:t>
              </a:r>
              <a:endPara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2264391" y="2094104"/>
              <a:ext cx="4038600" cy="63976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অনুদৈর্ঘ্য তরঙ্গ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Content Placeholder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91" y="3292522"/>
              <a:ext cx="4191000" cy="28956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6760191" y="2073322"/>
              <a:ext cx="3581400" cy="63976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3600" u="sng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অনুপ্রস্থ তরঙ্গ </a:t>
              </a:r>
              <a:endPara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Content Placeholder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3991" y="3368722"/>
              <a:ext cx="4041775" cy="291344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cxnSp>
          <p:nvCxnSpPr>
            <p:cNvPr id="10" name="Straight Connector 9"/>
            <p:cNvCxnSpPr/>
            <p:nvPr/>
          </p:nvCxnSpPr>
          <p:spPr>
            <a:xfrm>
              <a:off x="6219864" y="940712"/>
              <a:ext cx="0" cy="381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169391" y="1321712"/>
              <a:ext cx="43815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197100" y="1321712"/>
              <a:ext cx="0" cy="7516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8550891" y="1321712"/>
              <a:ext cx="0" cy="67541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407391" y="940712"/>
              <a:ext cx="5791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2"/>
            </p:cNvCxnSpPr>
            <p:nvPr/>
          </p:nvCxnSpPr>
          <p:spPr>
            <a:xfrm>
              <a:off x="8550891" y="2713084"/>
              <a:ext cx="0" cy="5794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283691" y="2713084"/>
              <a:ext cx="0" cy="5794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34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35190" y="243008"/>
            <a:ext cx="11179054" cy="6824735"/>
            <a:chOff x="435190" y="243008"/>
            <a:chExt cx="11179054" cy="6824735"/>
          </a:xfrm>
        </p:grpSpPr>
        <p:sp>
          <p:nvSpPr>
            <p:cNvPr id="2" name="TextBox 1"/>
            <p:cNvSpPr txBox="1"/>
            <p:nvPr/>
          </p:nvSpPr>
          <p:spPr>
            <a:xfrm>
              <a:off x="435190" y="6488668"/>
              <a:ext cx="7578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02556" y="6464575"/>
              <a:ext cx="150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90911" y="6359857"/>
              <a:ext cx="723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১১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609" y="504967"/>
              <a:ext cx="7640876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089224" y="3063501"/>
              <a:ext cx="1208985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IN" dirty="0" smtClean="0"/>
                <a:t>তরঙ্গ শীর্ষ 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17078" y="4631435"/>
              <a:ext cx="1160895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IN" dirty="0" smtClean="0"/>
                <a:t>তরঙ্গপাদ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65209" y="2459735"/>
              <a:ext cx="1239442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IN" dirty="0" smtClean="0"/>
                <a:t>তরঙ্গদৈর্ঘ্য 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46409" y="3432833"/>
              <a:ext cx="846707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IN" dirty="0" smtClean="0"/>
                <a:t>বিস্তার 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50809" y="5457967"/>
              <a:ext cx="32431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b="1" u="sng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তরঙ্গ সংশ্লিষ্ট রাশি </a:t>
              </a:r>
              <a:endParaRPr lang="en-US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5139" y="243008"/>
              <a:ext cx="1176925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IN" dirty="0" smtClean="0"/>
                <a:t>সংকোচন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2116" y="2090403"/>
              <a:ext cx="94609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IN" dirty="0" smtClean="0"/>
                <a:t>প্রসারণ 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298209" y="427674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831609" y="427674"/>
              <a:ext cx="0" cy="3717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3"/>
            </p:cNvCxnSpPr>
            <p:nvPr/>
          </p:nvCxnSpPr>
          <p:spPr>
            <a:xfrm>
              <a:off x="3298209" y="2275069"/>
              <a:ext cx="1447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210142" y="1158501"/>
              <a:ext cx="147668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bn-IN" dirty="0" smtClean="0"/>
                <a:t>আনুদৈর্ঘ্য </a:t>
              </a:r>
            </a:p>
            <a:p>
              <a:r>
                <a:rPr lang="bn-IN" dirty="0" smtClean="0"/>
                <a:t>তরঙ্গের দিক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10142" y="3617499"/>
              <a:ext cx="147668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bn-IN" dirty="0" smtClean="0"/>
                <a:t>আনুপ্রস্থ</a:t>
              </a:r>
            </a:p>
            <a:p>
              <a:r>
                <a:rPr lang="bn-IN" dirty="0" smtClean="0"/>
                <a:t>তরঙ্গের দিক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694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869880" y="5904973"/>
            <a:ext cx="9829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সময়</a:t>
            </a:r>
            <a:r>
              <a:rPr lang="en-US" dirty="0" smtClean="0"/>
              <a:t> (</a:t>
            </a:r>
            <a:r>
              <a:rPr lang="en-US" sz="2400" dirty="0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5190" y="-176284"/>
            <a:ext cx="11179054" cy="7244027"/>
            <a:chOff x="435190" y="-176284"/>
            <a:chExt cx="11179054" cy="7244027"/>
          </a:xfrm>
        </p:grpSpPr>
        <p:sp>
          <p:nvSpPr>
            <p:cNvPr id="2" name="TextBox 1"/>
            <p:cNvSpPr txBox="1"/>
            <p:nvPr/>
          </p:nvSpPr>
          <p:spPr>
            <a:xfrm>
              <a:off x="435190" y="6488668"/>
              <a:ext cx="7578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02556" y="6464575"/>
              <a:ext cx="150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90911" y="6359857"/>
              <a:ext cx="723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65847" y="-176284"/>
              <a:ext cx="26789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কাজঃ 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7353" y="1038367"/>
              <a:ext cx="5484194" cy="52322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IN" sz="2800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নিচের তরঙ্গ থেকে</a:t>
              </a:r>
              <a:r>
                <a:rPr lang="en-US" sz="2800" u="sng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u="sng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কম্পাংক</a:t>
              </a:r>
              <a:r>
                <a:rPr lang="bn-IN" sz="2800" u="sng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বিস্তার নির্ণয় করঃ </a:t>
              </a:r>
              <a:endParaRPr lang="en-US" sz="28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355" y="1920368"/>
              <a:ext cx="8658024" cy="46648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652907" y="2382337"/>
              <a:ext cx="78591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বি</a:t>
              </a:r>
            </a:p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স্তা</a:t>
              </a:r>
            </a:p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র</a:t>
              </a:r>
            </a:p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(m)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1867651" y="4307006"/>
              <a:ext cx="25816" cy="14191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438826" y="6135806"/>
              <a:ext cx="3124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118870" y="2034716"/>
              <a:ext cx="20617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2060"/>
                  </a:solidFill>
                </a:rPr>
                <a:t>সময়ের</a:t>
              </a:r>
              <a:r>
                <a:rPr lang="en-US" dirty="0" smtClean="0">
                  <a:solidFill>
                    <a:srgbClr val="002060"/>
                  </a:solidFill>
                </a:rPr>
                <a:t>  </a:t>
              </a:r>
              <a:r>
                <a:rPr lang="en-US" dirty="0" err="1" smtClean="0">
                  <a:solidFill>
                    <a:srgbClr val="002060"/>
                  </a:solidFill>
                </a:rPr>
                <a:t>সাপেক্ষে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</a:rPr>
                <a:t>তরঙ্গ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19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7067743"/>
            <a:chOff x="0" y="0"/>
            <a:chExt cx="12192000" cy="7067743"/>
          </a:xfrm>
        </p:grpSpPr>
        <p:sp>
          <p:nvSpPr>
            <p:cNvPr id="2" name="TextBox 1"/>
            <p:cNvSpPr txBox="1"/>
            <p:nvPr/>
          </p:nvSpPr>
          <p:spPr>
            <a:xfrm>
              <a:off x="435190" y="6488668"/>
              <a:ext cx="7578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02556" y="6464575"/>
              <a:ext cx="150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90911" y="6359857"/>
              <a:ext cx="723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১৩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4837563" y="0"/>
              <a:ext cx="2614115" cy="82569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 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2495265" y="3389194"/>
              <a:ext cx="7543800" cy="15240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000" b="1" dirty="0" smtClean="0">
                  <a:latin typeface="NikoshBAN" pitchFamily="2" charset="0"/>
                  <a:cs typeface="NikoshBAN" pitchFamily="2" charset="0"/>
                </a:rPr>
                <a:t>তরঙ্গদৈর্ঘ্য, কম্পাংক এবং তরঙ্গবেগের সাথে সম্পর্ক নির্ণয় কর।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706" y="0"/>
              <a:ext cx="2890294" cy="243810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90294" cy="2438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96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4370" y="0"/>
            <a:ext cx="11716605" cy="7067743"/>
            <a:chOff x="334370" y="0"/>
            <a:chExt cx="11716605" cy="7067743"/>
          </a:xfrm>
        </p:grpSpPr>
        <p:sp>
          <p:nvSpPr>
            <p:cNvPr id="2" name="TextBox 1"/>
            <p:cNvSpPr txBox="1"/>
            <p:nvPr/>
          </p:nvSpPr>
          <p:spPr>
            <a:xfrm>
              <a:off x="435190" y="6488668"/>
              <a:ext cx="7578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02556" y="6464575"/>
              <a:ext cx="150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90911" y="6359857"/>
              <a:ext cx="723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১৪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itle 1"/>
            <p:cNvSpPr txBox="1">
              <a:spLocks/>
            </p:cNvSpPr>
            <p:nvPr/>
          </p:nvSpPr>
          <p:spPr>
            <a:xfrm>
              <a:off x="4586785" y="0"/>
              <a:ext cx="3178791" cy="907576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 sz="6000" b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r>
                <a:rPr lang="bn-IN" smtClean="0"/>
                <a:t> 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3909" y="1281382"/>
              <a:ext cx="3987066" cy="2885450"/>
            </a:xfrm>
            <a:prstGeom prst="rect">
              <a:avLst/>
            </a:prstGeom>
          </p:spPr>
        </p:pic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334370" y="1912960"/>
              <a:ext cx="7239000" cy="425667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mtClean="0">
                  <a:solidFill>
                    <a:srgbClr val="0070C0"/>
                  </a:solidFill>
                </a:rPr>
                <a:t>নিচের তরঙ্গে কি কি তথ্য প্রয়োগ করলে বিস্তার এবং পর্যায়কাল বের করা যাবে ?  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70" y="3284561"/>
              <a:ext cx="6629400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95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190" y="6488668"/>
            <a:ext cx="757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ইসলাম,সহকারী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রামজীবন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2556" y="6464575"/>
            <a:ext cx="1505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/০৯/২০২১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0911" y="6359857"/>
            <a:ext cx="723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137"/>
            <a:ext cx="9144000" cy="6171063"/>
            <a:chOff x="0" y="1137"/>
            <a:chExt cx="9144000" cy="6171063"/>
          </a:xfrm>
        </p:grpSpPr>
        <p:sp>
          <p:nvSpPr>
            <p:cNvPr id="6" name="TextBox 5"/>
            <p:cNvSpPr txBox="1"/>
            <p:nvPr/>
          </p:nvSpPr>
          <p:spPr>
            <a:xfrm>
              <a:off x="0" y="1137"/>
              <a:ext cx="9144000" cy="1200329"/>
            </a:xfrm>
            <a:prstGeom prst="rect">
              <a:avLst/>
            </a:prstGeom>
            <a:solidFill>
              <a:schemeClr val="accent5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endParaRPr lang="en-US" sz="7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57812"/>
              <a:ext cx="9144000" cy="491438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32575" y="1577974"/>
              <a:ext cx="4616629" cy="3616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8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شكرا كثيرا</a:t>
              </a:r>
            </a:p>
            <a:p>
              <a:pPr algn="ctr"/>
              <a:r>
                <a:rPr lang="bn-BD" sz="11500" b="1" dirty="0">
                  <a:ln/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9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800" b="1" dirty="0">
                <a:ln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endParaRPr lang="en-US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63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35190" y="0"/>
            <a:ext cx="10974338" cy="7067743"/>
            <a:chOff x="435190" y="0"/>
            <a:chExt cx="10974338" cy="7067743"/>
          </a:xfrm>
        </p:grpSpPr>
        <p:sp>
          <p:nvSpPr>
            <p:cNvPr id="2" name="TextBox 1"/>
            <p:cNvSpPr txBox="1"/>
            <p:nvPr/>
          </p:nvSpPr>
          <p:spPr>
            <a:xfrm>
              <a:off x="435190" y="6488668"/>
              <a:ext cx="7578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02556" y="6464575"/>
              <a:ext cx="150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90912" y="6359857"/>
              <a:ext cx="518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91134" y="0"/>
              <a:ext cx="5895834" cy="110799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6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6600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96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9019" y="2080498"/>
              <a:ext cx="4691417" cy="3155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০১৭২৩২৪৯১৭৭</a:t>
              </a:r>
            </a:p>
            <a:p>
              <a:r>
                <a:rPr lang="en-US" sz="24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mdnazrul123412@gmail.com</a:t>
              </a:r>
              <a:endPara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509" y="2256387"/>
              <a:ext cx="2292825" cy="283422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63636" y="5049673"/>
              <a:ext cx="22928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44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35190" y="0"/>
            <a:ext cx="10974338" cy="7067743"/>
            <a:chOff x="435190" y="0"/>
            <a:chExt cx="10974338" cy="7067743"/>
          </a:xfrm>
        </p:grpSpPr>
        <p:sp>
          <p:nvSpPr>
            <p:cNvPr id="2" name="TextBox 1"/>
            <p:cNvSpPr txBox="1"/>
            <p:nvPr/>
          </p:nvSpPr>
          <p:spPr>
            <a:xfrm>
              <a:off x="435190" y="6488668"/>
              <a:ext cx="7578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02556" y="6464575"/>
              <a:ext cx="150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90912" y="6359857"/>
              <a:ext cx="518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281" y="1675599"/>
              <a:ext cx="3162668" cy="415882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31435" y="0"/>
              <a:ext cx="3594254" cy="11079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bn-BD" sz="6600" u="sng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</a:t>
              </a:r>
              <a:r>
                <a:rPr lang="en-US" sz="6600" u="sng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চিতি</a:t>
              </a:r>
              <a:endParaRPr lang="en-US" sz="6600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35039" y="2060810"/>
              <a:ext cx="325954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</a:t>
              </a:r>
              <a:r>
                <a:rPr lang="en-US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৯ম।</a:t>
              </a:r>
              <a:endPara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r>
                <a:rPr lang="en-US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6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৭ম।(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তরঙ্গ</a:t>
              </a:r>
              <a:r>
                <a:rPr lang="en-US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6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41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35190" y="792230"/>
            <a:ext cx="10974338" cy="6065770"/>
            <a:chOff x="435190" y="792230"/>
            <a:chExt cx="10974338" cy="6065770"/>
          </a:xfrm>
        </p:grpSpPr>
        <p:sp>
          <p:nvSpPr>
            <p:cNvPr id="2" name="TextBox 1"/>
            <p:cNvSpPr txBox="1"/>
            <p:nvPr/>
          </p:nvSpPr>
          <p:spPr>
            <a:xfrm>
              <a:off x="435190" y="6278925"/>
              <a:ext cx="7578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02556" y="6254832"/>
              <a:ext cx="150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90912" y="6150114"/>
              <a:ext cx="518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762000" y="792230"/>
              <a:ext cx="7696200" cy="4516749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এই পাঠ শেষে শিক্ষার্থীরা...</a:t>
              </a:r>
              <a:endPara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0" indent="0">
                <a:buNone/>
              </a:pPr>
              <a:endPara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marL="457200" indent="-457200"/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তরঙ্গ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। </a:t>
              </a:r>
            </a:p>
            <a:p>
              <a:pPr marL="457200" indent="-457200"/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তরঙ্গের</a:t>
              </a: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বৈশিষ্ট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457200" indent="-457200"/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 তরঙ্গ বর্ণনা করতে পারবে । </a:t>
              </a:r>
            </a:p>
            <a:p>
              <a:pPr marL="457200" indent="-457200"/>
              <a:r>
                <a:rPr lang="bn-IN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তরঙ্গ সংশ্লিষ্ট রাশি সমূহের মধ্যে সম্পর্ক স্থাপন এবং পরিমাপ করতে পারবে ।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40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1969088" cy="7067743"/>
            <a:chOff x="0" y="0"/>
            <a:chExt cx="11969088" cy="7067743"/>
          </a:xfrm>
        </p:grpSpPr>
        <p:sp>
          <p:nvSpPr>
            <p:cNvPr id="2" name="TextBox 1"/>
            <p:cNvSpPr txBox="1"/>
            <p:nvPr/>
          </p:nvSpPr>
          <p:spPr>
            <a:xfrm>
              <a:off x="435190" y="6488668"/>
              <a:ext cx="7578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02556" y="6464575"/>
              <a:ext cx="150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90912" y="6359857"/>
              <a:ext cx="518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74208"/>
              <a:ext cx="4146645" cy="37121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659" y="1733266"/>
              <a:ext cx="3752282" cy="3780428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7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5676" y="1815151"/>
              <a:ext cx="3813412" cy="363030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0" y="0"/>
              <a:ext cx="4599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গুলো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61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5190" y="-109182"/>
            <a:ext cx="10974338" cy="7176925"/>
            <a:chOff x="435190" y="-109182"/>
            <a:chExt cx="10974338" cy="7176925"/>
          </a:xfrm>
        </p:grpSpPr>
        <p:sp>
          <p:nvSpPr>
            <p:cNvPr id="2" name="TextBox 1"/>
            <p:cNvSpPr txBox="1"/>
            <p:nvPr/>
          </p:nvSpPr>
          <p:spPr>
            <a:xfrm>
              <a:off x="435190" y="6488668"/>
              <a:ext cx="7578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02556" y="6464575"/>
              <a:ext cx="150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90912" y="6359857"/>
              <a:ext cx="518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62819" y="-109182"/>
              <a:ext cx="2756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800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পাঠ</a:t>
              </a:r>
              <a:endParaRPr lang="en-US" sz="48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5337" y="2402006"/>
              <a:ext cx="480401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তরঙ্গ</a:t>
              </a:r>
              <a:r>
                <a:rPr lang="en-US" sz="8800" b="1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8800" b="1" u="sng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endParaRPr lang="en-US" sz="8800" b="1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265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35190" y="705415"/>
            <a:ext cx="10974338" cy="6294088"/>
            <a:chOff x="435190" y="705415"/>
            <a:chExt cx="10974338" cy="6294088"/>
          </a:xfrm>
        </p:grpSpPr>
        <p:sp>
          <p:nvSpPr>
            <p:cNvPr id="2" name="TextBox 1"/>
            <p:cNvSpPr txBox="1"/>
            <p:nvPr/>
          </p:nvSpPr>
          <p:spPr>
            <a:xfrm>
              <a:off x="435190" y="6488668"/>
              <a:ext cx="7578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02556" y="6396335"/>
              <a:ext cx="150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90912" y="6291617"/>
              <a:ext cx="518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399" y="705415"/>
              <a:ext cx="2264391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u="sng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সরল স্পন্দন গতিঃ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bn-IN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পর্যাবৃত্ত গতি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bn-IN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সরলরৈখিক গতি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bn-IN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স্পন্দন গতি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bn-IN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ত্বরণ </a:t>
              </a:r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ea typeface="Cambria Math"/>
                  <a:cs typeface="NikoshBAN" pitchFamily="2" charset="0"/>
                </a:rPr>
                <a:t>α</a:t>
              </a:r>
              <a:r>
                <a:rPr lang="bn-IN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– সরণ  </a:t>
              </a:r>
              <a:endPara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018" y="832190"/>
              <a:ext cx="4038600" cy="49530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7916840" y="734703"/>
              <a:ext cx="2905835" cy="454698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সরল</a:t>
              </a:r>
              <a:r>
                <a:rPr lang="en-US" sz="28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u="sng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স্পন্দন</a:t>
              </a:r>
              <a:r>
                <a:rPr lang="en-US" sz="28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u="sng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গতি</a:t>
              </a:r>
              <a:r>
                <a:rPr lang="en-US" sz="28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IN" sz="2800" b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যদি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পর্যাবৃত্ত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গতিসম্পন্ন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কণার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গতিপথ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সরলরৈখিক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দিক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সব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সাম্যবস্থান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অভিমুখী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তাহলে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তাকে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সরল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স্পন্দন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গতি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অথবা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হুকের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সূত্রের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কারনে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স্পন্দন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গতি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তাকে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সরল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স্পন্দন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গতি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6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354843"/>
            <a:ext cx="11887200" cy="6644660"/>
            <a:chOff x="0" y="354843"/>
            <a:chExt cx="11887200" cy="6644660"/>
          </a:xfrm>
        </p:grpSpPr>
        <p:sp>
          <p:nvSpPr>
            <p:cNvPr id="2" name="TextBox 1"/>
            <p:cNvSpPr txBox="1"/>
            <p:nvPr/>
          </p:nvSpPr>
          <p:spPr>
            <a:xfrm>
              <a:off x="435190" y="6488668"/>
              <a:ext cx="7578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02556" y="6396335"/>
              <a:ext cx="150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90912" y="6291617"/>
              <a:ext cx="518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0" y="354843"/>
              <a:ext cx="7384163" cy="4531056"/>
              <a:chOff x="408709" y="3220872"/>
              <a:chExt cx="6278694" cy="284802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709" y="3220872"/>
                <a:ext cx="6278694" cy="2848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558353" y="3234518"/>
                <a:ext cx="2019869" cy="67709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b="1" dirty="0" smtClean="0">
                    <a:latin typeface="NikoshBAN" pitchFamily="2" charset="0"/>
                    <a:cs typeface="NikoshBAN" pitchFamily="2" charset="0"/>
                  </a:rPr>
                  <a:t>সর্বোচ্চ ধনাত্মক বিস্তার 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(+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a)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672064" y="4490335"/>
                <a:ext cx="1818356" cy="561019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2000" b="1" dirty="0" smtClean="0">
                    <a:latin typeface="NikoshBAN" pitchFamily="2" charset="0"/>
                    <a:cs typeface="NikoshBAN" pitchFamily="2" charset="0"/>
                  </a:rPr>
                  <a:t>শূন্য বিস্তার বা  </a:t>
                </a:r>
              </a:p>
              <a:p>
                <a:pPr algn="ctr"/>
                <a:r>
                  <a:rPr lang="bn-IN" sz="2000" b="1" dirty="0" smtClean="0">
                    <a:latin typeface="NikoshBAN" pitchFamily="2" charset="0"/>
                    <a:cs typeface="NikoshBAN" pitchFamily="2" charset="0"/>
                  </a:rPr>
                  <a:t>সাম্যবস্থান </a:t>
                </a:r>
                <a:endParaRPr lang="en-US" sz="2000" b="1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95369" y="5491851"/>
                <a:ext cx="1848392" cy="522328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সর্বোনিম্ন ঋণাত্মক</a:t>
                </a:r>
              </a:p>
              <a:p>
                <a:pPr algn="ctr"/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 বিস্তার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(-a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)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46193" y="4435522"/>
                <a:ext cx="715371" cy="70788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2811" y="4316697"/>
                <a:ext cx="906728" cy="8705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err="1" smtClean="0">
                    <a:latin typeface="NikoshBAN" pitchFamily="2" charset="0"/>
                    <a:cs typeface="NikoshBAN" pitchFamily="2" charset="0"/>
                  </a:rPr>
                  <a:t>ভর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b="1" dirty="0" smtClean="0">
                    <a:latin typeface="NikoshBAN" pitchFamily="2" charset="0"/>
                    <a:cs typeface="NikoshBAN" pitchFamily="2" charset="0"/>
                  </a:rPr>
                  <a:t>অবস্থানের পরির্বতন</a:t>
                </a:r>
                <a:r>
                  <a:rPr lang="en-US" sz="2000" b="1" dirty="0" smtClean="0">
                    <a:latin typeface="Cambria Math"/>
                    <a:ea typeface="Cambria Math"/>
                    <a:cs typeface="NikoshBAN" pitchFamily="2" charset="0"/>
                  </a:rPr>
                  <a:t>  </a:t>
                </a:r>
                <a:r>
                  <a:rPr lang="el-GR" sz="2400" b="1" dirty="0" smtClean="0">
                    <a:latin typeface="Cambria Math"/>
                    <a:ea typeface="Cambria Math"/>
                    <a:cs typeface="NikoshBAN" pitchFamily="2" charset="0"/>
                  </a:rPr>
                  <a:t>λ</a:t>
                </a:r>
                <a:r>
                  <a:rPr lang="bn-IN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828" y="400931"/>
              <a:ext cx="3821372" cy="317912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177282" y="3771124"/>
              <a:ext cx="3450609" cy="200054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bn-IN" sz="28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তরঙ্গঃ</a:t>
              </a:r>
              <a:r>
                <a:rPr lang="bn-IN" sz="2400" b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তরঙ্গ হচ্ছে একটা মাধ্যমের ভেতর দিয়ে অন্য জায়গায় শক্তি পাঠানোর প্রক্রিয়া</a:t>
              </a:r>
              <a:r>
                <a:rPr lang="bn-IN" sz="2000" b="1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যেখানে মাধ্যমের কণাগুলোর স্থান পরিবর্তন হয় না। </a:t>
              </a:r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4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29488" y="146714"/>
            <a:ext cx="10980040" cy="6921029"/>
            <a:chOff x="429488" y="146714"/>
            <a:chExt cx="10980040" cy="6921029"/>
          </a:xfrm>
        </p:grpSpPr>
        <p:sp>
          <p:nvSpPr>
            <p:cNvPr id="2" name="TextBox 1"/>
            <p:cNvSpPr txBox="1"/>
            <p:nvPr/>
          </p:nvSpPr>
          <p:spPr>
            <a:xfrm>
              <a:off x="435190" y="6488668"/>
              <a:ext cx="7578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নজরুল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ইসলাম,সহকারী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রামজীবন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ইসলামিয়া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মাদ্রাসা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সুন্দরগঞ্জ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গাইবান্ধা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502556" y="6464575"/>
              <a:ext cx="15058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২২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/০৯/২০২১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90912" y="6359857"/>
              <a:ext cx="5186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429488" y="1905000"/>
              <a:ext cx="8028711" cy="337668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14350" indent="-514350">
                <a:buFont typeface="+mj-lt"/>
                <a:buAutoNum type="arabicPeriod"/>
              </a:pPr>
              <a:r>
                <a:rPr lang="bn-IN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 প্রয়োজন , 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bn-IN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মাধ্যমের কনাগুলি নিজ অবস্থানে স্পন্দিত হয় কেবল,স্থান পরিবর্তন হয় না, 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bn-IN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তথ্য বা শক্তি স্থানানতরিত হয়,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bn-IN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সব তরঙ্গের বেগ তার মাধ্যমের প্রকৃতির উপর নির্ভর করে।</a:t>
              </a:r>
            </a:p>
            <a:p>
              <a:pPr marL="514350" indent="-514350">
                <a:buFont typeface="+mj-lt"/>
                <a:buAutoNum type="arabicPeriod"/>
              </a:pPr>
              <a:r>
                <a:rPr lang="bn-IN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তরঙ্গের প্রতিফলন, প্রতিসরন হয়,</a:t>
              </a:r>
              <a:r>
                <a:rPr lang="bn-IN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marL="514350" indent="-514350">
                <a:buFont typeface="+mj-lt"/>
                <a:buAutoNum type="arabicPeriod"/>
              </a:pPr>
              <a:r>
                <a:rPr lang="bn-IN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তরঙ্গের উপরিপাতন হয়।</a:t>
              </a:r>
              <a:endPara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4132169" y="146714"/>
              <a:ext cx="3387747" cy="740391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bn-IN" sz="4800" b="1" u="sng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তরঙ্গের বৈশিষ্টঃ </a:t>
              </a:r>
              <a:endPara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71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567</Words>
  <Application>Microsoft Office PowerPoint</Application>
  <PresentationFormat>Widescreen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Arabic Typesetting</vt:lpstr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</dc:creator>
  <cp:lastModifiedBy>NAZRUL</cp:lastModifiedBy>
  <cp:revision>21</cp:revision>
  <dcterms:created xsi:type="dcterms:W3CDTF">2021-09-22T04:30:04Z</dcterms:created>
  <dcterms:modified xsi:type="dcterms:W3CDTF">2021-09-22T05:38:30Z</dcterms:modified>
</cp:coreProperties>
</file>