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</p:sldMasterIdLst>
  <p:notesMasterIdLst>
    <p:notesMasterId r:id="rId28"/>
  </p:notesMasterIdLst>
  <p:sldIdLst>
    <p:sldId id="257" r:id="rId3"/>
    <p:sldId id="258" r:id="rId4"/>
    <p:sldId id="290" r:id="rId5"/>
    <p:sldId id="260" r:id="rId6"/>
    <p:sldId id="261" r:id="rId7"/>
    <p:sldId id="264" r:id="rId8"/>
    <p:sldId id="263" r:id="rId9"/>
    <p:sldId id="265" r:id="rId10"/>
    <p:sldId id="267" r:id="rId11"/>
    <p:sldId id="268" r:id="rId12"/>
    <p:sldId id="284" r:id="rId13"/>
    <p:sldId id="285" r:id="rId14"/>
    <p:sldId id="288" r:id="rId15"/>
    <p:sldId id="286" r:id="rId16"/>
    <p:sldId id="287" r:id="rId17"/>
    <p:sldId id="283" r:id="rId18"/>
    <p:sldId id="282" r:id="rId19"/>
    <p:sldId id="271" r:id="rId20"/>
    <p:sldId id="274" r:id="rId21"/>
    <p:sldId id="275" r:id="rId22"/>
    <p:sldId id="276" r:id="rId23"/>
    <p:sldId id="280" r:id="rId24"/>
    <p:sldId id="277" r:id="rId25"/>
    <p:sldId id="278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2E368F-99D8-4F69-B191-5BF03A7E8213}">
          <p14:sldIdLst>
            <p14:sldId id="257"/>
          </p14:sldIdLst>
        </p14:section>
        <p14:section name="Untitled Section" id="{E4295FB4-883E-4E64-B7F7-E9FADF02D9DF}">
          <p14:sldIdLst>
            <p14:sldId id="258"/>
            <p14:sldId id="290"/>
            <p14:sldId id="260"/>
            <p14:sldId id="261"/>
            <p14:sldId id="264"/>
            <p14:sldId id="263"/>
            <p14:sldId id="265"/>
            <p14:sldId id="267"/>
            <p14:sldId id="268"/>
            <p14:sldId id="284"/>
            <p14:sldId id="285"/>
            <p14:sldId id="288"/>
            <p14:sldId id="286"/>
            <p14:sldId id="287"/>
            <p14:sldId id="283"/>
            <p14:sldId id="282"/>
            <p14:sldId id="271"/>
            <p14:sldId id="274"/>
            <p14:sldId id="275"/>
            <p14:sldId id="276"/>
            <p14:sldId id="280"/>
            <p14:sldId id="277"/>
            <p14:sldId id="27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6" autoAdjust="0"/>
    <p:restoredTop sz="98720" autoAdjust="0"/>
  </p:normalViewPr>
  <p:slideViewPr>
    <p:cSldViewPr>
      <p:cViewPr>
        <p:scale>
          <a:sx n="59" d="100"/>
          <a:sy n="59" d="100"/>
        </p:scale>
        <p:origin x="-144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03435C-039C-4C64-B596-EAB6A92781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1D31C3-FA0B-4CBE-A238-32A2487AE692}" type="pres">
      <dgm:prSet presAssocID="{EC03435C-039C-4C64-B596-EAB6A92781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C43CDD9-82B5-4E14-9F42-98274E81390D}" type="presOf" srcId="{EC03435C-039C-4C64-B596-EAB6A92781BE}" destId="{201D31C3-FA0B-4CBE-A238-32A2487AE69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03435C-039C-4C64-B596-EAB6A92781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1D31C3-FA0B-4CBE-A238-32A2487AE692}" type="pres">
      <dgm:prSet presAssocID="{EC03435C-039C-4C64-B596-EAB6A92781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7160E54-DC12-4C71-8F5D-797CDDE11400}" type="presOf" srcId="{EC03435C-039C-4C64-B596-EAB6A92781BE}" destId="{201D31C3-FA0B-4CBE-A238-32A2487AE69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6708CC-599A-49AB-B5A3-E9B941CC9CE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C867C-5A40-47FE-A57D-1548916A8323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যাবতীয় সম্পদসমুহ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1EE4FFD-956E-4AC8-9D66-3CB2630C1952}" type="parTrans" cxnId="{865E90BC-2F9D-47CD-A4AD-D9584BB963F0}">
      <dgm:prSet/>
      <dgm:spPr/>
      <dgm:t>
        <a:bodyPr/>
        <a:lstStyle/>
        <a:p>
          <a:endParaRPr lang="en-US"/>
        </a:p>
      </dgm:t>
    </dgm:pt>
    <dgm:pt modelId="{06910838-FE27-4F81-A634-50AAD09EC0A8}" type="sibTrans" cxnId="{865E90BC-2F9D-47CD-A4AD-D9584BB963F0}">
      <dgm:prSet/>
      <dgm:spPr/>
      <dgm:t>
        <a:bodyPr/>
        <a:lstStyle/>
        <a:p>
          <a:endParaRPr lang="en-US"/>
        </a:p>
      </dgm:t>
    </dgm:pt>
    <dgm:pt modelId="{48FF7D6B-E267-4E0A-ABCB-B496A62ACA10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যাবতীয় খরচ/ব্যয়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3D610157-B635-4F92-B444-EE3BB68D38A0}" type="parTrans" cxnId="{7279EBEF-E1CC-4BE2-9523-C1F0220F0194}">
      <dgm:prSet/>
      <dgm:spPr/>
      <dgm:t>
        <a:bodyPr/>
        <a:lstStyle/>
        <a:p>
          <a:endParaRPr lang="en-US"/>
        </a:p>
      </dgm:t>
    </dgm:pt>
    <dgm:pt modelId="{7CA96C53-A1FA-4616-AE85-21FE5F9421CD}" type="sibTrans" cxnId="{7279EBEF-E1CC-4BE2-9523-C1F0220F0194}">
      <dgm:prSet/>
      <dgm:spPr/>
      <dgm:t>
        <a:bodyPr/>
        <a:lstStyle/>
        <a:p>
          <a:endParaRPr lang="en-US"/>
        </a:p>
      </dgm:t>
    </dgm:pt>
    <dgm:pt modelId="{B7F081F8-8341-4528-814F-3CA4420379D4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অগ্রিম খরচ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0B5F680-6CAC-47B0-A914-6154CD2C5E74}" type="parTrans" cxnId="{D87B95E4-348E-490E-9195-ACD05524D887}">
      <dgm:prSet/>
      <dgm:spPr/>
      <dgm:t>
        <a:bodyPr/>
        <a:lstStyle/>
        <a:p>
          <a:endParaRPr lang="en-US"/>
        </a:p>
      </dgm:t>
    </dgm:pt>
    <dgm:pt modelId="{C0D6F4D0-6AF6-4A59-A17E-B19A5DC948BC}" type="sibTrans" cxnId="{D87B95E4-348E-490E-9195-ACD05524D887}">
      <dgm:prSet/>
      <dgm:spPr/>
      <dgm:t>
        <a:bodyPr/>
        <a:lstStyle/>
        <a:p>
          <a:endParaRPr lang="en-US"/>
        </a:p>
      </dgm:t>
    </dgm:pt>
    <dgm:pt modelId="{E5869886-3386-40AA-96A3-5F67D0253701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প্রাপ্য আয়সমুহ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10ED378-0C4D-4B8A-8DDD-70464C9D9A15}" type="parTrans" cxnId="{0A705162-AC6B-4C07-A84E-12C8A6899868}">
      <dgm:prSet/>
      <dgm:spPr/>
      <dgm:t>
        <a:bodyPr/>
        <a:lstStyle/>
        <a:p>
          <a:endParaRPr lang="en-US"/>
        </a:p>
      </dgm:t>
    </dgm:pt>
    <dgm:pt modelId="{E10281EC-3628-4222-BC9D-F44A49809225}" type="sibTrans" cxnId="{0A705162-AC6B-4C07-A84E-12C8A6899868}">
      <dgm:prSet/>
      <dgm:spPr/>
      <dgm:t>
        <a:bodyPr/>
        <a:lstStyle/>
        <a:p>
          <a:endParaRPr lang="en-US"/>
        </a:p>
      </dgm:t>
    </dgm:pt>
    <dgm:pt modelId="{6A37C950-C81B-45C1-AD07-BA9660202532}" type="pres">
      <dgm:prSet presAssocID="{486708CC-599A-49AB-B5A3-E9B941CC9C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3F7FFE-E98E-4841-9CAD-E92B961784DA}" type="pres">
      <dgm:prSet presAssocID="{30CC867C-5A40-47FE-A57D-1548916A8323}" presName="node" presStyleLbl="node1" presStyleIdx="0" presStyleCnt="4" custAng="0" custScaleX="158078" custScaleY="93929" custLinFactNeighborX="511" custLinFactNeighborY="-70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BF724-5E3B-42D6-AE11-84DC2EB25BC8}" type="pres">
      <dgm:prSet presAssocID="{06910838-FE27-4F81-A634-50AAD09EC0A8}" presName="sibTrans" presStyleCnt="0"/>
      <dgm:spPr/>
    </dgm:pt>
    <dgm:pt modelId="{8D886A48-9490-41BB-9628-6CA678FAF73E}" type="pres">
      <dgm:prSet presAssocID="{48FF7D6B-E267-4E0A-ABCB-B496A62ACA10}" presName="node" presStyleLbl="node1" presStyleIdx="1" presStyleCnt="4" custScaleX="158491" custScaleY="100112" custLinFactNeighborX="-711" custLinFactNeighborY="-73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A54BA-2EEE-4C3A-8C52-A5308DAB620F}" type="pres">
      <dgm:prSet presAssocID="{7CA96C53-A1FA-4616-AE85-21FE5F9421CD}" presName="sibTrans" presStyleCnt="0"/>
      <dgm:spPr/>
    </dgm:pt>
    <dgm:pt modelId="{227C361F-E075-4E4B-9227-97089AF71F6C}" type="pres">
      <dgm:prSet presAssocID="{B7F081F8-8341-4528-814F-3CA4420379D4}" presName="node" presStyleLbl="node1" presStyleIdx="2" presStyleCnt="4" custScaleX="148156" custScaleY="85546" custLinFactNeighborX="4263" custLinFactNeighborY="-72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F773D-4459-418A-B507-5092EB573825}" type="pres">
      <dgm:prSet presAssocID="{C0D6F4D0-6AF6-4A59-A17E-B19A5DC948BC}" presName="sibTrans" presStyleCnt="0"/>
      <dgm:spPr/>
    </dgm:pt>
    <dgm:pt modelId="{55D2D935-86E6-4DBD-BED7-07EE654ADC7E}" type="pres">
      <dgm:prSet presAssocID="{E5869886-3386-40AA-96A3-5F67D0253701}" presName="node" presStyleLbl="node1" presStyleIdx="3" presStyleCnt="4" custScaleX="161633" custScaleY="99945" custLinFactNeighborX="3521" custLinFactNeighborY="-729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5E90BC-2F9D-47CD-A4AD-D9584BB963F0}" srcId="{486708CC-599A-49AB-B5A3-E9B941CC9CE2}" destId="{30CC867C-5A40-47FE-A57D-1548916A8323}" srcOrd="0" destOrd="0" parTransId="{61EE4FFD-956E-4AC8-9D66-3CB2630C1952}" sibTransId="{06910838-FE27-4F81-A634-50AAD09EC0A8}"/>
    <dgm:cxn modelId="{D87B95E4-348E-490E-9195-ACD05524D887}" srcId="{486708CC-599A-49AB-B5A3-E9B941CC9CE2}" destId="{B7F081F8-8341-4528-814F-3CA4420379D4}" srcOrd="2" destOrd="0" parTransId="{90B5F680-6CAC-47B0-A914-6154CD2C5E74}" sibTransId="{C0D6F4D0-6AF6-4A59-A17E-B19A5DC948BC}"/>
    <dgm:cxn modelId="{1FBF89C5-755D-47BE-BD42-1496F28DE9E0}" type="presOf" srcId="{486708CC-599A-49AB-B5A3-E9B941CC9CE2}" destId="{6A37C950-C81B-45C1-AD07-BA9660202532}" srcOrd="0" destOrd="0" presId="urn:microsoft.com/office/officeart/2005/8/layout/default"/>
    <dgm:cxn modelId="{92B45098-63FC-4A92-9863-2988950B469E}" type="presOf" srcId="{E5869886-3386-40AA-96A3-5F67D0253701}" destId="{55D2D935-86E6-4DBD-BED7-07EE654ADC7E}" srcOrd="0" destOrd="0" presId="urn:microsoft.com/office/officeart/2005/8/layout/default"/>
    <dgm:cxn modelId="{67D7A4F4-7AFF-4F75-8EF4-9D9837ED2BCE}" type="presOf" srcId="{B7F081F8-8341-4528-814F-3CA4420379D4}" destId="{227C361F-E075-4E4B-9227-97089AF71F6C}" srcOrd="0" destOrd="0" presId="urn:microsoft.com/office/officeart/2005/8/layout/default"/>
    <dgm:cxn modelId="{7279EBEF-E1CC-4BE2-9523-C1F0220F0194}" srcId="{486708CC-599A-49AB-B5A3-E9B941CC9CE2}" destId="{48FF7D6B-E267-4E0A-ABCB-B496A62ACA10}" srcOrd="1" destOrd="0" parTransId="{3D610157-B635-4F92-B444-EE3BB68D38A0}" sibTransId="{7CA96C53-A1FA-4616-AE85-21FE5F9421CD}"/>
    <dgm:cxn modelId="{CBE7C6C2-00B6-4CD7-ADB1-77268F3ACC74}" type="presOf" srcId="{30CC867C-5A40-47FE-A57D-1548916A8323}" destId="{7E3F7FFE-E98E-4841-9CAD-E92B961784DA}" srcOrd="0" destOrd="0" presId="urn:microsoft.com/office/officeart/2005/8/layout/default"/>
    <dgm:cxn modelId="{72738BAD-17C1-45BC-A47C-9001F9B8A99E}" type="presOf" srcId="{48FF7D6B-E267-4E0A-ABCB-B496A62ACA10}" destId="{8D886A48-9490-41BB-9628-6CA678FAF73E}" srcOrd="0" destOrd="0" presId="urn:microsoft.com/office/officeart/2005/8/layout/default"/>
    <dgm:cxn modelId="{0A705162-AC6B-4C07-A84E-12C8A6899868}" srcId="{486708CC-599A-49AB-B5A3-E9B941CC9CE2}" destId="{E5869886-3386-40AA-96A3-5F67D0253701}" srcOrd="3" destOrd="0" parTransId="{810ED378-0C4D-4B8A-8DDD-70464C9D9A15}" sibTransId="{E10281EC-3628-4222-BC9D-F44A49809225}"/>
    <dgm:cxn modelId="{9EFC0B77-63C1-4C4A-826D-A9BF71DC29BA}" type="presParOf" srcId="{6A37C950-C81B-45C1-AD07-BA9660202532}" destId="{7E3F7FFE-E98E-4841-9CAD-E92B961784DA}" srcOrd="0" destOrd="0" presId="urn:microsoft.com/office/officeart/2005/8/layout/default"/>
    <dgm:cxn modelId="{EAAF8132-E0D3-4188-9CA7-8EDCFF77167B}" type="presParOf" srcId="{6A37C950-C81B-45C1-AD07-BA9660202532}" destId="{3ABBF724-5E3B-42D6-AE11-84DC2EB25BC8}" srcOrd="1" destOrd="0" presId="urn:microsoft.com/office/officeart/2005/8/layout/default"/>
    <dgm:cxn modelId="{EB489A40-0A75-40DA-9589-3BE23EC08E61}" type="presParOf" srcId="{6A37C950-C81B-45C1-AD07-BA9660202532}" destId="{8D886A48-9490-41BB-9628-6CA678FAF73E}" srcOrd="2" destOrd="0" presId="urn:microsoft.com/office/officeart/2005/8/layout/default"/>
    <dgm:cxn modelId="{5B0B9DF6-0594-4926-9A94-7DEAB31ECBC2}" type="presParOf" srcId="{6A37C950-C81B-45C1-AD07-BA9660202532}" destId="{B10A54BA-2EEE-4C3A-8C52-A5308DAB620F}" srcOrd="3" destOrd="0" presId="urn:microsoft.com/office/officeart/2005/8/layout/default"/>
    <dgm:cxn modelId="{45853C85-853E-41EE-92F7-BA7FB3D76C84}" type="presParOf" srcId="{6A37C950-C81B-45C1-AD07-BA9660202532}" destId="{227C361F-E075-4E4B-9227-97089AF71F6C}" srcOrd="4" destOrd="0" presId="urn:microsoft.com/office/officeart/2005/8/layout/default"/>
    <dgm:cxn modelId="{273B3274-2301-460D-BF0C-A40A429A1603}" type="presParOf" srcId="{6A37C950-C81B-45C1-AD07-BA9660202532}" destId="{A27F773D-4459-418A-B507-5092EB573825}" srcOrd="5" destOrd="0" presId="urn:microsoft.com/office/officeart/2005/8/layout/default"/>
    <dgm:cxn modelId="{B55CE0E8-836E-4EC8-90C2-21F41E9A6DA0}" type="presParOf" srcId="{6A37C950-C81B-45C1-AD07-BA9660202532}" destId="{55D2D935-86E6-4DBD-BED7-07EE654ADC7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B247D5-B955-4E5A-9957-3067D5842B2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45427F-1F67-40D5-BD6F-932C0B1A5E8D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যে কোন ধরনের সঞ্চিতি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F12B62C-FB47-4188-BC61-F42DF8C54ABB}" type="parTrans" cxnId="{DD33FE82-A457-481A-AF75-369107535806}">
      <dgm:prSet/>
      <dgm:spPr/>
      <dgm:t>
        <a:bodyPr/>
        <a:lstStyle/>
        <a:p>
          <a:endParaRPr lang="en-US"/>
        </a:p>
      </dgm:t>
    </dgm:pt>
    <dgm:pt modelId="{E53756CB-D9FA-44F2-A14A-1B1F75C7D49E}" type="sibTrans" cxnId="{DD33FE82-A457-481A-AF75-369107535806}">
      <dgm:prSet/>
      <dgm:spPr/>
      <dgm:t>
        <a:bodyPr/>
        <a:lstStyle/>
        <a:p>
          <a:endParaRPr lang="en-US"/>
        </a:p>
      </dgm:t>
    </dgm:pt>
    <dgm:pt modelId="{83ED56D8-917A-48D1-AFFA-BCFB68C2304D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যাবতীয় দায়সমূহ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1B8CA7F-6F4E-4B02-8A18-6C09A4653028}" type="parTrans" cxnId="{6C097E9C-93DA-421D-9336-780E0C9AC3A5}">
      <dgm:prSet/>
      <dgm:spPr/>
      <dgm:t>
        <a:bodyPr/>
        <a:lstStyle/>
        <a:p>
          <a:endParaRPr lang="en-US"/>
        </a:p>
      </dgm:t>
    </dgm:pt>
    <dgm:pt modelId="{97B17F28-C65A-40F8-A65F-45ABFFD50ACD}" type="sibTrans" cxnId="{6C097E9C-93DA-421D-9336-780E0C9AC3A5}">
      <dgm:prSet/>
      <dgm:spPr/>
      <dgm:t>
        <a:bodyPr/>
        <a:lstStyle/>
        <a:p>
          <a:endParaRPr lang="en-US"/>
        </a:p>
      </dgm:t>
    </dgm:pt>
    <dgm:pt modelId="{89ABE09F-6A4C-4E5F-87A9-5F72C90BB33D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যাবতীয় আয়সমূহ /লাভ     সমূহ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F6AF6E2-C1D5-4411-9409-19F0E4F0433D}" type="parTrans" cxnId="{37396D53-FD29-4B10-A5FB-C2A11EDE3FA2}">
      <dgm:prSet/>
      <dgm:spPr/>
      <dgm:t>
        <a:bodyPr/>
        <a:lstStyle/>
        <a:p>
          <a:endParaRPr lang="en-US"/>
        </a:p>
      </dgm:t>
    </dgm:pt>
    <dgm:pt modelId="{8ED484C4-5715-4050-ABF2-D871E426F6BE}" type="sibTrans" cxnId="{37396D53-FD29-4B10-A5FB-C2A11EDE3FA2}">
      <dgm:prSet/>
      <dgm:spPr/>
      <dgm:t>
        <a:bodyPr/>
        <a:lstStyle/>
        <a:p>
          <a:endParaRPr lang="en-US"/>
        </a:p>
      </dgm:t>
    </dgm:pt>
    <dgm:pt modelId="{28CABD7D-3D3C-41AF-AEAC-11110587A447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অনুপার্জিত আয়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2F54CF8-C2CA-4C13-95CB-D2C84CE174A8}" type="parTrans" cxnId="{AD7877F2-B1A9-4210-8345-44CF553EC187}">
      <dgm:prSet/>
      <dgm:spPr/>
      <dgm:t>
        <a:bodyPr/>
        <a:lstStyle/>
        <a:p>
          <a:endParaRPr lang="en-US"/>
        </a:p>
      </dgm:t>
    </dgm:pt>
    <dgm:pt modelId="{F51107E0-469D-4EB0-B0E1-722DDD690093}" type="sibTrans" cxnId="{AD7877F2-B1A9-4210-8345-44CF553EC187}">
      <dgm:prSet/>
      <dgm:spPr/>
      <dgm:t>
        <a:bodyPr/>
        <a:lstStyle/>
        <a:p>
          <a:endParaRPr lang="en-US"/>
        </a:p>
      </dgm:t>
    </dgm:pt>
    <dgm:pt modelId="{9F05A972-8923-40DD-B70A-19DE4F08C9AF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ক্রয় ফেরত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CD9F9F7-820D-4909-BBE1-A1DC89CDA083}" type="sibTrans" cxnId="{5A18D19A-0235-48D8-91FA-4B66EC313609}">
      <dgm:prSet/>
      <dgm:spPr/>
      <dgm:t>
        <a:bodyPr/>
        <a:lstStyle/>
        <a:p>
          <a:endParaRPr lang="en-US"/>
        </a:p>
      </dgm:t>
    </dgm:pt>
    <dgm:pt modelId="{A85D80EA-3A09-446D-B343-397CD06ECE12}" type="parTrans" cxnId="{5A18D19A-0235-48D8-91FA-4B66EC313609}">
      <dgm:prSet/>
      <dgm:spPr/>
      <dgm:t>
        <a:bodyPr/>
        <a:lstStyle/>
        <a:p>
          <a:endParaRPr lang="en-US"/>
        </a:p>
      </dgm:t>
    </dgm:pt>
    <dgm:pt modelId="{CC358138-D9EC-48B9-8014-7F58663904C0}" type="pres">
      <dgm:prSet presAssocID="{BAB247D5-B955-4E5A-9957-3067D5842B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7BF0D1-C2EF-44ED-9222-4D8A262D01DB}" type="pres">
      <dgm:prSet presAssocID="{1D45427F-1F67-40D5-BD6F-932C0B1A5E8D}" presName="node" presStyleLbl="node1" presStyleIdx="0" presStyleCnt="5" custScaleX="177058" custLinFactY="100000" custLinFactNeighborX="4642" custLinFactNeighborY="123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41EF0-2A6C-4753-8D6A-10F307D9C77F}" type="pres">
      <dgm:prSet presAssocID="{E53756CB-D9FA-44F2-A14A-1B1F75C7D49E}" presName="sibTrans" presStyleCnt="0"/>
      <dgm:spPr/>
    </dgm:pt>
    <dgm:pt modelId="{84F72EEE-3A89-4C58-BC1D-55EFC0DD5459}" type="pres">
      <dgm:prSet presAssocID="{9F05A972-8923-40DD-B70A-19DE4F08C9AF}" presName="node" presStyleLbl="node1" presStyleIdx="1" presStyleCnt="5" custAng="10800000" custFlipVert="1" custScaleX="130031" custScaleY="96025" custLinFactY="100000" custLinFactNeighborX="25030" custLinFactNeighborY="120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1FD8D-9054-4052-BC9B-81208970ED6E}" type="pres">
      <dgm:prSet presAssocID="{8CD9F9F7-820D-4909-BBE1-A1DC89CDA083}" presName="sibTrans" presStyleCnt="0"/>
      <dgm:spPr/>
    </dgm:pt>
    <dgm:pt modelId="{0B7A059F-EE55-4879-86A9-FF361DAB3A82}" type="pres">
      <dgm:prSet presAssocID="{83ED56D8-917A-48D1-AFFA-BCFB68C2304D}" presName="node" presStyleLbl="node1" presStyleIdx="2" presStyleCnt="5" custScaleX="145044" custLinFactY="-12659" custLinFactNeighborX="-23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A63D6-1AAA-4581-8201-A0D2C99F53F2}" type="pres">
      <dgm:prSet presAssocID="{97B17F28-C65A-40F8-A65F-45ABFFD50ACD}" presName="sibTrans" presStyleCnt="0"/>
      <dgm:spPr/>
    </dgm:pt>
    <dgm:pt modelId="{8AA2A52F-04A6-44FD-81BF-C7B70BC8A923}" type="pres">
      <dgm:prSet presAssocID="{89ABE09F-6A4C-4E5F-87A9-5F72C90BB33D}" presName="node" presStyleLbl="node1" presStyleIdx="3" presStyleCnt="5" custScaleX="154896" custScaleY="88302" custLinFactY="-12659" custLinFactNeighborX="626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5467D-8369-49BC-A580-C9DE710D1111}" type="pres">
      <dgm:prSet presAssocID="{8ED484C4-5715-4050-ABF2-D871E426F6BE}" presName="sibTrans" presStyleCnt="0"/>
      <dgm:spPr/>
    </dgm:pt>
    <dgm:pt modelId="{A350477C-99D7-48AE-BF81-41C946141862}" type="pres">
      <dgm:prSet presAssocID="{28CABD7D-3D3C-41AF-AEAC-11110587A447}" presName="node" presStyleLbl="node1" presStyleIdx="4" presStyleCnt="5" custScaleX="145044" custLinFactY="-16716" custLinFactNeighborX="495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7877F2-B1A9-4210-8345-44CF553EC187}" srcId="{BAB247D5-B955-4E5A-9957-3067D5842B20}" destId="{28CABD7D-3D3C-41AF-AEAC-11110587A447}" srcOrd="4" destOrd="0" parTransId="{B2F54CF8-C2CA-4C13-95CB-D2C84CE174A8}" sibTransId="{F51107E0-469D-4EB0-B0E1-722DDD690093}"/>
    <dgm:cxn modelId="{77671826-F928-4665-A4B1-66BF6ABB1E16}" type="presOf" srcId="{1D45427F-1F67-40D5-BD6F-932C0B1A5E8D}" destId="{927BF0D1-C2EF-44ED-9222-4D8A262D01DB}" srcOrd="0" destOrd="0" presId="urn:microsoft.com/office/officeart/2005/8/layout/default"/>
    <dgm:cxn modelId="{BB34B065-94F1-4DAA-A231-6C523B3F524D}" type="presOf" srcId="{83ED56D8-917A-48D1-AFFA-BCFB68C2304D}" destId="{0B7A059F-EE55-4879-86A9-FF361DAB3A82}" srcOrd="0" destOrd="0" presId="urn:microsoft.com/office/officeart/2005/8/layout/default"/>
    <dgm:cxn modelId="{5A18D19A-0235-48D8-91FA-4B66EC313609}" srcId="{BAB247D5-B955-4E5A-9957-3067D5842B20}" destId="{9F05A972-8923-40DD-B70A-19DE4F08C9AF}" srcOrd="1" destOrd="0" parTransId="{A85D80EA-3A09-446D-B343-397CD06ECE12}" sibTransId="{8CD9F9F7-820D-4909-BBE1-A1DC89CDA083}"/>
    <dgm:cxn modelId="{6C097E9C-93DA-421D-9336-780E0C9AC3A5}" srcId="{BAB247D5-B955-4E5A-9957-3067D5842B20}" destId="{83ED56D8-917A-48D1-AFFA-BCFB68C2304D}" srcOrd="2" destOrd="0" parTransId="{B1B8CA7F-6F4E-4B02-8A18-6C09A4653028}" sibTransId="{97B17F28-C65A-40F8-A65F-45ABFFD50ACD}"/>
    <dgm:cxn modelId="{54478D30-866D-4671-98C9-55F2147C8A0E}" type="presOf" srcId="{89ABE09F-6A4C-4E5F-87A9-5F72C90BB33D}" destId="{8AA2A52F-04A6-44FD-81BF-C7B70BC8A923}" srcOrd="0" destOrd="0" presId="urn:microsoft.com/office/officeart/2005/8/layout/default"/>
    <dgm:cxn modelId="{DD33FE82-A457-481A-AF75-369107535806}" srcId="{BAB247D5-B955-4E5A-9957-3067D5842B20}" destId="{1D45427F-1F67-40D5-BD6F-932C0B1A5E8D}" srcOrd="0" destOrd="0" parTransId="{5F12B62C-FB47-4188-BC61-F42DF8C54ABB}" sibTransId="{E53756CB-D9FA-44F2-A14A-1B1F75C7D49E}"/>
    <dgm:cxn modelId="{916E26BB-CDEE-4B0F-81C7-1664C820620D}" type="presOf" srcId="{28CABD7D-3D3C-41AF-AEAC-11110587A447}" destId="{A350477C-99D7-48AE-BF81-41C946141862}" srcOrd="0" destOrd="0" presId="urn:microsoft.com/office/officeart/2005/8/layout/default"/>
    <dgm:cxn modelId="{A4443516-8FDD-49B1-8A63-65C2070290D7}" type="presOf" srcId="{BAB247D5-B955-4E5A-9957-3067D5842B20}" destId="{CC358138-D9EC-48B9-8014-7F58663904C0}" srcOrd="0" destOrd="0" presId="urn:microsoft.com/office/officeart/2005/8/layout/default"/>
    <dgm:cxn modelId="{37396D53-FD29-4B10-A5FB-C2A11EDE3FA2}" srcId="{BAB247D5-B955-4E5A-9957-3067D5842B20}" destId="{89ABE09F-6A4C-4E5F-87A9-5F72C90BB33D}" srcOrd="3" destOrd="0" parTransId="{BF6AF6E2-C1D5-4411-9409-19F0E4F0433D}" sibTransId="{8ED484C4-5715-4050-ABF2-D871E426F6BE}"/>
    <dgm:cxn modelId="{E3EB334A-A9EE-47F4-AC70-6D8C4D0296A8}" type="presOf" srcId="{9F05A972-8923-40DD-B70A-19DE4F08C9AF}" destId="{84F72EEE-3A89-4C58-BC1D-55EFC0DD5459}" srcOrd="0" destOrd="0" presId="urn:microsoft.com/office/officeart/2005/8/layout/default"/>
    <dgm:cxn modelId="{A07AFA90-66B0-4700-A988-7C76BDEE9CBE}" type="presParOf" srcId="{CC358138-D9EC-48B9-8014-7F58663904C0}" destId="{927BF0D1-C2EF-44ED-9222-4D8A262D01DB}" srcOrd="0" destOrd="0" presId="urn:microsoft.com/office/officeart/2005/8/layout/default"/>
    <dgm:cxn modelId="{E26E67DD-A40A-4F31-A028-8AE34AD9029C}" type="presParOf" srcId="{CC358138-D9EC-48B9-8014-7F58663904C0}" destId="{3E541EF0-2A6C-4753-8D6A-10F307D9C77F}" srcOrd="1" destOrd="0" presId="urn:microsoft.com/office/officeart/2005/8/layout/default"/>
    <dgm:cxn modelId="{A5704D35-58A7-449F-B656-777FFA0E5530}" type="presParOf" srcId="{CC358138-D9EC-48B9-8014-7F58663904C0}" destId="{84F72EEE-3A89-4C58-BC1D-55EFC0DD5459}" srcOrd="2" destOrd="0" presId="urn:microsoft.com/office/officeart/2005/8/layout/default"/>
    <dgm:cxn modelId="{F81B1EB8-CA78-4B97-A0D8-7C2A8B32FD79}" type="presParOf" srcId="{CC358138-D9EC-48B9-8014-7F58663904C0}" destId="{AAC1FD8D-9054-4052-BC9B-81208970ED6E}" srcOrd="3" destOrd="0" presId="urn:microsoft.com/office/officeart/2005/8/layout/default"/>
    <dgm:cxn modelId="{80ADA972-8792-4AA3-993E-6A708E7F7DEB}" type="presParOf" srcId="{CC358138-D9EC-48B9-8014-7F58663904C0}" destId="{0B7A059F-EE55-4879-86A9-FF361DAB3A82}" srcOrd="4" destOrd="0" presId="urn:microsoft.com/office/officeart/2005/8/layout/default"/>
    <dgm:cxn modelId="{81ABCF09-CDD9-4FA7-8DAB-DBA8FF122EB5}" type="presParOf" srcId="{CC358138-D9EC-48B9-8014-7F58663904C0}" destId="{B96A63D6-1AAA-4581-8201-A0D2C99F53F2}" srcOrd="5" destOrd="0" presId="urn:microsoft.com/office/officeart/2005/8/layout/default"/>
    <dgm:cxn modelId="{AEE38021-66E2-436F-9286-CE3E185A253E}" type="presParOf" srcId="{CC358138-D9EC-48B9-8014-7F58663904C0}" destId="{8AA2A52F-04A6-44FD-81BF-C7B70BC8A923}" srcOrd="6" destOrd="0" presId="urn:microsoft.com/office/officeart/2005/8/layout/default"/>
    <dgm:cxn modelId="{BD8DB0AB-3AEF-4514-9E29-D3B527D41118}" type="presParOf" srcId="{CC358138-D9EC-48B9-8014-7F58663904C0}" destId="{E995467D-8369-49BC-A580-C9DE710D1111}" srcOrd="7" destOrd="0" presId="urn:microsoft.com/office/officeart/2005/8/layout/default"/>
    <dgm:cxn modelId="{2BA726E7-A0F5-4A5F-8B7C-07697E13E181}" type="presParOf" srcId="{CC358138-D9EC-48B9-8014-7F58663904C0}" destId="{A350477C-99D7-48AE-BF81-41C94614186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A72C7-899F-46E1-BDEE-A726F36C7EEC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6FC4-6567-4BE1-9557-C7F2EFC1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1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86FC4-6567-4BE1-9557-C7F2EFC1C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3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86FC4-6567-4BE1-9557-C7F2EFC1CD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86FC4-6567-4BE1-9557-C7F2EFC1CD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24000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152400" y="228600"/>
            <a:ext cx="8839200" cy="990600"/>
          </a:xfrm>
          <a:prstGeom prst="actionButtonBlan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3716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ক) রেওয়ামিল কেন প্রস্তুত করা হয় 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খ)সাধারন অর্থে আমরা কখন বুজতে পারব রেওয়ামিলটি শুদ্ধ হয়েছে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6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59339"/>
              </p:ext>
            </p:extLst>
          </p:nvPr>
        </p:nvGraphicFramePr>
        <p:xfrm>
          <a:off x="219635" y="4064703"/>
          <a:ext cx="8513592" cy="2951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83397"/>
            <a:ext cx="8839199" cy="54174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8839200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ভুলত্রুটি উৎঘাটন করা </a:t>
            </a:r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7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990599"/>
            <a:ext cx="3505200" cy="5334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882" y="990599"/>
            <a:ext cx="3853417" cy="533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228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 সঠিক ভাবে লিপিবদ্ধ করা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9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562761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দু’তরফা দাখিলা পদ্ধতি </a:t>
            </a:r>
            <a:r>
              <a:rPr lang="bn-BD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2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53619"/>
            <a:ext cx="8763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ডেবিড</a:t>
            </a:r>
          </a:p>
          <a:p>
            <a:pPr algn="ctr"/>
            <a:r>
              <a:rPr lang="bn-BD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[</a:t>
            </a:r>
            <a:r>
              <a:rPr lang="bn-BD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সুবিধার প্রাপক </a:t>
            </a:r>
            <a:r>
              <a:rPr lang="bn-BD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] </a:t>
            </a:r>
            <a:endParaRPr lang="en-US" sz="1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8839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ক্রেডি</a:t>
            </a:r>
            <a:r>
              <a:rPr lang="en-US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</a:t>
            </a:r>
            <a:r>
              <a:rPr lang="bn-BD" sz="2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[</a:t>
            </a:r>
            <a:r>
              <a:rPr lang="bn-BD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সুবিধার দাতা </a:t>
            </a:r>
            <a:r>
              <a:rPr lang="bn-BD" sz="2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] </a:t>
            </a:r>
            <a:endParaRPr lang="en-US" sz="2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33157436"/>
              </p:ext>
            </p:extLst>
          </p:nvPr>
        </p:nvGraphicFramePr>
        <p:xfrm>
          <a:off x="-26893" y="4703237"/>
          <a:ext cx="8513591" cy="2181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08469"/>
              </p:ext>
            </p:extLst>
          </p:nvPr>
        </p:nvGraphicFramePr>
        <p:xfrm>
          <a:off x="228599" y="228600"/>
          <a:ext cx="8686801" cy="1105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1"/>
                <a:gridCol w="2057400"/>
                <a:gridCol w="1295400"/>
                <a:gridCol w="2133600"/>
                <a:gridCol w="1828800"/>
              </a:tblGrid>
              <a:tr h="55195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পৃ </a:t>
                      </a:r>
                      <a:r>
                        <a:rPr lang="en-US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ডেবি ট টাকা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ক্রেডিট  টাকা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38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752600"/>
            <a:ext cx="8762999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জাবেদা বইয়ের নমুনা ছক । </a:t>
            </a:r>
            <a:endParaRPr lang="en-US" sz="4800" b="1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569256"/>
            <a:ext cx="876299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খতিয়ান বইয়ের নমুনা ছক 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[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‘T’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ছক ]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11337"/>
              </p:ext>
            </p:extLst>
          </p:nvPr>
        </p:nvGraphicFramePr>
        <p:xfrm>
          <a:off x="381003" y="3607924"/>
          <a:ext cx="8534397" cy="1304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660"/>
                <a:gridCol w="1106918"/>
                <a:gridCol w="1006288"/>
                <a:gridCol w="1006288"/>
                <a:gridCol w="1232643"/>
                <a:gridCol w="990600"/>
                <a:gridCol w="1066800"/>
                <a:gridCol w="1219200"/>
              </a:tblGrid>
              <a:tr h="125876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পৃ </a:t>
                      </a:r>
                      <a:r>
                        <a:rPr lang="en-US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খ </a:t>
                      </a:r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পৃ</a:t>
                      </a:r>
                      <a:r>
                        <a:rPr lang="en-US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 :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08657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3074924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ডেবিট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199" y="3037327"/>
            <a:ext cx="1676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ক্রেডিড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1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526" y="4876799"/>
            <a:ext cx="868680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 ও শ্রমের অপচয় রোধ 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08745"/>
              </p:ext>
            </p:extLst>
          </p:nvPr>
        </p:nvGraphicFramePr>
        <p:xfrm>
          <a:off x="228600" y="609600"/>
          <a:ext cx="8670758" cy="368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3581400"/>
                <a:gridCol w="31843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নং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টাকা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প্ররম্ভিক</a:t>
                      </a: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মজুদ পণ্য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০,০০০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আসবাব পত্র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৫০,০০০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দালান কোঠা </a:t>
                      </a: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৭০,০০০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২৫,০০০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৩০,০০০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০৬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ক্রয়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৫৫,০০০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০৭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পন্য বিক্রয়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৮০,০০০</a:t>
                      </a:r>
                      <a:r>
                        <a:rPr lang="bn-BD" sz="2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19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990600"/>
            <a:ext cx="88593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ক)জাবেদা ও খতিয়ানে লেনদেনগুলো সঠিকভাবে লিপিবদ্ধ করা হয়েছে কিনা তা যাচাই করা রেওয়ামিলের একটি মূখ্য উদ্দেশ্য ।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খ)জাবেদা ও খতিয়ানে কোনভুলত্রুটি থাকলে তা উদঘাটন  ও  সংশোধন করা রেওয়ামলিয়ের উদ্দেশ্য  । 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গ)দু’ তরফা দাখিলা পদ্ধতি  মোতাবেক জাবেদা ও খতিয়ানে লেনদেন লিপিবদ্ধ হয়েছে কিনা  তা নিশ্চিত হওয়ার জন্য রেওয়ামিল প্রস্তুত করাহয় ।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ঘ)খতিয়ানের সকল জের  একসাথে থাকে বলে আর্থিক বিবরনী   প্রস্তুতে  সময়  ও  শ্রমের অপচয় রোধ হয় ।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ঙ) রেওয়ামিলের সাহায্যে কারবারের  আর্থিক অবস্থা সম্পর্কে ধারনা পাওয়া যায় 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1" y="207548"/>
            <a:ext cx="885937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রেওয়ামিলের উদ্দেশ্য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3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966281"/>
              </p:ext>
            </p:extLst>
          </p:nvPr>
        </p:nvGraphicFramePr>
        <p:xfrm>
          <a:off x="402291" y="3581400"/>
          <a:ext cx="830580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5109"/>
                <a:gridCol w="2154891"/>
                <a:gridCol w="990600"/>
                <a:gridCol w="1524000"/>
                <a:gridCol w="1981200"/>
              </a:tblGrid>
              <a:tr h="1630680"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ক্রমিক নং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হিসাবের শিরোনাম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পৃ 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bn-BD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ক্রেডিড</a:t>
                      </a:r>
                      <a:r>
                        <a:rPr lang="bn-BD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609600"/>
            <a:ext cx="8762999" cy="76944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রেওয়ামিলের নমুনা ছক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941" y="1379041"/>
            <a:ext cx="79606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প্রতিষ্টানেরনাম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………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......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			রেওয়ামিল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........................সালের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……………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তারিখের…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………………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8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67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0" i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8000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8000" i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i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7200" dirty="0"/>
              <a:t>সুব্রত সরকার</a:t>
            </a:r>
          </a:p>
          <a:p>
            <a:r>
              <a:rPr lang="as-IN" sz="4000" b="1" i="1" dirty="0"/>
              <a:t>সহকারী শিক্ষক (গ্রন্থাগার ও তথ্য বিজ্ঞান)</a:t>
            </a:r>
          </a:p>
          <a:p>
            <a:r>
              <a:rPr lang="as-IN" sz="3600" b="1" i="1" dirty="0"/>
              <a:t>ঘোড়াশাল  আলহাজ্ব  রকিব  উদ্দীন  আহমেদ  বালিক</a:t>
            </a:r>
            <a:r>
              <a:rPr lang="en-US" sz="3600" b="1" i="1" dirty="0"/>
              <a:t>া </a:t>
            </a:r>
            <a:r>
              <a:rPr lang="as-IN" sz="3600" b="1" i="1" dirty="0" smtClean="0"/>
              <a:t>উচ্চ</a:t>
            </a:r>
            <a:r>
              <a:rPr lang="en-US" sz="3600" b="1" i="1" dirty="0" smtClean="0"/>
              <a:t> </a:t>
            </a:r>
            <a:r>
              <a:rPr lang="as-IN" sz="3600" b="1" i="1" dirty="0" smtClean="0"/>
              <a:t>বিদ্যালয়</a:t>
            </a:r>
            <a:r>
              <a:rPr lang="en-US" sz="3600" b="1" i="1" dirty="0"/>
              <a:t>,</a:t>
            </a:r>
            <a:r>
              <a:rPr lang="en-US" sz="3600" b="1" i="1" dirty="0" err="1"/>
              <a:t>মুরাদনগর,কুমিল্লা</a:t>
            </a:r>
            <a:r>
              <a:rPr lang="en-US" sz="3600" b="1" i="1" dirty="0"/>
              <a:t> ।</a:t>
            </a:r>
            <a:endParaRPr lang="as-IN" sz="3600" b="1" i="1" dirty="0"/>
          </a:p>
          <a:p>
            <a:r>
              <a:rPr lang="as-IN" sz="4000" b="1" i="1" dirty="0"/>
              <a:t>মোবাইল নম্বরঃ ০১৭১৩১২৬৩৪৬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5448764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>রেওয়ামিলের ডেবিট দিকে বসবে </a:t>
            </a:r>
            <a:r>
              <a:rPr lang="en-US" sz="5400" b="1" dirty="0" smtClean="0">
                <a:solidFill>
                  <a:srgbClr val="CC0099"/>
                </a:solidFill>
                <a:latin typeface="NikoshLightBAN" pitchFamily="2" charset="0"/>
                <a:cs typeface="NikoshLightBAN" pitchFamily="2" charset="0"/>
              </a:rPr>
              <a:t>:</a:t>
            </a:r>
            <a:r>
              <a:rPr lang="bn-BD" sz="5400" b="1" dirty="0" smtClean="0">
                <a:solidFill>
                  <a:srgbClr val="CC0099"/>
                </a:solidFill>
                <a:latin typeface="NikoshLightBAN" pitchFamily="2" charset="0"/>
                <a:cs typeface="NikoshLightBAN" pitchFamily="2" charset="0"/>
              </a:rPr>
              <a:t> </a:t>
            </a:r>
            <a:endParaRPr lang="en-US" sz="5400" b="1" dirty="0">
              <a:solidFill>
                <a:srgbClr val="CC0099"/>
              </a:solidFill>
              <a:latin typeface="NikoshLightBAN" pitchFamily="2" charset="0"/>
              <a:cs typeface="NikoshLightBAN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38034609"/>
              </p:ext>
            </p:extLst>
          </p:nvPr>
        </p:nvGraphicFramePr>
        <p:xfrm>
          <a:off x="1524000" y="1524000"/>
          <a:ext cx="64770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600200" y="3962400"/>
            <a:ext cx="6375400" cy="158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বিক্রয় ফেরত, উত্তোলন,প্রদত্ত ঋন ইত্যাদি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2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7" grpId="0">
        <p:bldAsOne/>
      </p:bldGraphic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86800" cy="9524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itchFamily="2" charset="0"/>
                <a:cs typeface="NikoshLightBAN" pitchFamily="2" charset="0"/>
              </a:rPr>
              <a:t>রেওয়ামিলের ক্রেডিড দিকে  বসবে  </a:t>
            </a:r>
            <a:r>
              <a:rPr lang="bn-BD" sz="4800" b="1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।</a:t>
            </a:r>
            <a:endParaRPr lang="en-US" sz="4800" b="1" dirty="0">
              <a:solidFill>
                <a:srgbClr val="C0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27008221"/>
              </p:ext>
            </p:extLst>
          </p:nvPr>
        </p:nvGraphicFramePr>
        <p:xfrm>
          <a:off x="1524000" y="1397000"/>
          <a:ext cx="68580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134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Graphic spid="8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533400"/>
            <a:ext cx="90936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bn-BD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lvl="0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ক) রেওয়ামিলের একটি নমুনা ছক আঁক ।</a:t>
            </a:r>
          </a:p>
          <a:p>
            <a:pPr lvl="0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খ) রেওয়ামিলের ডেবিট ও ক্রেডিড দিকে যে খতিয়ান উদ্বৃত্ত গুলো বসে তার পাঁচটি করে নাম লিখ । </a:t>
            </a:r>
          </a:p>
          <a:p>
            <a:pPr lvl="0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গ) রেওয়ামিলে যে সব খতিয়ান উদ্বৃত্ত আসবেনা সেগুলোর নাম লিখ 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bn-BD" sz="6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bn-BD" sz="6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700" b="1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ক)রেওয়ামিল প্রস্তুত করার মূল উদ্দেশ্য কি ?</a:t>
            </a:r>
          </a:p>
          <a:p>
            <a:pPr marL="0" indent="0"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খ)সকল প্রকার সম্পদ রেওয়ামিলের কোনপাশে </a:t>
            </a:r>
          </a:p>
          <a:p>
            <a:pPr marL="0" indent="0"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বসে ?</a:t>
            </a:r>
          </a:p>
          <a:p>
            <a:pPr marL="0" indent="0"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গ) সাধারনত কি ভাবে বুজব রেওয়ামিল সঠিক </a:t>
            </a:r>
          </a:p>
          <a:p>
            <a:pPr marL="0" indent="0"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হয়েছে 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14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249362"/>
          </a:xfrm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6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জনাব মামুনের নিম্নলিখিত খতিয়ান উদ্বৃত্ত সমূহ হতে ২০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সালের ৩১শে ডি সেম্বর তারিখের রেওয়ামিল তৈরি কর ।  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65441"/>
              </p:ext>
            </p:extLst>
          </p:nvPr>
        </p:nvGraphicFramePr>
        <p:xfrm>
          <a:off x="228600" y="2362200"/>
          <a:ext cx="8686801" cy="4157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9652"/>
                <a:gridCol w="4219304"/>
                <a:gridCol w="2357845"/>
              </a:tblGrid>
              <a:tr h="433413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ক্রমিক নং</a:t>
                      </a:r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শিরোনাম 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8410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০১ 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আসবাব</a:t>
                      </a:r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পত্র  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৭৫,০০০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8410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 মূলধন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৬০,০০০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53844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মজুদ পণ্য (১-১-২০১৪)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১৫,০০০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8410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পণ্য ক্রয়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১৫,০০০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8410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পণ্য বিক্রয়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৪০,০০০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8410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০৬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ভূমি ও</a:t>
                      </a:r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দালানকোঠা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২৫,০০০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8410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০৭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ভাড়া প্রপ্তি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8410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০৮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৬০,০০০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826"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০৯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৪০,০০০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9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98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bn-BD" sz="8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0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-User\Desktop\books\9 accou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28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20783"/>
            <a:ext cx="8534400" cy="931817"/>
          </a:xfrm>
        </p:spPr>
        <p:txBody>
          <a:bodyPr>
            <a:noAutofit/>
          </a:bodyPr>
          <a:lstStyle/>
          <a:p>
            <a:r>
              <a:rPr lang="bn-BD" sz="8800" b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sz="8800" b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8800" b="1" dirty="0">
              <a:ln>
                <a:solidFill>
                  <a:srgbClr val="FF000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828800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 হিসাব বিজ্ঞান </a:t>
            </a:r>
          </a:p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 নবম </a:t>
            </a:r>
          </a:p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 ৫০ </a:t>
            </a:r>
            <a:r>
              <a:rPr lang="bn-BD" sz="6000" b="1">
                <a:latin typeface="NikoshBAN" pitchFamily="2" charset="0"/>
                <a:cs typeface="NikoshBAN" pitchFamily="2" charset="0"/>
              </a:rPr>
              <a:t>মিনিট 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80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7873"/>
            <a:ext cx="8839199" cy="99752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598241"/>
            <a:ext cx="8839200" cy="372635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bn-BD" sz="14400" dirty="0" smtClean="0">
                <a:latin typeface="NikoshBAN" pitchFamily="2" charset="0"/>
                <a:cs typeface="NikoshBAN" pitchFamily="2" charset="0"/>
              </a:rPr>
              <a:t>ক)রেওয়ামিল কাকে বলে বলতে পারবে ।</a:t>
            </a:r>
          </a:p>
          <a:p>
            <a:pPr marL="0" indent="0">
              <a:buNone/>
            </a:pPr>
            <a:r>
              <a:rPr lang="bn-BD" sz="14400" dirty="0" smtClean="0">
                <a:latin typeface="NikoshBAN" pitchFamily="2" charset="0"/>
                <a:cs typeface="NikoshBAN" pitchFamily="2" charset="0"/>
              </a:rPr>
              <a:t>খ)রেওয়ামিল তৈরির উদ্দেশ্য কি ব্যাখ্যা করতে  পারবে ।</a:t>
            </a:r>
          </a:p>
          <a:p>
            <a:pPr marL="0" indent="0">
              <a:buNone/>
            </a:pPr>
            <a:r>
              <a:rPr lang="bn-BD" sz="14400" dirty="0" smtClean="0">
                <a:latin typeface="NikoshBAN" pitchFamily="2" charset="0"/>
                <a:cs typeface="NikoshBAN" pitchFamily="2" charset="0"/>
              </a:rPr>
              <a:t>গ)রেওয়ামিলের নমুনা ছক তৈরি করতে পারবে ।</a:t>
            </a:r>
          </a:p>
          <a:p>
            <a:pPr marL="0" indent="0">
              <a:buNone/>
            </a:pPr>
            <a:r>
              <a:rPr lang="bn-BD" sz="14400" dirty="0" smtClean="0">
                <a:latin typeface="NikoshBAN" pitchFamily="2" charset="0"/>
                <a:cs typeface="NikoshBAN" pitchFamily="2" charset="0"/>
              </a:rPr>
              <a:t>ঘ)যেসব হিসাবগুলো রেওয়ামিলে আসবেনা তা লিখতে পারবে ।</a:t>
            </a:r>
            <a:endParaRPr lang="bn-BD" sz="14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14400" dirty="0" smtClean="0">
                <a:latin typeface="NikoshBAN" pitchFamily="2" charset="0"/>
                <a:cs typeface="NikoshBAN" pitchFamily="2" charset="0"/>
              </a:rPr>
              <a:t>ঙ)খতিয়ান </a:t>
            </a:r>
            <a:r>
              <a:rPr lang="bn-BD" sz="14400" dirty="0">
                <a:latin typeface="NikoshBAN" pitchFamily="2" charset="0"/>
                <a:cs typeface="NikoshBAN" pitchFamily="2" charset="0"/>
              </a:rPr>
              <a:t>উদ্বৃত্ত থেকে রেওয়ামিল তৈরি করতে </a:t>
            </a:r>
            <a:r>
              <a:rPr lang="bn-BD" sz="14400" dirty="0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bn-BD" sz="14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14400" dirty="0" smtClean="0">
                <a:latin typeface="NikoshBAN" pitchFamily="2" charset="0"/>
                <a:cs typeface="NikoshBAN" pitchFamily="2" charset="0"/>
              </a:rPr>
              <a:t>																																																																																													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																																																																																																																																											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828800"/>
            <a:ext cx="883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571500">
              <a:buFont typeface="Wingdings" pitchFamily="2" charset="2"/>
              <a:buChar char="q"/>
            </a:pPr>
            <a:r>
              <a:rPr lang="bn-BD" sz="4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4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44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5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4675"/>
            <a:ext cx="9144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 জ্ঞান যাচাই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858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C00000"/>
                </a:solidFill>
              </a:rPr>
              <a:t>ক)খতিয়ানকে হিসাব বইয়ের কি বলাহয় ?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algn="ctr"/>
            <a:r>
              <a:rPr lang="bn-BD" sz="3600" b="1" dirty="0" smtClean="0">
                <a:solidFill>
                  <a:srgbClr val="00B050"/>
                </a:solidFill>
              </a:rPr>
              <a:t>খ) খাতিয়ান ‘</a:t>
            </a:r>
            <a:r>
              <a:rPr lang="en-US" sz="3600" b="1" dirty="0" smtClean="0">
                <a:solidFill>
                  <a:srgbClr val="00B050"/>
                </a:solidFill>
              </a:rPr>
              <a:t>T</a:t>
            </a:r>
            <a:r>
              <a:rPr lang="bn-BD" sz="3600" b="1" dirty="0" smtClean="0">
                <a:solidFill>
                  <a:srgbClr val="00B050"/>
                </a:solidFill>
              </a:rPr>
              <a:t>’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bn-BD" sz="3600" b="1" dirty="0" smtClean="0">
                <a:solidFill>
                  <a:srgbClr val="00B050"/>
                </a:solidFill>
              </a:rPr>
              <a:t>ছকে য়টি কলাম</a:t>
            </a:r>
            <a:r>
              <a:rPr lang="bn-BD" sz="3600" dirty="0" smtClean="0">
                <a:solidFill>
                  <a:srgbClr val="00B050"/>
                </a:solidFill>
              </a:rPr>
              <a:t> থাকে </a:t>
            </a:r>
            <a:r>
              <a:rPr lang="bn-BD" sz="3600" b="1" dirty="0" smtClean="0">
                <a:solidFill>
                  <a:srgbClr val="00B050"/>
                </a:solidFill>
              </a:rPr>
              <a:t>? 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   </a:t>
            </a:r>
            <a:r>
              <a:rPr lang="en-US" sz="3600" b="1" dirty="0" smtClean="0"/>
              <a:t> </a:t>
            </a:r>
            <a:r>
              <a:rPr lang="bn-BD" sz="3600" b="1" dirty="0" smtClean="0">
                <a:solidFill>
                  <a:srgbClr val="CC0099"/>
                </a:solidFill>
              </a:rPr>
              <a:t>গ)খতিয়ান উদ্বৃত্ত দ্বারা কি প্রস্তুত করাহয় ?</a:t>
            </a:r>
            <a:r>
              <a:rPr lang="en-US" sz="3600" b="1" dirty="0" smtClean="0">
                <a:solidFill>
                  <a:srgbClr val="CC0099"/>
                </a:solidFill>
              </a:rPr>
              <a:t>      </a:t>
            </a:r>
            <a:endParaRPr lang="bn-BD" sz="36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9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86199" y="228601"/>
            <a:ext cx="5022615" cy="571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7" t="2611" r="21347"/>
          <a:stretch/>
        </p:blipFill>
        <p:spPr>
          <a:xfrm rot="10800000" flipH="1" flipV="1">
            <a:off x="304800" y="457200"/>
            <a:ext cx="33528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7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4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079845"/>
            <a:ext cx="883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রেওয়ামিল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0500" y="896930"/>
            <a:ext cx="67615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3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92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খতিয়ানের হিসাবগুলোর গাণিতিক নির্ভুলতা যাচাই করার জন্য কনো নির্দিষ্ট দিনে একখানা পৃথক খাতায় বা কাগজে সকল হিসাবের উদ্বৃত্ত গুলোকে ডেবিট ও ক্রেডিট এই দুই ভাগে বিভক্ত করে যে বিবরণী প্রস্তুত কারাহয় তাহাকেই রেওয়ামিল বলে 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				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839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রেওয়ামিলের সংজ্ঞা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12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556</Words>
  <Application>Microsoft Office PowerPoint</Application>
  <PresentationFormat>On-screen Show (4:3)</PresentationFormat>
  <Paragraphs>155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Angles</vt:lpstr>
      <vt:lpstr>Civic</vt:lpstr>
      <vt:lpstr>PowerPoint Presentation</vt:lpstr>
      <vt:lpstr>PowerPoint Presentation</vt:lpstr>
      <vt:lpstr>PowerPoint Presentation</vt:lpstr>
      <vt:lpstr>পাঠ পরিচিতি :</vt:lpstr>
      <vt:lpstr>শিখনফল :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 :    </vt:lpstr>
      <vt:lpstr>বাড়ির কাজ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Windows User</cp:lastModifiedBy>
  <cp:revision>292</cp:revision>
  <dcterms:created xsi:type="dcterms:W3CDTF">2006-08-16T00:00:00Z</dcterms:created>
  <dcterms:modified xsi:type="dcterms:W3CDTF">2021-09-23T14:24:15Z</dcterms:modified>
</cp:coreProperties>
</file>