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2" r:id="rId2"/>
    <p:sldId id="260" r:id="rId3"/>
    <p:sldId id="280" r:id="rId4"/>
    <p:sldId id="291" r:id="rId5"/>
    <p:sldId id="263" r:id="rId6"/>
    <p:sldId id="283" r:id="rId7"/>
    <p:sldId id="266" r:id="rId8"/>
    <p:sldId id="261" r:id="rId9"/>
    <p:sldId id="276" r:id="rId10"/>
    <p:sldId id="268" r:id="rId11"/>
    <p:sldId id="256" r:id="rId12"/>
    <p:sldId id="257" r:id="rId13"/>
    <p:sldId id="264" r:id="rId14"/>
    <p:sldId id="267" r:id="rId15"/>
    <p:sldId id="270" r:id="rId16"/>
    <p:sldId id="277" r:id="rId17"/>
    <p:sldId id="271" r:id="rId18"/>
    <p:sldId id="272" r:id="rId19"/>
    <p:sldId id="273" r:id="rId20"/>
    <p:sldId id="284" r:id="rId21"/>
    <p:sldId id="275" r:id="rId22"/>
    <p:sldId id="311" r:id="rId23"/>
    <p:sldId id="274" r:id="rId24"/>
    <p:sldId id="31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84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43200" y="133350"/>
            <a:ext cx="4185356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Teacher’s loud reading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1047750"/>
            <a:ext cx="4191000" cy="251460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133600" y="4019550"/>
            <a:ext cx="50292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Open your EFT  book  at page 79.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33400" y="1276350"/>
            <a:ext cx="3200400" cy="2677656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next morning young crows see the farmer again. There is another man with him. The man sees the nest.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5162" t="7048" r="7097" b="8370"/>
          <a:stretch>
            <a:fillRect/>
          </a:stretch>
        </p:blipFill>
        <p:spPr bwMode="auto">
          <a:xfrm>
            <a:off x="3962400" y="971550"/>
            <a:ext cx="4533900" cy="32004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895350"/>
            <a:ext cx="3505200" cy="310854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Mother crow comes back. The  young crows say to their mother, “Is it time to leave now?” Mother crow says, “No. It’s not time yet!”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5032" t="3524" r="4402" b="4846"/>
          <a:stretch>
            <a:fillRect/>
          </a:stretch>
        </p:blipFill>
        <p:spPr bwMode="auto">
          <a:xfrm>
            <a:off x="4495800" y="819150"/>
            <a:ext cx="4191000" cy="3345448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276350"/>
            <a:ext cx="3048000" cy="224676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next day. The young crows see the farmer and the man again. The man has a stick.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2500" t="3404" r="2500" b="4681"/>
          <a:stretch>
            <a:fillRect/>
          </a:stretch>
        </p:blipFill>
        <p:spPr bwMode="auto">
          <a:xfrm>
            <a:off x="4267200" y="590550"/>
            <a:ext cx="3886200" cy="347712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Top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66800" y="1428750"/>
            <a:ext cx="2667000" cy="224676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Mother crow comes back. She sees the farmer and the man with the stick.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2712" t="4124" r="2373" b="5155"/>
          <a:stretch>
            <a:fillRect/>
          </a:stretch>
        </p:blipFill>
        <p:spPr bwMode="auto">
          <a:xfrm>
            <a:off x="4191000" y="895350"/>
            <a:ext cx="4118264" cy="327660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bliqueBottom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133350"/>
            <a:ext cx="8504830" cy="1447800"/>
            <a:chOff x="457200" y="133350"/>
            <a:chExt cx="8504830" cy="1447800"/>
          </a:xfrm>
        </p:grpSpPr>
        <p:sp>
          <p:nvSpPr>
            <p:cNvPr id="7" name="Rectangle 6"/>
            <p:cNvSpPr/>
            <p:nvPr/>
          </p:nvSpPr>
          <p:spPr>
            <a:xfrm>
              <a:off x="2971800" y="209550"/>
              <a:ext cx="3048000" cy="584775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1905"/>
                  <a:solidFill>
                    <a:srgbClr val="3333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Individual work</a:t>
              </a:r>
            </a:p>
          </p:txBody>
        </p:sp>
        <p:pic>
          <p:nvPicPr>
            <p:cNvPr id="8" name="Picture 7" descr="question-mar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285750"/>
              <a:ext cx="850233" cy="742950"/>
            </a:xfrm>
            <a:prstGeom prst="rect">
              <a:avLst/>
            </a:prstGeom>
          </p:spPr>
        </p:pic>
        <p:pic>
          <p:nvPicPr>
            <p:cNvPr id="9" name="Picture 2" descr="C:\Users\RAFIQ\Desktop\class 5 somaj\ghethtyhty.jpg"/>
            <p:cNvPicPr>
              <a:picLocks noChangeAspect="1" noChangeArrowheads="1"/>
            </p:cNvPicPr>
            <p:nvPr/>
          </p:nvPicPr>
          <p:blipFill>
            <a:blip r:embed="rId4"/>
            <a:srcRect l="24913" t="9143" r="11419"/>
            <a:stretch>
              <a:fillRect/>
            </a:stretch>
          </p:blipFill>
          <p:spPr bwMode="auto">
            <a:xfrm>
              <a:off x="7010400" y="133350"/>
              <a:ext cx="1951630" cy="1447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C00000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52400" y="1200150"/>
            <a:ext cx="6096000" cy="461665"/>
          </a:xfrm>
          <a:prstGeom prst="rect">
            <a:avLst/>
          </a:prstGeom>
          <a:noFill/>
          <a:ln>
            <a:solidFill>
              <a:srgbClr val="0000CC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Say the words and with proper sound and stress:</a:t>
            </a:r>
          </a:p>
        </p:txBody>
      </p:sp>
      <p:sp>
        <p:nvSpPr>
          <p:cNvPr id="12" name="Vertical Scroll 11"/>
          <p:cNvSpPr/>
          <p:nvPr/>
        </p:nvSpPr>
        <p:spPr>
          <a:xfrm>
            <a:off x="2590800" y="2190750"/>
            <a:ext cx="4267200" cy="1981200"/>
          </a:xfrm>
          <a:prstGeom prst="verticalScroll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Again, Yet, Stick, Farmer, Another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152400" y="819150"/>
            <a:ext cx="6019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Let’s find out new words and meaning them.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" y="133350"/>
            <a:ext cx="8788147" cy="1064755"/>
            <a:chOff x="152400" y="133350"/>
            <a:chExt cx="8788147" cy="1064755"/>
          </a:xfrm>
        </p:grpSpPr>
        <p:sp>
          <p:nvSpPr>
            <p:cNvPr id="8" name="TextBox 7"/>
            <p:cNvSpPr txBox="1"/>
            <p:nvPr/>
          </p:nvSpPr>
          <p:spPr>
            <a:xfrm>
              <a:off x="3581400" y="133350"/>
              <a:ext cx="1981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Pair work</a:t>
              </a:r>
            </a:p>
          </p:txBody>
        </p:sp>
        <p:pic>
          <p:nvPicPr>
            <p:cNvPr id="9" name="Picture 2" descr="C:\Users\RAFIQ\Desktop\class 5 somaj\rtgsdgdfbfbf.jpg"/>
            <p:cNvPicPr>
              <a:picLocks noChangeAspect="1" noChangeArrowheads="1"/>
            </p:cNvPicPr>
            <p:nvPr/>
          </p:nvPicPr>
          <p:blipFill>
            <a:blip r:embed="rId3"/>
            <a:srcRect l="9023" t="6780" b="5085"/>
            <a:stretch>
              <a:fillRect/>
            </a:stretch>
          </p:blipFill>
          <p:spPr bwMode="auto">
            <a:xfrm>
              <a:off x="7467600" y="209550"/>
              <a:ext cx="1472947" cy="988555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question-mar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09550"/>
              <a:ext cx="545433" cy="47661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38200" y="1352550"/>
            <a:ext cx="7772400" cy="3486150"/>
            <a:chOff x="838200" y="1352550"/>
            <a:chExt cx="7772400" cy="3486150"/>
          </a:xfrm>
        </p:grpSpPr>
        <p:sp>
          <p:nvSpPr>
            <p:cNvPr id="12" name="Bevel 11"/>
            <p:cNvSpPr/>
            <p:nvPr/>
          </p:nvSpPr>
          <p:spPr>
            <a:xfrm>
              <a:off x="838200" y="1352550"/>
              <a:ext cx="7772400" cy="3486150"/>
            </a:xfrm>
            <a:prstGeom prst="bevel">
              <a:avLst>
                <a:gd name="adj" fmla="val 3632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71600" y="1733550"/>
              <a:ext cx="1143000" cy="46166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Mother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2724150"/>
              <a:ext cx="1066800" cy="46166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Farmer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3790950"/>
              <a:ext cx="838200" cy="46166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Stick</a:t>
              </a:r>
            </a:p>
          </p:txBody>
        </p:sp>
        <p:pic>
          <p:nvPicPr>
            <p:cNvPr id="1026" name="Picture 2" descr="C:\Users\Rafiq\Downloads\rtgyrety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6200" y="1581150"/>
              <a:ext cx="1295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pic>
          <p:nvPicPr>
            <p:cNvPr id="1027" name="Picture 3" descr="C:\Users\Rafiq\Downloads\fgndndt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3638550"/>
              <a:ext cx="1295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</p:pic>
        <p:pic>
          <p:nvPicPr>
            <p:cNvPr id="1028" name="Picture 4" descr="C:\Users\Rafiq\Downloads\animated-farm-image-0053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86200" y="2647950"/>
              <a:ext cx="1295400" cy="838200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477000" y="1733550"/>
              <a:ext cx="990600" cy="46166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Parent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2800350"/>
              <a:ext cx="1447800" cy="46166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Cultivator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77000" y="3867150"/>
              <a:ext cx="762000" cy="46166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Rod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43200" y="2190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1400" y="133350"/>
            <a:ext cx="5346033" cy="1066801"/>
            <a:chOff x="3581400" y="133350"/>
            <a:chExt cx="5346033" cy="1066801"/>
          </a:xfrm>
        </p:grpSpPr>
        <p:sp>
          <p:nvSpPr>
            <p:cNvPr id="7" name="TextBox 6"/>
            <p:cNvSpPr txBox="1"/>
            <p:nvPr/>
          </p:nvSpPr>
          <p:spPr>
            <a:xfrm>
              <a:off x="3581400" y="133350"/>
              <a:ext cx="23622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Group work</a:t>
              </a:r>
            </a:p>
          </p:txBody>
        </p:sp>
        <p:pic>
          <p:nvPicPr>
            <p:cNvPr id="8" name="Picture 7" descr="question-mar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2400" y="209551"/>
              <a:ext cx="1155033" cy="990600"/>
            </a:xfrm>
            <a:prstGeom prst="rect">
              <a:avLst/>
            </a:prstGeom>
          </p:spPr>
        </p:pic>
      </p:grpSp>
      <p:pic>
        <p:nvPicPr>
          <p:cNvPr id="9" name="Picture 8" descr="10289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352550"/>
            <a:ext cx="1066800" cy="838200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</p:pic>
      <p:sp>
        <p:nvSpPr>
          <p:cNvPr id="17" name="TextBox 16"/>
          <p:cNvSpPr txBox="1"/>
          <p:nvPr/>
        </p:nvSpPr>
        <p:spPr>
          <a:xfrm>
            <a:off x="3276600" y="895350"/>
            <a:ext cx="32766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groups work in same.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0" y="1657350"/>
            <a:ext cx="1066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Group -1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9400" y="1504950"/>
            <a:ext cx="5181600" cy="83099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How many people do the crows see?</a:t>
            </a:r>
          </a:p>
          <a:p>
            <a:pPr marL="342900" indent="-3429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How many days are there is the story? 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04800" y="2647950"/>
            <a:ext cx="7696200" cy="907197"/>
            <a:chOff x="304800" y="2647950"/>
            <a:chExt cx="7696200" cy="907197"/>
          </a:xfrm>
        </p:grpSpPr>
        <p:pic>
          <p:nvPicPr>
            <p:cNvPr id="10" name="Picture 9" descr="copy_of_focusgroup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2647950"/>
              <a:ext cx="1066800" cy="848390"/>
            </a:xfrm>
            <a:prstGeom prst="rect">
              <a:avLst/>
            </a:prstGeom>
            <a:ln>
              <a:solidFill>
                <a:srgbClr val="FF0000"/>
              </a:solidFill>
              <a:prstDash val="solid"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1524000" y="2952750"/>
              <a:ext cx="1057439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Group -2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2724150"/>
              <a:ext cx="5181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1. How many people do the crows see?</a:t>
              </a:r>
            </a:p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2. How many days are there is the story?  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" y="3790950"/>
            <a:ext cx="7696200" cy="907197"/>
            <a:chOff x="304800" y="3943350"/>
            <a:chExt cx="7696200" cy="907197"/>
          </a:xfrm>
        </p:grpSpPr>
        <p:pic>
          <p:nvPicPr>
            <p:cNvPr id="11" name="Picture 2" descr="C:\Users\RAFIQ\Desktop\-ekok kajer pic\images[5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0" y="3943350"/>
              <a:ext cx="1066800" cy="838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rgbClr val="FF0000"/>
              </a:solidFill>
              <a:prstDash val="solid"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1524000" y="4248150"/>
              <a:ext cx="103741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Group -3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19400" y="4019550"/>
              <a:ext cx="5181600" cy="8309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1. How many people do the crows see?</a:t>
              </a:r>
            </a:p>
            <a:p>
              <a:pPr marL="342900" indent="-342900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2. How many days are there is the story?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4"/>
          <p:cNvSpPr txBox="1"/>
          <p:nvPr/>
        </p:nvSpPr>
        <p:spPr>
          <a:xfrm>
            <a:off x="2438400" y="133350"/>
            <a:ext cx="42672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Student’s reading in pair.  </a:t>
            </a:r>
          </a:p>
        </p:txBody>
      </p:sp>
      <p:pic>
        <p:nvPicPr>
          <p:cNvPr id="10" name="Picture 9" descr="232323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00150"/>
            <a:ext cx="3200400" cy="2911660"/>
          </a:xfrm>
          <a:prstGeom prst="rect">
            <a:avLst/>
          </a:prstGeom>
          <a:ln>
            <a:solidFill>
              <a:srgbClr val="7030A0"/>
            </a:solidFill>
            <a:prstDash val="solid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895350"/>
            <a:ext cx="3429000" cy="3886200"/>
          </a:xfrm>
          <a:prstGeom prst="rect">
            <a:avLst/>
          </a:prstGeom>
          <a:noFill/>
          <a:ln w="9525">
            <a:solidFill>
              <a:srgbClr val="7030A0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5" cy="5143500"/>
            <a:chOff x="0" y="0"/>
            <a:chExt cx="9189715" cy="5143500"/>
          </a:xfrm>
          <a:solidFill>
            <a:srgbClr val="00B050"/>
          </a:solid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6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4549140" y="5486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1295400" y="1885950"/>
            <a:ext cx="6248400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Checking learning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019800" y="69980"/>
            <a:ext cx="3001143" cy="5847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Lessons identity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183" y="720897"/>
            <a:ext cx="1828800" cy="221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10130" y="2950838"/>
            <a:ext cx="36423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Class-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</a:t>
            </a:r>
          </a:p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Subject-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pPr algn="ctr"/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Unite-</a:t>
            </a:r>
            <a:r>
              <a:rPr lang="en-US" sz="32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  <a:p>
            <a:pPr algn="ctr"/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7-9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DA349-BE30-45CA-8025-9E5E9D3C6593}"/>
              </a:ext>
            </a:extLst>
          </p:cNvPr>
          <p:cNvSpPr/>
          <p:nvPr/>
        </p:nvSpPr>
        <p:spPr>
          <a:xfrm>
            <a:off x="538067" y="69980"/>
            <a:ext cx="3191066" cy="58477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Teachers identity</a:t>
            </a:r>
            <a:endParaRPr lang="en-US" sz="3200" dirty="0">
              <a:solidFill>
                <a:srgbClr val="99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A7ED89-C8D2-4D80-9B39-F9C2F77EF0BB}"/>
              </a:ext>
            </a:extLst>
          </p:cNvPr>
          <p:cNvSpPr txBox="1"/>
          <p:nvPr/>
        </p:nvSpPr>
        <p:spPr>
          <a:xfrm>
            <a:off x="537227" y="2571750"/>
            <a:ext cx="36423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Md. Belal Hossan</a:t>
            </a:r>
          </a:p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Assistant teacher </a:t>
            </a:r>
          </a:p>
          <a:p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Ceora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Government primary school  </a:t>
            </a:r>
            <a:endParaRPr lang="en-US" sz="32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0A72B7-8263-4515-862D-5495E256F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8" y="720897"/>
            <a:ext cx="1996392" cy="18965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0426" y="418669"/>
            <a:ext cx="2371724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Checking learning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138347"/>
            <a:ext cx="1771650" cy="1890603"/>
          </a:xfrm>
          <a:prstGeom prst="bevel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6119" y="3307636"/>
            <a:ext cx="2486025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I’m a cow          /goat.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2340" y="3307636"/>
            <a:ext cx="2804699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I live in a stream/  shed.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36120" y="3947636"/>
            <a:ext cx="2707256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I get up early     / late.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4938" y="3939634"/>
            <a:ext cx="3358861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I am a slow  / quick animal.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4669" y="3263145"/>
            <a:ext cx="829125" cy="41549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cow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0128" y="3947636"/>
            <a:ext cx="899239" cy="41549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early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077" y="3322335"/>
            <a:ext cx="758961" cy="41549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shed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6106" y="3950985"/>
            <a:ext cx="702694" cy="41549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slow</a:t>
            </a:r>
          </a:p>
        </p:txBody>
      </p:sp>
      <p:sp>
        <p:nvSpPr>
          <p:cNvPr id="19" name="Frame 18"/>
          <p:cNvSpPr/>
          <p:nvPr/>
        </p:nvSpPr>
        <p:spPr>
          <a:xfrm>
            <a:off x="1143000" y="0"/>
            <a:ext cx="6858000" cy="51435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895350"/>
            <a:ext cx="28194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Fill in the blanks: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1657350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The man sees the         .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2266950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Mother          comes back.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2876550"/>
            <a:ext cx="38100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The man has a         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8400" y="3486150"/>
            <a:ext cx="46482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The young crows see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the            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095750"/>
            <a:ext cx="4495800" cy="46166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 There is                       with him.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16573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226695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87655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stick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7400" y="348615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farmer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0" y="40957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another man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800" y="2876550"/>
            <a:ext cx="1371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prstTxWarp prst="textWave1">
              <a:avLst>
                <a:gd name="adj1" fmla="val 20000"/>
                <a:gd name="adj2" fmla="val 12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Matching</a:t>
            </a:r>
            <a:endParaRPr lang="en-US" sz="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6549" y="2035102"/>
            <a:ext cx="5697529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What is the man see?   </a:t>
            </a:r>
            <a:endParaRPr lang="en-US" sz="33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093" y="3291306"/>
            <a:ext cx="3477782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A.</a:t>
            </a:r>
            <a:r>
              <a:rPr lang="bn-IN" alt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The hut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1093" y="4148530"/>
            <a:ext cx="3245275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C. </a:t>
            </a:r>
            <a:r>
              <a:rPr lang="en-US" sz="3600" b="1" kern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nest</a:t>
            </a:r>
            <a:endParaRPr lang="en-US" sz="3600" b="1" kern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9189" y="3183349"/>
            <a:ext cx="3113539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B.</a:t>
            </a:r>
            <a:r>
              <a:rPr lang="bn-IN" alt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house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8375" y="4020922"/>
            <a:ext cx="3154352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D.</a:t>
            </a:r>
            <a:r>
              <a:rPr lang="bn-IN" sz="36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room </a:t>
            </a:r>
            <a:r>
              <a:rPr lang="bn-IN" sz="36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732" y="1060240"/>
            <a:ext cx="277786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Wrong answer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9984" y="488543"/>
            <a:ext cx="3334550" cy="1092607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Right 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answer </a:t>
            </a:r>
          </a:p>
          <a:p>
            <a:pPr algn="ctr"/>
            <a:endParaRPr lang="en-US" sz="3300" b="1" dirty="0">
              <a:ln w="11430"/>
              <a:solidFill>
                <a:srgbClr val="8D177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0497" y="3914553"/>
            <a:ext cx="57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311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1200150"/>
            <a:ext cx="3333750" cy="2667000"/>
          </a:xfrm>
          <a:prstGeom prst="rect">
            <a:avLst/>
          </a:prstGeom>
          <a:ln w="38100" cap="sq">
            <a:solidFill>
              <a:srgbClr val="FF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00400" y="133350"/>
            <a:ext cx="2590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4324350"/>
            <a:ext cx="5334000" cy="52322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five sentences about the crow.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6 Points 1">
            <a:extLst>
              <a:ext uri="{FF2B5EF4-FFF2-40B4-BE49-F238E27FC236}">
                <a16:creationId xmlns:a16="http://schemas.microsoft.com/office/drawing/2014/main" id="{C956A801-B4B1-48D5-B27C-CBF413918B37}"/>
              </a:ext>
            </a:extLst>
          </p:cNvPr>
          <p:cNvSpPr/>
          <p:nvPr/>
        </p:nvSpPr>
        <p:spPr>
          <a:xfrm>
            <a:off x="1447800" y="590550"/>
            <a:ext cx="6248400" cy="4038600"/>
          </a:xfrm>
          <a:prstGeom prst="star6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</a:t>
            </a:r>
          </a:p>
        </p:txBody>
      </p:sp>
    </p:spTree>
    <p:extLst>
      <p:ext uri="{BB962C8B-B14F-4D97-AF65-F5344CB8AC3E}">
        <p14:creationId xmlns:p14="http://schemas.microsoft.com/office/powerpoint/2010/main" val="422586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69657" y="832870"/>
            <a:ext cx="2945494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Good morning, students.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6805" y="1722135"/>
            <a:ext cx="2774045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Good morning, teacher.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4773" r="16398"/>
          <a:stretch/>
        </p:blipFill>
        <p:spPr>
          <a:xfrm>
            <a:off x="2611659" y="1597864"/>
            <a:ext cx="559974" cy="6026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5" name="Right Arrow 24"/>
          <p:cNvSpPr/>
          <p:nvPr/>
        </p:nvSpPr>
        <p:spPr>
          <a:xfrm>
            <a:off x="3268343" y="4208285"/>
            <a:ext cx="761256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6" name="Right Arrow 25"/>
          <p:cNvSpPr/>
          <p:nvPr/>
        </p:nvSpPr>
        <p:spPr>
          <a:xfrm>
            <a:off x="3214601" y="1772792"/>
            <a:ext cx="761256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TextBox 26"/>
          <p:cNvSpPr txBox="1"/>
          <p:nvPr/>
        </p:nvSpPr>
        <p:spPr>
          <a:xfrm>
            <a:off x="4000500" y="2534179"/>
            <a:ext cx="2400300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How are you today?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4773" r="16398"/>
          <a:stretch/>
        </p:blipFill>
        <p:spPr>
          <a:xfrm>
            <a:off x="2628901" y="3285098"/>
            <a:ext cx="516158" cy="5555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0" name="TextBox 29"/>
          <p:cNvSpPr txBox="1"/>
          <p:nvPr/>
        </p:nvSpPr>
        <p:spPr>
          <a:xfrm>
            <a:off x="3967993" y="3257550"/>
            <a:ext cx="1918457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Fine. and you?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3231574" y="2619391"/>
            <a:ext cx="761256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2" name="Right Arrow 31"/>
          <p:cNvSpPr/>
          <p:nvPr/>
        </p:nvSpPr>
        <p:spPr>
          <a:xfrm>
            <a:off x="3184815" y="3431881"/>
            <a:ext cx="761256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993" y="4000500"/>
            <a:ext cx="521189" cy="660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293" y="2400300"/>
            <a:ext cx="521189" cy="660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4" name="TextBox 33"/>
          <p:cNvSpPr txBox="1"/>
          <p:nvPr/>
        </p:nvSpPr>
        <p:spPr>
          <a:xfrm>
            <a:off x="4057650" y="4117081"/>
            <a:ext cx="1918457" cy="4154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dirty="0"/>
              <a:t>Fine, thank you.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3171633" y="910961"/>
            <a:ext cx="761256" cy="314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4284" y="703176"/>
            <a:ext cx="521189" cy="6601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Frame 36"/>
          <p:cNvSpPr/>
          <p:nvPr/>
        </p:nvSpPr>
        <p:spPr>
          <a:xfrm>
            <a:off x="1143000" y="0"/>
            <a:ext cx="6858000" cy="51435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1" y="1237793"/>
            <a:ext cx="3617186" cy="31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79" y="1636543"/>
            <a:ext cx="3617186" cy="31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1DB2091-B951-48ED-A18A-43B4D876D932}"/>
              </a:ext>
            </a:extLst>
          </p:cNvPr>
          <p:cNvSpPr/>
          <p:nvPr/>
        </p:nvSpPr>
        <p:spPr>
          <a:xfrm>
            <a:off x="1143000" y="-476250"/>
            <a:ext cx="6136843" cy="4648200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5740" tIns="205740" rIns="205740" bIns="205740" numCol="1" spcCol="1270" anchor="ctr" anchorCtr="0">
            <a:prstTxWarp prst="textArchDown">
              <a:avLst>
                <a:gd name="adj" fmla="val 20837878"/>
              </a:avLst>
            </a:prstTxWarp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600" b="1" kern="1200" dirty="0">
                <a:ln w="50800"/>
                <a:solidFill>
                  <a:schemeClr val="bg1"/>
                </a:solidFill>
                <a:effectLst>
                  <a:glow rad="368300">
                    <a:schemeClr val="tx1"/>
                  </a:glow>
                </a:effectLst>
                <a:latin typeface="Times New Roman" pitchFamily="18" charset="0"/>
                <a:cs typeface="Times New Roman" pitchFamily="18" charset="0"/>
              </a:rPr>
              <a:t>        Let’s listen a song</a:t>
            </a:r>
          </a:p>
        </p:txBody>
      </p:sp>
    </p:spTree>
    <p:extLst>
      <p:ext uri="{BB962C8B-B14F-4D97-AF65-F5344CB8AC3E}">
        <p14:creationId xmlns:p14="http://schemas.microsoft.com/office/powerpoint/2010/main" val="14773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8" y="-45718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057400" y="133350"/>
            <a:ext cx="5410200" cy="954107"/>
          </a:xfrm>
          <a:prstGeom prst="rect">
            <a:avLst/>
          </a:prstGeom>
          <a:ln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See the following pictures and try to say what is our today’s lesson?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09800" y="1504950"/>
            <a:ext cx="5029200" cy="2667000"/>
            <a:chOff x="1600200" y="1428750"/>
            <a:chExt cx="5029200" cy="2667000"/>
          </a:xfrm>
        </p:grpSpPr>
        <p:pic>
          <p:nvPicPr>
            <p:cNvPr id="9" name="Picture 10" descr="C:\Users\Rafiq\Downloads\dfgvv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05400" y="2876550"/>
              <a:ext cx="1524000" cy="1219200"/>
            </a:xfrm>
            <a:prstGeom prst="rect">
              <a:avLst/>
            </a:prstGeom>
            <a:noFill/>
          </p:spPr>
        </p:pic>
        <p:pic>
          <p:nvPicPr>
            <p:cNvPr id="10" name="Picture 2" descr="C:\Users\Rafiq\Downloads\ghnghnjyju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05400" y="1428750"/>
              <a:ext cx="1524000" cy="1219200"/>
            </a:xfrm>
            <a:prstGeom prst="rect">
              <a:avLst/>
            </a:prstGeom>
            <a:noFill/>
          </p:spPr>
        </p:pic>
        <p:pic>
          <p:nvPicPr>
            <p:cNvPr id="11" name="Picture 3" descr="C:\Users\Rafiq\Downloads\drtghrehgrth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9000" y="1428750"/>
              <a:ext cx="1474709" cy="1219200"/>
            </a:xfrm>
            <a:prstGeom prst="rect">
              <a:avLst/>
            </a:prstGeom>
            <a:noFill/>
          </p:spPr>
        </p:pic>
        <p:pic>
          <p:nvPicPr>
            <p:cNvPr id="12" name="Picture 4" descr="C:\Users\Rafiq\Downloads\ndfhdeh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00200" y="1428750"/>
              <a:ext cx="1576928" cy="1238250"/>
            </a:xfrm>
            <a:prstGeom prst="rect">
              <a:avLst/>
            </a:prstGeom>
            <a:noFill/>
          </p:spPr>
        </p:pic>
        <p:pic>
          <p:nvPicPr>
            <p:cNvPr id="13" name="Picture 5" descr="C:\Users\Rafiq\Downloads\vbszdfvdsfvb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2876550"/>
              <a:ext cx="1600200" cy="1219200"/>
            </a:xfrm>
            <a:prstGeom prst="rect">
              <a:avLst/>
            </a:prstGeom>
            <a:noFill/>
          </p:spPr>
        </p:pic>
        <p:pic>
          <p:nvPicPr>
            <p:cNvPr id="14" name="Picture 7" descr="C:\Users\Rafiq\Downloads\fgsfgbsdfgbs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29000" y="2876550"/>
              <a:ext cx="1476375" cy="1219200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81000" y="1504950"/>
            <a:ext cx="15240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What kind of birds look here?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2876550"/>
            <a:ext cx="15240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Which bird is common of our country?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91400" y="1504950"/>
            <a:ext cx="152400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Many kinds of birds look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2876550"/>
            <a:ext cx="160020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crow is very common bird in our country.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/>
          <a:stretch/>
        </p:blipFill>
        <p:spPr>
          <a:xfrm flipH="1">
            <a:off x="1916566" y="1016378"/>
            <a:ext cx="2368502" cy="17570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10095"/>
          <a:stretch/>
        </p:blipFill>
        <p:spPr>
          <a:xfrm>
            <a:off x="1916566" y="2929216"/>
            <a:ext cx="2368502" cy="17570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16" y="1016379"/>
            <a:ext cx="2368502" cy="17570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/>
          <a:stretch/>
        </p:blipFill>
        <p:spPr>
          <a:xfrm>
            <a:off x="4840536" y="2887762"/>
            <a:ext cx="2360365" cy="17661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2514600" y="304369"/>
            <a:ext cx="4227918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What do you see in the picture?</a:t>
            </a:r>
          </a:p>
        </p:txBody>
      </p:sp>
      <p:sp>
        <p:nvSpPr>
          <p:cNvPr id="8" name="Frame 7"/>
          <p:cNvSpPr/>
          <p:nvPr/>
        </p:nvSpPr>
        <p:spPr>
          <a:xfrm>
            <a:off x="1143000" y="0"/>
            <a:ext cx="6858000" cy="51435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95600" y="209550"/>
            <a:ext cx="3810000" cy="58477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Today’s our lesson 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150495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The crow</a:t>
            </a:r>
          </a:p>
        </p:txBody>
      </p:sp>
      <p:pic>
        <p:nvPicPr>
          <p:cNvPr id="11" name="Picture 4" descr="C:\Users\Rafiq\Downloads\fhjm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410" y="2190750"/>
            <a:ext cx="2973765" cy="2105025"/>
          </a:xfrm>
          <a:prstGeom prst="ellipse">
            <a:avLst/>
          </a:prstGeom>
          <a:noFill/>
          <a:ln w="9525">
            <a:solidFill>
              <a:srgbClr val="C0000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95400" y="173355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students will be able---</a:t>
            </a:r>
          </a:p>
          <a:p>
            <a:endParaRPr lang="en-US" sz="3200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Listening: 4.3.1 enjoys and understand stories.</a:t>
            </a:r>
          </a:p>
          <a:p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Speaking: 1.1.4 say words and sentences  with proper sounds and stress.</a:t>
            </a:r>
          </a:p>
          <a:p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Reading:   5.1.3 read texts.                                                                                   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43200" y="209550"/>
            <a:ext cx="6164239" cy="1600200"/>
            <a:chOff x="2743200" y="209550"/>
            <a:chExt cx="6164239" cy="1600200"/>
          </a:xfrm>
        </p:grpSpPr>
        <p:sp>
          <p:nvSpPr>
            <p:cNvPr id="7" name="TextBox 6"/>
            <p:cNvSpPr txBox="1"/>
            <p:nvPr/>
          </p:nvSpPr>
          <p:spPr>
            <a:xfrm>
              <a:off x="2743200" y="209550"/>
              <a:ext cx="3581400" cy="5847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Learning outcomes</a:t>
              </a:r>
            </a:p>
          </p:txBody>
        </p:sp>
        <p:pic>
          <p:nvPicPr>
            <p:cNvPr id="10" name="Picture 2" descr="J:\eretty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3409" y="285750"/>
              <a:ext cx="2104030" cy="1524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89718" cy="5189218"/>
            <a:chOff x="0" y="0"/>
            <a:chExt cx="9189718" cy="5189218"/>
          </a:xfrm>
          <a:blipFill>
            <a:blip r:embed="rId2"/>
            <a:stretch>
              <a:fillRect/>
            </a:stretch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flipH="1">
              <a:off x="9143999" y="0"/>
              <a:ext cx="45719" cy="51435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 flipH="1">
              <a:off x="4549140" y="594359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4549140" y="-4549140"/>
              <a:ext cx="45719" cy="9144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8"/>
          <p:cNvSpPr txBox="1"/>
          <p:nvPr/>
        </p:nvSpPr>
        <p:spPr>
          <a:xfrm>
            <a:off x="1600200" y="20955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My dear students-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Can you say, about our previous lesson?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000" y="333375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our previous lesson, we know the mother crow and young crow.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05000" y="1504950"/>
            <a:ext cx="5486400" cy="1762125"/>
            <a:chOff x="1905000" y="1504950"/>
            <a:chExt cx="5486400" cy="17621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t="4145" r="3887"/>
            <a:stretch>
              <a:fillRect/>
            </a:stretch>
          </p:blipFill>
          <p:spPr bwMode="auto">
            <a:xfrm>
              <a:off x="1905000" y="1504950"/>
              <a:ext cx="2590800" cy="1762125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 l="5212" t="4188" r="3583"/>
            <a:stretch>
              <a:fillRect/>
            </a:stretch>
          </p:blipFill>
          <p:spPr bwMode="auto">
            <a:xfrm>
              <a:off x="4724400" y="1504950"/>
              <a:ext cx="2667000" cy="1743075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535</Words>
  <Application>Microsoft Office PowerPoint</Application>
  <PresentationFormat>On-screen Show (16:9)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</dc:creator>
  <cp:lastModifiedBy>Belal Hossan</cp:lastModifiedBy>
  <cp:revision>90</cp:revision>
  <dcterms:created xsi:type="dcterms:W3CDTF">2006-08-16T00:00:00Z</dcterms:created>
  <dcterms:modified xsi:type="dcterms:W3CDTF">2020-08-26T17:52:50Z</dcterms:modified>
</cp:coreProperties>
</file>