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60" r:id="rId4"/>
    <p:sldId id="279" r:id="rId5"/>
    <p:sldId id="307" r:id="rId6"/>
    <p:sldId id="264" r:id="rId7"/>
    <p:sldId id="263" r:id="rId8"/>
    <p:sldId id="261" r:id="rId9"/>
    <p:sldId id="280" r:id="rId10"/>
    <p:sldId id="278" r:id="rId11"/>
    <p:sldId id="281" r:id="rId12"/>
    <p:sldId id="332" r:id="rId13"/>
    <p:sldId id="310" r:id="rId14"/>
    <p:sldId id="311" r:id="rId15"/>
    <p:sldId id="312" r:id="rId16"/>
    <p:sldId id="318" r:id="rId17"/>
    <p:sldId id="327" r:id="rId18"/>
    <p:sldId id="323" r:id="rId19"/>
    <p:sldId id="313" r:id="rId20"/>
    <p:sldId id="325" r:id="rId21"/>
    <p:sldId id="328" r:id="rId22"/>
    <p:sldId id="324" r:id="rId23"/>
    <p:sldId id="321" r:id="rId24"/>
    <p:sldId id="326" r:id="rId25"/>
    <p:sldId id="275" r:id="rId26"/>
    <p:sldId id="322" r:id="rId27"/>
    <p:sldId id="337" r:id="rId28"/>
    <p:sldId id="338" r:id="rId29"/>
    <p:sldId id="336" r:id="rId30"/>
    <p:sldId id="329" r:id="rId31"/>
    <p:sldId id="331" r:id="rId32"/>
    <p:sldId id="335" r:id="rId33"/>
    <p:sldId id="314" r:id="rId34"/>
    <p:sldId id="315" r:id="rId35"/>
    <p:sldId id="316" r:id="rId36"/>
    <p:sldId id="319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BB87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5B8F9-9AA0-4D4F-8933-8361862F9040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C8015-745A-4F54-A6DB-DA457C5A9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52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C8015-745A-4F54-A6DB-DA457C5A96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09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C8015-745A-4F54-A6DB-DA457C5A96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68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>
            <a:lumMod val="40000"/>
            <a:lumOff val="60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95087D03-CBB4-490C-B608-E7CBFF82AFE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038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7A02ED-0201-47EA-B291-4640F65886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66" y="154745"/>
            <a:ext cx="11901267" cy="63585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7D9C0E-F669-4303-B367-2FBA5B5804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53" y="6506306"/>
            <a:ext cx="243485" cy="196949"/>
          </a:xfrm>
          <a:prstGeom prst="ellipse">
            <a:avLst/>
          </a:prstGeom>
          <a:ln w="9525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082FBD-78EF-48A4-988B-064AD2F3DE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" y="6513342"/>
            <a:ext cx="243485" cy="196949"/>
          </a:xfrm>
          <a:prstGeom prst="ellipse">
            <a:avLst/>
          </a:prstGeom>
          <a:ln w="9525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708BDB7-F9F8-4EFE-96EB-25EAADFA2FEA}"/>
              </a:ext>
            </a:extLst>
          </p:cNvPr>
          <p:cNvSpPr txBox="1"/>
          <p:nvPr userDrawn="1"/>
        </p:nvSpPr>
        <p:spPr>
          <a:xfrm>
            <a:off x="572548" y="6473316"/>
            <a:ext cx="11496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Manik Chandra Majumder, Senior Teacher , Gazirhat High School, Senbag, Noakhali. Mobile No: 01717155169 ,Email: manikmajumder01@gmail.com</a:t>
            </a:r>
          </a:p>
        </p:txBody>
      </p:sp>
    </p:spTree>
    <p:extLst>
      <p:ext uri="{BB962C8B-B14F-4D97-AF65-F5344CB8AC3E}">
        <p14:creationId xmlns:p14="http://schemas.microsoft.com/office/powerpoint/2010/main" val="4024462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20C4F-F6C1-4E9A-A8DA-36DBEFA25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937244-1AB2-4D72-9721-8D3BBB038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DAA45-88FE-4E7D-8D7F-ED9C17537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0A75-AC27-4242-90E5-F7E744E9D20E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5036E-0E87-44AF-9DDC-138A6D51A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18626-850D-4F9E-81D7-535D89A4B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198F-BE6A-46AC-B214-9E675DEEF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3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9F007D-372A-4A4B-B4E0-BD699B2D12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C2238A-BB14-4FEF-BE2E-8298EC03D3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F7E87-8683-47F9-AB8A-D054555C3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0A75-AC27-4242-90E5-F7E744E9D20E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5B4FF-AC36-4985-AC9F-98DC51248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52C65-888D-40B2-9AC4-C72251E54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198F-BE6A-46AC-B214-9E675DEEF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2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055C0-4C72-47C0-8DB0-840D818D5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5C431-A023-4E2A-B4AD-F64BCBE4D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84329-D28E-4EBD-8717-D1D4036EA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0A75-AC27-4242-90E5-F7E744E9D20E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2647B-1DF2-4E39-860A-DD0A24689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99615-15CC-4661-80DE-80F8E635F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198F-BE6A-46AC-B214-9E675DEEF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5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62082-DAD9-42EA-BC4B-3547594BE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4D8A7-2ED2-41A4-9CC5-41992710D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99D34-0D7D-445E-907C-1D0BD6A37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0A75-AC27-4242-90E5-F7E744E9D20E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54B84-CE7D-4785-9044-2CB89D383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94886-5F39-4303-9E03-F75C8A14B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198F-BE6A-46AC-B214-9E675DEEF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03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2B654-B1B4-42F9-8552-18FE9B48B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8AF93-353F-49D7-BEFC-155B224AB7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D7BF2B-A486-4001-ACFA-9B91404EC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4126CB-3472-4D5D-AAE7-32E76EED7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0A75-AC27-4242-90E5-F7E744E9D20E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AF3447-2E82-41EB-B066-2815624C4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3BD9B2-F366-4311-A9AE-A3CC147C9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198F-BE6A-46AC-B214-9E675DEEF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60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646A8-7ACC-4362-8B5E-0910060B8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F9277-ABF1-495C-ADC9-62FFDFD9C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DEFC6E-2B58-4F78-813D-2E912D93C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C65BC7-041F-49A3-A613-CE3CE47FF1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B6F4D8-904B-42A8-8139-1FEF874F5A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CF3484-879E-4E37-A03B-1EF8FA2D8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0A75-AC27-4242-90E5-F7E744E9D20E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F9E417-F7D0-41FE-B32C-85B36ABE3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C96A3-4FD1-4509-90BE-C06720983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198F-BE6A-46AC-B214-9E675DEEF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55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34A2A-C494-4EFE-9F7C-B32C8EC05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54FC63-63E3-46DC-9113-6F824539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0A75-AC27-4242-90E5-F7E744E9D20E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687FB0-AE41-44A9-8BAA-1A37209A0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F68DE9-DD84-4C27-ABB7-3EA2946AC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198F-BE6A-46AC-B214-9E675DEEF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20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C2BB29-E7FB-4B33-BF5D-F82B4CF71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0A75-AC27-4242-90E5-F7E744E9D20E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47F98A-D019-494C-9613-D1A904531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45CFE3-9526-4D56-8B50-B2C886BCD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198F-BE6A-46AC-B214-9E675DEEF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18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AFC13-45CB-4197-9950-3B8CDBC8C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10716-7CF7-4D5B-9487-4328F14DC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81975F-C121-49E9-8BE3-BBCCEC6B6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4C89ED-3112-43F6-A933-6B399535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0A75-AC27-4242-90E5-F7E744E9D20E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426E1-A176-48D4-A93B-7B2AB8B65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987C6-81D8-4242-9749-415AD14C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198F-BE6A-46AC-B214-9E675DEEF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A0DD5-D7A7-4952-B63D-AEFCC38BB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A3FB18-2BBA-469C-BFBE-4A1258F237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731EE-DEDE-4EC2-895C-ED4C83BF53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BB455F-8A13-4DD6-BC25-018954385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0A75-AC27-4242-90E5-F7E744E9D20E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606555-0662-450A-AC00-C2429A557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E234D-339E-4D09-B050-188556AB8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198F-BE6A-46AC-B214-9E675DEEF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1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3DC254-4D31-4A92-BDBC-1DBAD38AD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A0658-8860-4930-A46F-7A5160600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0B7B9-51AA-4A67-8814-4EB5062D63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00A75-AC27-4242-90E5-F7E744E9D20E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405F2-F08A-4A7F-BE6B-AB45AC1F6D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0D549-DB97-4A02-9FDA-38144F9E49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7198F-BE6A-46AC-B214-9E675DEEF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2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EFA999EE-8099-47FD-B408-2F6D1829AD0A}"/>
              </a:ext>
            </a:extLst>
          </p:cNvPr>
          <p:cNvSpPr txBox="1"/>
          <p:nvPr/>
        </p:nvSpPr>
        <p:spPr>
          <a:xfrm>
            <a:off x="1716260" y="359900"/>
            <a:ext cx="9214338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15925B4-BBE1-4F4E-8389-C993140C4B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4"/>
          <a:stretch/>
        </p:blipFill>
        <p:spPr>
          <a:xfrm>
            <a:off x="773723" y="1519310"/>
            <a:ext cx="10902461" cy="472250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400822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736487-E91E-4665-AE44-75BF9960B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74" y="461074"/>
            <a:ext cx="10775852" cy="5935851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5962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4469F8-CBD4-4BE1-AB68-8153C535F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288" y="1156589"/>
            <a:ext cx="8806376" cy="5260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119BF3-249A-416C-AE98-B0E1250364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288" y="1156589"/>
            <a:ext cx="8734864" cy="5260298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C1A8A9-B833-480B-AC1A-68DA1E11AA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06" y="1156589"/>
            <a:ext cx="8921846" cy="5112182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70C09E-3348-417E-AE91-04BBBA4DAFF7}"/>
              </a:ext>
            </a:extLst>
          </p:cNvPr>
          <p:cNvSpPr txBox="1"/>
          <p:nvPr/>
        </p:nvSpPr>
        <p:spPr>
          <a:xfrm>
            <a:off x="2138288" y="311563"/>
            <a:ext cx="815042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Look at the pictures and read the sentences.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3742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C3BEC08-A45C-4FDC-9D92-921C670C9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248493"/>
              </p:ext>
            </p:extLst>
          </p:nvPr>
        </p:nvGraphicFramePr>
        <p:xfrm>
          <a:off x="4257819" y="959673"/>
          <a:ext cx="3699807" cy="4213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4274">
                  <a:extLst>
                    <a:ext uri="{9D8B030D-6E8A-4147-A177-3AD203B41FA5}">
                      <a16:colId xmlns:a16="http://schemas.microsoft.com/office/drawing/2014/main" val="4075290259"/>
                    </a:ext>
                  </a:extLst>
                </a:gridCol>
                <a:gridCol w="1895533">
                  <a:extLst>
                    <a:ext uri="{9D8B030D-6E8A-4147-A177-3AD203B41FA5}">
                      <a16:colId xmlns:a16="http://schemas.microsoft.com/office/drawing/2014/main" val="954300163"/>
                    </a:ext>
                  </a:extLst>
                </a:gridCol>
              </a:tblGrid>
              <a:tr h="586452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Subject     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Object</a:t>
                      </a:r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618834"/>
                  </a:ext>
                </a:extLst>
              </a:tr>
              <a:tr h="514374">
                <a:tc>
                  <a:txBody>
                    <a:bodyPr/>
                    <a:lstStyle/>
                    <a:p>
                      <a:r>
                        <a:rPr lang="en-GB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I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me</a:t>
                      </a:r>
                      <a:endParaRPr lang="en-US" sz="2800" b="1" dirty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165945"/>
                  </a:ext>
                </a:extLst>
              </a:tr>
              <a:tr h="514374">
                <a:tc>
                  <a:txBody>
                    <a:bodyPr/>
                    <a:lstStyle/>
                    <a:p>
                      <a:r>
                        <a:rPr lang="en-GB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We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us</a:t>
                      </a:r>
                      <a:endParaRPr lang="en-US" sz="2800" b="1" dirty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852071"/>
                  </a:ext>
                </a:extLst>
              </a:tr>
              <a:tr h="514374">
                <a:tc>
                  <a:txBody>
                    <a:bodyPr/>
                    <a:lstStyle/>
                    <a:p>
                      <a:r>
                        <a:rPr lang="en-GB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You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your</a:t>
                      </a:r>
                      <a:endParaRPr lang="en-US" sz="2800" b="1" dirty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042267"/>
                  </a:ext>
                </a:extLst>
              </a:tr>
              <a:tr h="514374">
                <a:tc>
                  <a:txBody>
                    <a:bodyPr/>
                    <a:lstStyle/>
                    <a:p>
                      <a:r>
                        <a:rPr lang="en-GB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He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him</a:t>
                      </a:r>
                      <a:endParaRPr lang="en-US" sz="2800" b="1" dirty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863912"/>
                  </a:ext>
                </a:extLst>
              </a:tr>
              <a:tr h="514374">
                <a:tc>
                  <a:txBody>
                    <a:bodyPr/>
                    <a:lstStyle/>
                    <a:p>
                      <a:r>
                        <a:rPr lang="en-GB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She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her</a:t>
                      </a:r>
                      <a:endParaRPr lang="en-US" sz="2800" b="1" dirty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053538"/>
                  </a:ext>
                </a:extLst>
              </a:tr>
              <a:tr h="514374">
                <a:tc>
                  <a:txBody>
                    <a:bodyPr/>
                    <a:lstStyle/>
                    <a:p>
                      <a:r>
                        <a:rPr lang="en-GB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They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them</a:t>
                      </a:r>
                      <a:endParaRPr lang="en-US" sz="2800" b="1" dirty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386043"/>
                  </a:ext>
                </a:extLst>
              </a:tr>
              <a:tr h="514374">
                <a:tc>
                  <a:txBody>
                    <a:bodyPr/>
                    <a:lstStyle/>
                    <a:p>
                      <a:r>
                        <a:rPr lang="en-GB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Who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whom</a:t>
                      </a:r>
                      <a:endParaRPr lang="en-US" sz="2800" b="1" dirty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54773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54CDEEF-C1DA-4A2B-BAA4-A87BE2633759}"/>
              </a:ext>
            </a:extLst>
          </p:cNvPr>
          <p:cNvSpPr txBox="1"/>
          <p:nvPr/>
        </p:nvSpPr>
        <p:spPr>
          <a:xfrm>
            <a:off x="1492347" y="341573"/>
            <a:ext cx="1032216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becomes 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becomes 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751C19-EA17-4471-911E-A5C195D81677}"/>
              </a:ext>
            </a:extLst>
          </p:cNvPr>
          <p:cNvSpPr txBox="1"/>
          <p:nvPr/>
        </p:nvSpPr>
        <p:spPr>
          <a:xfrm>
            <a:off x="589671" y="5262471"/>
            <a:ext cx="11012658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Verb  always becomes 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participle 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with the help of Auxiliary verb according to Person, Number and Tense forms.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8A3A8A28-9E26-462D-8567-090C6229AA0B}"/>
              </a:ext>
            </a:extLst>
          </p:cNvPr>
          <p:cNvSpPr/>
          <p:nvPr/>
        </p:nvSpPr>
        <p:spPr>
          <a:xfrm>
            <a:off x="787792" y="1378635"/>
            <a:ext cx="3446584" cy="3038620"/>
          </a:xfrm>
          <a:prstGeom prst="cloudCallout">
            <a:avLst>
              <a:gd name="adj1" fmla="val -60474"/>
              <a:gd name="adj2" fmla="val -8147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Rules of changing Active to Passive voice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AD9E06BA-13E3-49D5-9EA9-6A01F698BF56}"/>
              </a:ext>
            </a:extLst>
          </p:cNvPr>
          <p:cNvSpPr/>
          <p:nvPr/>
        </p:nvSpPr>
        <p:spPr>
          <a:xfrm>
            <a:off x="8162779" y="1547149"/>
            <a:ext cx="3446584" cy="3038620"/>
          </a:xfrm>
          <a:prstGeom prst="cloudCallout">
            <a:avLst>
              <a:gd name="adj1" fmla="val -38025"/>
              <a:gd name="adj2" fmla="val -4999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Preposition ‘by’ is used before object 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02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B2A970-B74A-4988-9886-E6CB7F7A1C43}"/>
              </a:ext>
            </a:extLst>
          </p:cNvPr>
          <p:cNvSpPr txBox="1"/>
          <p:nvPr/>
        </p:nvSpPr>
        <p:spPr>
          <a:xfrm>
            <a:off x="1610751" y="955907"/>
            <a:ext cx="9195582" cy="52014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Indefinite Tense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just"/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Active: Sub. + V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+obj.</a:t>
            </a:r>
          </a:p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Passive: (Sub. +am/is/are+V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+by+obj)</a:t>
            </a: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Active: He draws a picture.</a:t>
            </a:r>
          </a:p>
          <a:p>
            <a:pPr algn="just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Passive: A picture is drawn by him. </a:t>
            </a:r>
          </a:p>
          <a:p>
            <a:pPr algn="just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Active: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Fishermen catch fishes.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Passive: Fishes are caught by fishermen.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Active:</a:t>
            </a:r>
            <a:r>
              <a:rPr lang="en-US" sz="3200" b="1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cow gives us milk.</a:t>
            </a: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are given milk by the cow.</a:t>
            </a: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or: Milk is given us by the cow.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7FB300-BD5D-4AF1-B1F3-723E26ADAA9E}"/>
              </a:ext>
            </a:extLst>
          </p:cNvPr>
          <p:cNvSpPr txBox="1"/>
          <p:nvPr/>
        </p:nvSpPr>
        <p:spPr>
          <a:xfrm>
            <a:off x="3565282" y="244523"/>
            <a:ext cx="435483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Assertive Sentence  </a:t>
            </a:r>
          </a:p>
        </p:txBody>
      </p:sp>
    </p:spTree>
    <p:extLst>
      <p:ext uri="{BB962C8B-B14F-4D97-AF65-F5344CB8AC3E}">
        <p14:creationId xmlns:p14="http://schemas.microsoft.com/office/powerpoint/2010/main" val="288256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45F1F6-AC6B-4425-A130-1338E5828D98}"/>
              </a:ext>
            </a:extLst>
          </p:cNvPr>
          <p:cNvSpPr txBox="1"/>
          <p:nvPr/>
        </p:nvSpPr>
        <p:spPr>
          <a:xfrm>
            <a:off x="2334064" y="859065"/>
            <a:ext cx="8413652" cy="48320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Indefinite Tense-</a:t>
            </a:r>
          </a:p>
          <a:p>
            <a:pPr lvl="0" algn="just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Active: Sub. + V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+obj.</a:t>
            </a:r>
          </a:p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Passive: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(Sub.+ was/were+v3+by+obj.)</a:t>
            </a:r>
            <a:endParaRPr lang="en-US" sz="3600" b="1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Active: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Mother cooked rice.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Passive: Rice was cooked by mother.</a:t>
            </a:r>
          </a:p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Active: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boy made a kite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Passive:  A kite was made by the boy.</a:t>
            </a:r>
          </a:p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Active: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Rina opened the door.</a:t>
            </a:r>
          </a:p>
          <a:p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Passive: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The door  was opened by Rina.</a:t>
            </a:r>
          </a:p>
        </p:txBody>
      </p:sp>
    </p:spTree>
    <p:extLst>
      <p:ext uri="{BB962C8B-B14F-4D97-AF65-F5344CB8AC3E}">
        <p14:creationId xmlns:p14="http://schemas.microsoft.com/office/powerpoint/2010/main" val="334989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B910BB-6135-4C9F-B752-D8F5D4B1A4F0}"/>
              </a:ext>
            </a:extLst>
          </p:cNvPr>
          <p:cNvSpPr txBox="1"/>
          <p:nvPr/>
        </p:nvSpPr>
        <p:spPr>
          <a:xfrm>
            <a:off x="910884" y="635391"/>
            <a:ext cx="10765301" cy="45858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Continuous Tense-</a:t>
            </a:r>
          </a:p>
          <a:p>
            <a:r>
              <a:rPr lang="en-US" sz="3200" b="1" dirty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Active :Sub.+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am/is/are</a:t>
            </a:r>
            <a:r>
              <a:rPr lang="en-US" sz="3200" b="1" dirty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u="sng" dirty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Verb+ing </a:t>
            </a:r>
            <a:r>
              <a:rPr lang="en-US" sz="3200" b="1" dirty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+obj.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 : (Sub.+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am/is/are+being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+V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+by+obj)</a:t>
            </a:r>
          </a:p>
          <a:p>
            <a:pPr marL="342900" indent="-342900"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Active: They are eating mangoes.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Passive:  Mangoes are being eaten by them.</a:t>
            </a:r>
          </a:p>
          <a:p>
            <a:pPr marL="342900" indent="-342900">
              <a:buAutoNum type="arabicPeriod" startAt="2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Active: I am reading a novel.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Passive: A novel is being read by me.</a:t>
            </a:r>
          </a:p>
          <a:p>
            <a:pPr marL="342900" indent="-342900">
              <a:buAutoNum type="arabicPeriod" startAt="3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Active: Kamal is drawing a map.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Passive:  A map is being drawn by Kamal.</a:t>
            </a:r>
          </a:p>
        </p:txBody>
      </p:sp>
    </p:spTree>
    <p:extLst>
      <p:ext uri="{BB962C8B-B14F-4D97-AF65-F5344CB8AC3E}">
        <p14:creationId xmlns:p14="http://schemas.microsoft.com/office/powerpoint/2010/main" val="279624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B910BB-6135-4C9F-B752-D8F5D4B1A4F0}"/>
              </a:ext>
            </a:extLst>
          </p:cNvPr>
          <p:cNvSpPr txBox="1"/>
          <p:nvPr/>
        </p:nvSpPr>
        <p:spPr>
          <a:xfrm>
            <a:off x="722141" y="582067"/>
            <a:ext cx="10747717" cy="47089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Continuous Tense</a:t>
            </a:r>
          </a:p>
          <a:p>
            <a:pPr lvl="0"/>
            <a:r>
              <a:rPr lang="en-US" sz="3200" b="1" dirty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:Sub.+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was/were</a:t>
            </a:r>
            <a:r>
              <a:rPr lang="en-US" sz="3200" b="1" dirty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u="sng" dirty="0" err="1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Verb+ing</a:t>
            </a:r>
            <a:r>
              <a:rPr lang="en-US" sz="3200" b="1" u="sng" dirty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+obj.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b="1" dirty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 : (Sub. +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was/were+being</a:t>
            </a:r>
            <a:r>
              <a:rPr lang="en-US" sz="3200" b="1" dirty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+V</a:t>
            </a:r>
            <a:r>
              <a:rPr lang="en-US" sz="2400" b="1" dirty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+by+obj)</a:t>
            </a:r>
          </a:p>
          <a:p>
            <a:pPr marL="342900" lvl="0" indent="-342900">
              <a:buFontTx/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Active: They were eating mangoes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Passive:  Mangoes were being eaten by them.</a:t>
            </a:r>
          </a:p>
          <a:p>
            <a:pPr marL="342900" lvl="0" indent="-342900">
              <a:buFontTx/>
              <a:buAutoNum type="arabicPeriod" startAt="2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Active: I was reading a novel.</a:t>
            </a:r>
          </a:p>
          <a:p>
            <a:pPr lvl="0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Passive: A novel was being read by me.</a:t>
            </a:r>
          </a:p>
          <a:p>
            <a:pPr marL="342900" lvl="0" indent="-342900">
              <a:buFontTx/>
              <a:buAutoNum type="arabicPeriod" startAt="3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Active: Kamal was drawing a map.</a:t>
            </a:r>
          </a:p>
          <a:p>
            <a:pPr lvl="0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Passive:  A map was being drawn by Kamal.</a:t>
            </a:r>
          </a:p>
        </p:txBody>
      </p:sp>
    </p:spTree>
    <p:extLst>
      <p:ext uri="{BB962C8B-B14F-4D97-AF65-F5344CB8AC3E}">
        <p14:creationId xmlns:p14="http://schemas.microsoft.com/office/powerpoint/2010/main" val="427398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714B5B-347F-4443-8593-D64C58073535}"/>
              </a:ext>
            </a:extLst>
          </p:cNvPr>
          <p:cNvSpPr txBox="1"/>
          <p:nvPr/>
        </p:nvSpPr>
        <p:spPr>
          <a:xfrm>
            <a:off x="1737361" y="576080"/>
            <a:ext cx="9657470" cy="47089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Perfect Tense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just"/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Active: Sub. + have/ has +V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+obj.</a:t>
            </a:r>
          </a:p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Passive: (Sub. +have/has+been+V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+by+obj)</a:t>
            </a: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Active: He has drawn a picture.</a:t>
            </a:r>
          </a:p>
          <a:p>
            <a:pPr algn="just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Passive: A picture has been drawn by him. </a:t>
            </a:r>
          </a:p>
          <a:p>
            <a:pPr algn="just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Active:  Fishermen have caught fishes.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Passive: Fishes have been caught by fishermen.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Active:</a:t>
            </a:r>
            <a:r>
              <a:rPr lang="en-US" sz="3200" b="1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finished the work.</a:t>
            </a: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work has been finished by us.</a:t>
            </a:r>
          </a:p>
        </p:txBody>
      </p:sp>
    </p:spTree>
    <p:extLst>
      <p:ext uri="{BB962C8B-B14F-4D97-AF65-F5344CB8AC3E}">
        <p14:creationId xmlns:p14="http://schemas.microsoft.com/office/powerpoint/2010/main" val="182397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714B5B-347F-4443-8593-D64C58073535}"/>
              </a:ext>
            </a:extLst>
          </p:cNvPr>
          <p:cNvSpPr txBox="1"/>
          <p:nvPr/>
        </p:nvSpPr>
        <p:spPr>
          <a:xfrm>
            <a:off x="1652954" y="632350"/>
            <a:ext cx="9657470" cy="47089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Perfect Tense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</a:t>
            </a:r>
          </a:p>
          <a:p>
            <a:pPr algn="just"/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Active: Sub. + had +V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+obj.</a:t>
            </a:r>
          </a:p>
          <a:p>
            <a:pPr algn="just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Passive: (Sub. +had+been+V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+by+obj)</a:t>
            </a: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Active: He had drawn a picture.</a:t>
            </a:r>
          </a:p>
          <a:p>
            <a:pPr algn="just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Passive: A picture had been drawn by him. </a:t>
            </a:r>
          </a:p>
          <a:p>
            <a:pPr algn="just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Active: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Fishermen had caught fishes.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Passive: Fishes had been caught by fishermen.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Active:</a:t>
            </a:r>
            <a:r>
              <a:rPr lang="en-US" sz="3200" b="1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had finished the work.</a:t>
            </a: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work had been finished by them.</a:t>
            </a:r>
          </a:p>
        </p:txBody>
      </p:sp>
    </p:spTree>
    <p:extLst>
      <p:ext uri="{BB962C8B-B14F-4D97-AF65-F5344CB8AC3E}">
        <p14:creationId xmlns:p14="http://schemas.microsoft.com/office/powerpoint/2010/main" val="244282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DBF40E-A8B4-4E0B-AAA5-72DF3997DD1E}"/>
              </a:ext>
            </a:extLst>
          </p:cNvPr>
          <p:cNvSpPr txBox="1"/>
          <p:nvPr/>
        </p:nvSpPr>
        <p:spPr>
          <a:xfrm>
            <a:off x="869852" y="616416"/>
            <a:ext cx="10452295" cy="50167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Indefinite Tense-</a:t>
            </a:r>
          </a:p>
          <a:p>
            <a:pPr lvl="0"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Active: Sub. + shall/ will +V1 +obj.</a:t>
            </a:r>
          </a:p>
          <a:p>
            <a:pPr lvl="0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Passive: (Sub.+ shall/will+be+V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+by+obj.)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Sumon will help me.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Passive:  I shall be helped by Sumon.</a:t>
            </a:r>
          </a:p>
          <a:p>
            <a:pPr marL="342900" indent="-342900">
              <a:buAutoNum type="arabicPeriod" startAt="2"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They will do their duties.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Passive:   Their duties will be done by them.</a:t>
            </a:r>
          </a:p>
          <a:p>
            <a:pPr marL="342900" indent="-342900">
              <a:buAutoNum type="arabicPeriod" startAt="3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Active: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Monir will do the work.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Passive:   The work will be done by Monir.</a:t>
            </a:r>
          </a:p>
        </p:txBody>
      </p:sp>
    </p:spTree>
    <p:extLst>
      <p:ext uri="{BB962C8B-B14F-4D97-AF65-F5344CB8AC3E}">
        <p14:creationId xmlns:p14="http://schemas.microsoft.com/office/powerpoint/2010/main" val="107224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4C60577-2563-4F9C-93D8-312F026415D1}"/>
              </a:ext>
            </a:extLst>
          </p:cNvPr>
          <p:cNvSpPr/>
          <p:nvPr/>
        </p:nvSpPr>
        <p:spPr>
          <a:xfrm>
            <a:off x="10391" y="0"/>
            <a:ext cx="12171218" cy="6858000"/>
          </a:xfrm>
          <a:prstGeom prst="frame">
            <a:avLst>
              <a:gd name="adj1" fmla="val 93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35F17FA5-ED5F-44D4-B61A-4E53DD980285}"/>
              </a:ext>
            </a:extLst>
          </p:cNvPr>
          <p:cNvSpPr/>
          <p:nvPr/>
        </p:nvSpPr>
        <p:spPr>
          <a:xfrm>
            <a:off x="2721835" y="127667"/>
            <a:ext cx="7504102" cy="801858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57FA72-FEDE-449B-A96B-21C0FE1215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40" y="1057191"/>
            <a:ext cx="3276600" cy="38100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287B53-849C-4A9B-9116-852143F1DB59}"/>
              </a:ext>
            </a:extLst>
          </p:cNvPr>
          <p:cNvSpPr/>
          <p:nvPr/>
        </p:nvSpPr>
        <p:spPr>
          <a:xfrm>
            <a:off x="4167508" y="1059305"/>
            <a:ext cx="6931902" cy="3416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3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Manik Chandra Majumder</a:t>
            </a:r>
          </a:p>
          <a:p>
            <a:pPr lvl="0">
              <a:defRPr/>
            </a:pPr>
            <a:r>
              <a:rPr lang="en-US" sz="36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32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Senior Teacher </a:t>
            </a:r>
          </a:p>
          <a:p>
            <a:pPr lvl="0">
              <a:defRPr/>
            </a:pPr>
            <a:r>
              <a:rPr lang="en-US" sz="32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200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Gazirhat High School</a:t>
            </a:r>
          </a:p>
          <a:p>
            <a:pPr lvl="0">
              <a:defRPr/>
            </a:pPr>
            <a:r>
              <a:rPr lang="en-US" sz="36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2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Senbag, Noakhali</a:t>
            </a:r>
            <a:r>
              <a:rPr lang="en-US" sz="36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defRPr/>
            </a:pPr>
            <a:r>
              <a:rPr lang="en-US" sz="36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Mobile No: 01717155169</a:t>
            </a:r>
          </a:p>
          <a:p>
            <a:pPr lvl="0">
              <a:defRPr/>
            </a:pPr>
            <a:r>
              <a:rPr lang="en-US" sz="3600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Email: manikmajumder01@gmail.com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2CC0CD-634E-4992-8549-B72A80FA6920}"/>
              </a:ext>
            </a:extLst>
          </p:cNvPr>
          <p:cNvSpPr/>
          <p:nvPr/>
        </p:nvSpPr>
        <p:spPr>
          <a:xfrm>
            <a:off x="4039204" y="4601177"/>
            <a:ext cx="4869364" cy="1938992"/>
          </a:xfrm>
          <a:prstGeom prst="rect">
            <a:avLst/>
          </a:prstGeom>
          <a:solidFill>
            <a:srgbClr val="AE9E7C">
              <a:lumMod val="40000"/>
              <a:lumOff val="60000"/>
            </a:srgbClr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US" sz="3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Class : Eight-Ten</a:t>
            </a:r>
          </a:p>
          <a:p>
            <a:pPr defTabSz="914400">
              <a:defRPr/>
            </a:pPr>
            <a:r>
              <a:rPr lang="en-US" sz="28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Subject : English 2nd paper</a:t>
            </a:r>
          </a:p>
          <a:p>
            <a:pPr defTabSz="914400">
              <a:defRPr/>
            </a:pPr>
            <a:r>
              <a:rPr lang="en-US" sz="28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Time : 50 Minutes </a:t>
            </a:r>
          </a:p>
          <a:p>
            <a:pPr defTabSz="914400">
              <a:defRPr/>
            </a:pPr>
            <a:r>
              <a:rPr lang="en-US" sz="28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Date : 00/00/2021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BA7DC3-061C-48A6-A3D5-9A4481BFD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31" y="4601177"/>
            <a:ext cx="1653803" cy="193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3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DBF40E-A8B4-4E0B-AAA5-72DF3997DD1E}"/>
              </a:ext>
            </a:extLst>
          </p:cNvPr>
          <p:cNvSpPr txBox="1"/>
          <p:nvPr/>
        </p:nvSpPr>
        <p:spPr>
          <a:xfrm>
            <a:off x="717452" y="968108"/>
            <a:ext cx="11000936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Continuous Tense-</a:t>
            </a:r>
          </a:p>
          <a:p>
            <a:pPr lvl="0"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Active: Sub. + shall/ will + be +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Verb+ing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+obj.</a:t>
            </a:r>
          </a:p>
          <a:p>
            <a:pPr lvl="0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Passive: (Sub.+ shall/will + be+ being+V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+by+obj.)</a:t>
            </a:r>
          </a:p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Active: They will be building the house.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Passive:  The house will be being built by them.</a:t>
            </a:r>
          </a:p>
          <a:p>
            <a:pPr marL="342900" indent="-342900">
              <a:buAutoNum type="arabicPeriod" startAt="2"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Active: She will be making cakes.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Passive:   Cakes will be being made by her.</a:t>
            </a:r>
          </a:p>
        </p:txBody>
      </p:sp>
    </p:spTree>
    <p:extLst>
      <p:ext uri="{BB962C8B-B14F-4D97-AF65-F5344CB8AC3E}">
        <p14:creationId xmlns:p14="http://schemas.microsoft.com/office/powerpoint/2010/main" val="4596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DBF40E-A8B4-4E0B-AAA5-72DF3997DD1E}"/>
              </a:ext>
            </a:extLst>
          </p:cNvPr>
          <p:cNvSpPr txBox="1"/>
          <p:nvPr/>
        </p:nvSpPr>
        <p:spPr>
          <a:xfrm>
            <a:off x="717452" y="968108"/>
            <a:ext cx="11000936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Perfect Tense-</a:t>
            </a:r>
          </a:p>
          <a:p>
            <a:pPr lvl="0"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Active: Sub. + shall/ will + have +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+obj.</a:t>
            </a:r>
          </a:p>
          <a:p>
            <a:pPr lvl="0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Passive: (Sub.+ shall/will + have +been+ V3+by+obj.)</a:t>
            </a:r>
          </a:p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Active: They will have built the house.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Passive:  The house will have been built by them.</a:t>
            </a:r>
          </a:p>
          <a:p>
            <a:pPr marL="342900" indent="-342900">
              <a:buAutoNum type="arabicPeriod" startAt="2"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Active: She will have made the cakes.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Passive: The cakes will have been  made by her.</a:t>
            </a:r>
          </a:p>
        </p:txBody>
      </p:sp>
    </p:spTree>
    <p:extLst>
      <p:ext uri="{BB962C8B-B14F-4D97-AF65-F5344CB8AC3E}">
        <p14:creationId xmlns:p14="http://schemas.microsoft.com/office/powerpoint/2010/main" val="252670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DBF40E-A8B4-4E0B-AAA5-72DF3997DD1E}"/>
              </a:ext>
            </a:extLst>
          </p:cNvPr>
          <p:cNvSpPr txBox="1"/>
          <p:nvPr/>
        </p:nvSpPr>
        <p:spPr>
          <a:xfrm>
            <a:off x="633045" y="152182"/>
            <a:ext cx="10452295" cy="63094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i="1" u="sng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 modal auxiliary verbs add in Active voice- as----        </a:t>
            </a:r>
          </a:p>
          <a:p>
            <a:r>
              <a:rPr lang="en-US" sz="4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can/ could/ shall/ should/ will/ would/ may/ might/ must + V</a:t>
            </a:r>
            <a:r>
              <a:rPr lang="en-US" sz="28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Passive:  Sub.+ modal auxiliary+be+V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+by+obj.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Active: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Sumon can help me.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Passive:  I can be helped by Sumon.</a:t>
            </a:r>
          </a:p>
          <a:p>
            <a:pPr marL="342900" indent="-342900">
              <a:buAutoNum type="arabicPeriod" startAt="2"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They may do their duties.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Passive:   Their duties may be done by them.</a:t>
            </a:r>
          </a:p>
          <a:p>
            <a:pPr marL="342900" indent="-342900">
              <a:buAutoNum type="arabicPeriod" startAt="3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Active: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Monir might do the work.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Passive:   The work might be done by Monir.</a:t>
            </a:r>
          </a:p>
        </p:txBody>
      </p:sp>
    </p:spTree>
    <p:extLst>
      <p:ext uri="{BB962C8B-B14F-4D97-AF65-F5344CB8AC3E}">
        <p14:creationId xmlns:p14="http://schemas.microsoft.com/office/powerpoint/2010/main" val="196102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852D03-033E-4E00-805A-3E34C8028155}"/>
              </a:ext>
            </a:extLst>
          </p:cNvPr>
          <p:cNvSpPr txBox="1"/>
          <p:nvPr/>
        </p:nvSpPr>
        <p:spPr>
          <a:xfrm>
            <a:off x="637736" y="534572"/>
            <a:ext cx="10916528" cy="57554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Sometimes  in passive voice we  use preposition </a:t>
            </a:r>
            <a:r>
              <a:rPr lang="en-GB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to, with, at  </a:t>
            </a:r>
            <a:r>
              <a:rPr lang="en-GB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instead of ‘by’ before object.</a:t>
            </a:r>
          </a:p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Example-----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Active: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The boy pleases us all.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Passive: We  all are pleased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 boy.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Active: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Panic seized 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Passive: I was seized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panic.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Active: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I know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 boy.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Passive: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 boy is known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Active: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His behaviour surprised 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Passive: I was surprised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his behaviour.</a:t>
            </a:r>
          </a:p>
        </p:txBody>
      </p:sp>
    </p:spTree>
    <p:extLst>
      <p:ext uri="{BB962C8B-B14F-4D97-AF65-F5344CB8AC3E}">
        <p14:creationId xmlns:p14="http://schemas.microsoft.com/office/powerpoint/2010/main" val="167702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0DE534-2F4F-4905-AFAA-E02387ABA41B}"/>
              </a:ext>
            </a:extLst>
          </p:cNvPr>
          <p:cNvSpPr txBox="1"/>
          <p:nvPr/>
        </p:nvSpPr>
        <p:spPr>
          <a:xfrm>
            <a:off x="672904" y="844061"/>
            <a:ext cx="10846191" cy="35394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any object is  Reflexive pronoun as </a:t>
            </a:r>
            <a:r>
              <a:rPr lang="en-GB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myself, himself, herself. themselves , ourselves, </a:t>
            </a:r>
            <a:r>
              <a:rPr lang="en-GB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will be unchanged---   </a:t>
            </a:r>
          </a:p>
          <a:p>
            <a:r>
              <a:rPr lang="en-GB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Example: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1. Active: He killed himself.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Passive: He was killed by himself.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2. Active:  The ladies fan themselves.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Passive: The ladies are fanned by themselves.</a:t>
            </a:r>
          </a:p>
        </p:txBody>
      </p:sp>
    </p:spTree>
    <p:extLst>
      <p:ext uri="{BB962C8B-B14F-4D97-AF65-F5344CB8AC3E}">
        <p14:creationId xmlns:p14="http://schemas.microsoft.com/office/powerpoint/2010/main" val="256442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C1D7D4-053B-4F54-B0D2-341DE3509227}"/>
              </a:ext>
            </a:extLst>
          </p:cNvPr>
          <p:cNvSpPr txBox="1"/>
          <p:nvPr/>
        </p:nvSpPr>
        <p:spPr>
          <a:xfrm>
            <a:off x="672904" y="844061"/>
            <a:ext cx="10846191" cy="35394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any object of  Reflexive verb as </a:t>
            </a:r>
            <a:r>
              <a:rPr lang="en-GB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myself, himself, herself. themselves , ourselves</a:t>
            </a:r>
            <a:r>
              <a:rPr lang="en-GB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it will be unchanged in passive voice. </a:t>
            </a:r>
          </a:p>
          <a:p>
            <a:r>
              <a:rPr lang="en-GB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Example: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1. Active: He killed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himself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Passive: He was killed by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himself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2. Active:  The ladies fan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themselves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Passive: The ladies are fanned by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themselves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2083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C0B912-9B71-4CA7-B423-5C06DBA7199B}"/>
              </a:ext>
            </a:extLst>
          </p:cNvPr>
          <p:cNvSpPr txBox="1"/>
          <p:nvPr/>
        </p:nvSpPr>
        <p:spPr>
          <a:xfrm>
            <a:off x="694006" y="1270673"/>
            <a:ext cx="10803988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present participle </a:t>
            </a: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adds after object </a:t>
            </a: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Active voice this present participle will be remained unchanged.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Example: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Active: I saw a ship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coming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present participle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 the port.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Passive: A ship was seen coming to the port by me.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Active: I heard him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saying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present participle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this.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Passive: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was heard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this by me.</a:t>
            </a:r>
          </a:p>
        </p:txBody>
      </p:sp>
    </p:spTree>
    <p:extLst>
      <p:ext uri="{BB962C8B-B14F-4D97-AF65-F5344CB8AC3E}">
        <p14:creationId xmlns:p14="http://schemas.microsoft.com/office/powerpoint/2010/main" val="2281491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C0B912-9B71-4CA7-B423-5C06DBA7199B}"/>
              </a:ext>
            </a:extLst>
          </p:cNvPr>
          <p:cNvSpPr txBox="1"/>
          <p:nvPr/>
        </p:nvSpPr>
        <p:spPr>
          <a:xfrm>
            <a:off x="349348" y="693898"/>
            <a:ext cx="11031416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object/ Retain object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adds in Active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oice.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Active: Mina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gave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32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areq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sng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 dairy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(Two objects)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Passive: A diary was given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Tareq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(Retain Object)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Mina.</a:t>
            </a:r>
          </a:p>
          <a:p>
            <a:pPr lvl="0" algn="just"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Or Passive: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Tareq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was given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diary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(Retain Object)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Mina.</a:t>
            </a:r>
          </a:p>
          <a:p>
            <a:pPr lvl="0" algn="just">
              <a:defRPr/>
            </a:pPr>
            <a:r>
              <a:rPr lang="en-US" sz="32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Active: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Mr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Alam teaches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(Two objects)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Passive: </a:t>
            </a:r>
            <a:r>
              <a:rPr lang="en-US" sz="32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taught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(Retain Object)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by Mr.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Alam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Or Passive: English is taught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(Retain Object)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Mr. Alam.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018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C0B912-9B71-4CA7-B423-5C06DBA7199B}"/>
              </a:ext>
            </a:extLst>
          </p:cNvPr>
          <p:cNvSpPr txBox="1"/>
          <p:nvPr/>
        </p:nvSpPr>
        <p:spPr>
          <a:xfrm>
            <a:off x="580292" y="525086"/>
            <a:ext cx="10434711" cy="50783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If  Factitive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verb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adds in Active </a:t>
            </a:r>
            <a:r>
              <a:rPr lang="en-GB" sz="36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oice.</a:t>
            </a:r>
          </a:p>
          <a:p>
            <a:pPr lvl="0">
              <a:defRPr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 Complement of factitive verbs remains unchanged and </a:t>
            </a:r>
            <a:r>
              <a:rPr lang="en-GB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Complement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refers /any post/position or call name.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Active: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made him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u="sng" noProof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captain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(complement)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Passive: He was made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captain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us.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Active: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villagers elected him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chairman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(complement)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Passive: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was elected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chairman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villagers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Active:  We appointed him 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caretaker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(complement)</a:t>
            </a:r>
          </a:p>
          <a:p>
            <a:pPr lvl="0" algn="just"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Passive: He was appointed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caretaker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us.</a:t>
            </a:r>
          </a:p>
        </p:txBody>
      </p:sp>
    </p:spTree>
    <p:extLst>
      <p:ext uri="{BB962C8B-B14F-4D97-AF65-F5344CB8AC3E}">
        <p14:creationId xmlns:p14="http://schemas.microsoft.com/office/powerpoint/2010/main" val="893809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C0B912-9B71-4CA7-B423-5C06DBA7199B}"/>
              </a:ext>
            </a:extLst>
          </p:cNvPr>
          <p:cNvSpPr txBox="1"/>
          <p:nvPr/>
        </p:nvSpPr>
        <p:spPr>
          <a:xfrm>
            <a:off x="520505" y="679831"/>
            <a:ext cx="11549575" cy="42165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If  </a:t>
            </a:r>
            <a:r>
              <a:rPr lang="en-GB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voice is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present continuous</a:t>
            </a:r>
            <a:r>
              <a:rPr kumimoji="0" lang="en-GB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indicating future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Example: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Active: My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father 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is going to 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open a bank account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Passive: A bank account </a:t>
            </a:r>
            <a:r>
              <a:rPr lang="en-US" sz="36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going to be opened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my father.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Active: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Teacher 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is going to 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take the class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Passive: </a:t>
            </a:r>
            <a:r>
              <a:rPr lang="en-US" sz="36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class </a:t>
            </a:r>
            <a:r>
              <a:rPr lang="en-US" sz="3600" b="1" i="1" noProof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going to be taken </a:t>
            </a:r>
            <a:r>
              <a:rPr lang="en-US" sz="36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teacher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6605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BEC697-40A1-4998-88AE-315D0F95C2BF}"/>
              </a:ext>
            </a:extLst>
          </p:cNvPr>
          <p:cNvSpPr txBox="1"/>
          <p:nvPr/>
        </p:nvSpPr>
        <p:spPr>
          <a:xfrm>
            <a:off x="2077328" y="489615"/>
            <a:ext cx="815042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Look at the pictures and read the sentences.</a:t>
            </a:r>
            <a:endParaRPr 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A29F49-8BDD-46A3-BFEF-39FE08F342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0" y="1716259"/>
            <a:ext cx="8046719" cy="419396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1CB658-E5A0-4624-A6C6-89620A8E8D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39" y="1716259"/>
            <a:ext cx="8046719" cy="41939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1B70EF-5974-4E18-9D53-47A8CA15BDCC}"/>
              </a:ext>
            </a:extLst>
          </p:cNvPr>
          <p:cNvSpPr txBox="1"/>
          <p:nvPr/>
        </p:nvSpPr>
        <p:spPr>
          <a:xfrm>
            <a:off x="1123537" y="493417"/>
            <a:ext cx="1042416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observe the pictures and parts of the sentence.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DDB56DB-D1EC-4902-A5CF-058BCA879E7B}"/>
              </a:ext>
            </a:extLst>
          </p:cNvPr>
          <p:cNvGrpSpPr/>
          <p:nvPr/>
        </p:nvGrpSpPr>
        <p:grpSpPr>
          <a:xfrm>
            <a:off x="2170406" y="1303557"/>
            <a:ext cx="8658668" cy="3950777"/>
            <a:chOff x="2013976" y="740463"/>
            <a:chExt cx="8658668" cy="399821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361BD6B-72F2-44BB-8024-0C24908ED88F}"/>
                </a:ext>
              </a:extLst>
            </p:cNvPr>
            <p:cNvSpPr txBox="1"/>
            <p:nvPr/>
          </p:nvSpPr>
          <p:spPr>
            <a:xfrm>
              <a:off x="2013976" y="4030793"/>
              <a:ext cx="8658668" cy="70788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Zainul Abedin   </a:t>
              </a:r>
              <a:r>
                <a:rPr lang="en-GB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drew</a:t>
              </a:r>
              <a:r>
                <a:rPr lang="en-GB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these pictures.</a:t>
              </a:r>
              <a:endPara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E80BD32-598D-4D3A-961B-AFF22C6577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78"/>
            <a:stretch/>
          </p:blipFill>
          <p:spPr>
            <a:xfrm>
              <a:off x="7359236" y="740463"/>
              <a:ext cx="3313408" cy="3198307"/>
            </a:xfrm>
            <a:prstGeom prst="rect">
              <a:avLst/>
            </a:prstGeom>
            <a:ln w="38100">
              <a:solidFill>
                <a:srgbClr val="002060"/>
              </a:solidFill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9643BF1-D1F9-42B2-B52F-FDAC722FAE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30" t="-854" r="27418" b="854"/>
            <a:stretch/>
          </p:blipFill>
          <p:spPr>
            <a:xfrm>
              <a:off x="2150528" y="893607"/>
              <a:ext cx="2669287" cy="3034582"/>
            </a:xfrm>
            <a:prstGeom prst="rect">
              <a:avLst/>
            </a:prstGeom>
            <a:ln w="38100" cap="sq">
              <a:solidFill>
                <a:srgbClr val="00206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45547C9-362C-400B-AEEB-09F978AA331A}"/>
              </a:ext>
            </a:extLst>
          </p:cNvPr>
          <p:cNvSpPr txBox="1"/>
          <p:nvPr/>
        </p:nvSpPr>
        <p:spPr>
          <a:xfrm>
            <a:off x="7304453" y="4593965"/>
            <a:ext cx="3708036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pictures.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90D544-734E-4D67-9CC4-EB5B3F08D8E3}"/>
              </a:ext>
            </a:extLst>
          </p:cNvPr>
          <p:cNvSpPr txBox="1"/>
          <p:nvPr/>
        </p:nvSpPr>
        <p:spPr>
          <a:xfrm>
            <a:off x="5791080" y="4554847"/>
            <a:ext cx="1396219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drew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ED35B8-1A5E-4C10-A727-68C20164BC60}"/>
              </a:ext>
            </a:extLst>
          </p:cNvPr>
          <p:cNvSpPr txBox="1"/>
          <p:nvPr/>
        </p:nvSpPr>
        <p:spPr>
          <a:xfrm>
            <a:off x="2170405" y="4584964"/>
            <a:ext cx="333873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Zainul Abedin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allout: Up Arrow 14">
            <a:extLst>
              <a:ext uri="{FF2B5EF4-FFF2-40B4-BE49-F238E27FC236}">
                <a16:creationId xmlns:a16="http://schemas.microsoft.com/office/drawing/2014/main" id="{ABA18A35-4CF8-481C-9A8C-147583DC1E32}"/>
              </a:ext>
            </a:extLst>
          </p:cNvPr>
          <p:cNvSpPr/>
          <p:nvPr/>
        </p:nvSpPr>
        <p:spPr>
          <a:xfrm>
            <a:off x="2981624" y="5215236"/>
            <a:ext cx="1848729" cy="914400"/>
          </a:xfrm>
          <a:prstGeom prst="upArrowCallou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Callout: Up Arrow 15">
            <a:extLst>
              <a:ext uri="{FF2B5EF4-FFF2-40B4-BE49-F238E27FC236}">
                <a16:creationId xmlns:a16="http://schemas.microsoft.com/office/drawing/2014/main" id="{3B65AE2B-EEED-49C3-8E8B-3C0FB6C4348B}"/>
              </a:ext>
            </a:extLst>
          </p:cNvPr>
          <p:cNvSpPr/>
          <p:nvPr/>
        </p:nvSpPr>
        <p:spPr>
          <a:xfrm>
            <a:off x="8452999" y="5222909"/>
            <a:ext cx="1848729" cy="914400"/>
          </a:xfrm>
          <a:prstGeom prst="upArrowCallou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Callout: Up Arrow 16">
            <a:extLst>
              <a:ext uri="{FF2B5EF4-FFF2-40B4-BE49-F238E27FC236}">
                <a16:creationId xmlns:a16="http://schemas.microsoft.com/office/drawing/2014/main" id="{3F96191C-F728-4B35-86EF-F1B6BF5A580F}"/>
              </a:ext>
            </a:extLst>
          </p:cNvPr>
          <p:cNvSpPr/>
          <p:nvPr/>
        </p:nvSpPr>
        <p:spPr>
          <a:xfrm>
            <a:off x="5766838" y="5248351"/>
            <a:ext cx="1848729" cy="914400"/>
          </a:xfrm>
          <a:prstGeom prst="upArrowCallou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78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E66DCC-A200-4CC7-8AAC-B3D02C9203A6}"/>
              </a:ext>
            </a:extLst>
          </p:cNvPr>
          <p:cNvSpPr txBox="1"/>
          <p:nvPr/>
        </p:nvSpPr>
        <p:spPr>
          <a:xfrm>
            <a:off x="3565282" y="244523"/>
            <a:ext cx="4354830" cy="584775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GB" sz="32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Interrogative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Sentence  </a:t>
            </a:r>
          </a:p>
        </p:txBody>
      </p:sp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F90F33E0-5A17-436A-995B-392950FA944F}"/>
              </a:ext>
            </a:extLst>
          </p:cNvPr>
          <p:cNvSpPr/>
          <p:nvPr/>
        </p:nvSpPr>
        <p:spPr>
          <a:xfrm>
            <a:off x="3058843" y="4813276"/>
            <a:ext cx="5719398" cy="787790"/>
          </a:xfrm>
          <a:prstGeom prst="downArrowCallou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Passive: He is  known to you.</a:t>
            </a:r>
          </a:p>
        </p:txBody>
      </p:sp>
      <p:sp>
        <p:nvSpPr>
          <p:cNvPr id="8" name="Callout: Down Arrow 7">
            <a:extLst>
              <a:ext uri="{FF2B5EF4-FFF2-40B4-BE49-F238E27FC236}">
                <a16:creationId xmlns:a16="http://schemas.microsoft.com/office/drawing/2014/main" id="{D4ACC82F-68E8-45DB-B71F-94BA9A12B4D3}"/>
              </a:ext>
            </a:extLst>
          </p:cNvPr>
          <p:cNvSpPr/>
          <p:nvPr/>
        </p:nvSpPr>
        <p:spPr>
          <a:xfrm>
            <a:off x="3058842" y="5601066"/>
            <a:ext cx="5719398" cy="787790"/>
          </a:xfrm>
          <a:prstGeom prst="downArrowCallou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Passive: 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 he known to you?</a:t>
            </a:r>
          </a:p>
        </p:txBody>
      </p:sp>
      <p:sp>
        <p:nvSpPr>
          <p:cNvPr id="9" name="Callout: Down Arrow 8">
            <a:extLst>
              <a:ext uri="{FF2B5EF4-FFF2-40B4-BE49-F238E27FC236}">
                <a16:creationId xmlns:a16="http://schemas.microsoft.com/office/drawing/2014/main" id="{8BBB663B-8640-4FA7-8DAE-F9AF01964160}"/>
              </a:ext>
            </a:extLst>
          </p:cNvPr>
          <p:cNvSpPr/>
          <p:nvPr/>
        </p:nvSpPr>
        <p:spPr>
          <a:xfrm>
            <a:off x="3058843" y="3237696"/>
            <a:ext cx="5528603" cy="787790"/>
          </a:xfrm>
          <a:prstGeom prst="downArrowCallou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Active: Do you know him?</a:t>
            </a:r>
          </a:p>
        </p:txBody>
      </p:sp>
      <p:sp>
        <p:nvSpPr>
          <p:cNvPr id="10" name="Callout: Down Arrow 9">
            <a:extLst>
              <a:ext uri="{FF2B5EF4-FFF2-40B4-BE49-F238E27FC236}">
                <a16:creationId xmlns:a16="http://schemas.microsoft.com/office/drawing/2014/main" id="{3FBA43A5-71C7-4CFB-9E79-92EEA67CDFD5}"/>
              </a:ext>
            </a:extLst>
          </p:cNvPr>
          <p:cNvSpPr/>
          <p:nvPr/>
        </p:nvSpPr>
        <p:spPr>
          <a:xfrm>
            <a:off x="3058843" y="4025486"/>
            <a:ext cx="5528603" cy="787790"/>
          </a:xfrm>
          <a:prstGeom prst="downArrowCallou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Assertive:  You know him.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092736-1CCC-44AF-9567-9932E7477A07}"/>
              </a:ext>
            </a:extLst>
          </p:cNvPr>
          <p:cNvSpPr txBox="1"/>
          <p:nvPr/>
        </p:nvSpPr>
        <p:spPr>
          <a:xfrm>
            <a:off x="928467" y="932332"/>
            <a:ext cx="10649243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change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Active voice of  Interrogative Sentence into Passive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at first make the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Interrogative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sentence into Assertive then make it into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Passive  and finally reform it into Interrogative Sentence 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Example: If the sentence is Yes/ No Interrogative.</a:t>
            </a:r>
          </a:p>
        </p:txBody>
      </p:sp>
    </p:spTree>
    <p:extLst>
      <p:ext uri="{BB962C8B-B14F-4D97-AF65-F5344CB8AC3E}">
        <p14:creationId xmlns:p14="http://schemas.microsoft.com/office/powerpoint/2010/main" val="18255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CF5917-5E1F-412D-B434-B902CCD6A5E9}"/>
              </a:ext>
            </a:extLst>
          </p:cNvPr>
          <p:cNvSpPr txBox="1"/>
          <p:nvPr/>
        </p:nvSpPr>
        <p:spPr>
          <a:xfrm>
            <a:off x="429063" y="311227"/>
            <a:ext cx="11155680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If the  Interrogative Sentence start with </a:t>
            </a:r>
            <a:r>
              <a:rPr kumimoji="0" lang="en-GB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-Pronoun as Who, Which, What, Where, When, Why, How--------we have to use the same </a:t>
            </a:r>
            <a:r>
              <a:rPr kumimoji="0" lang="en-GB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-Pronoun at beginning of the passive voice so that the sentence remains Interrogative . Example----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02CFA0-06A4-4487-BBEB-DA69107F2929}"/>
              </a:ext>
            </a:extLst>
          </p:cNvPr>
          <p:cNvSpPr txBox="1"/>
          <p:nvPr/>
        </p:nvSpPr>
        <p:spPr>
          <a:xfrm>
            <a:off x="1899139" y="2714956"/>
            <a:ext cx="7399606" cy="35394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Active: What do you want?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Passive: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hat is wanted by you?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Active: Which book do you want?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Passive: Which book is wanted by you?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 Active: Who opened the door?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Passive:  By Whom was the door opened?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Active: Whom are you calling?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Passive: Who is being called by you? </a:t>
            </a:r>
          </a:p>
        </p:txBody>
      </p:sp>
    </p:spTree>
    <p:extLst>
      <p:ext uri="{BB962C8B-B14F-4D97-AF65-F5344CB8AC3E}">
        <p14:creationId xmlns:p14="http://schemas.microsoft.com/office/powerpoint/2010/main" val="2304038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B9D55D-FE6A-4714-822D-D12E1B0D0821}"/>
              </a:ext>
            </a:extLst>
          </p:cNvPr>
          <p:cNvSpPr txBox="1"/>
          <p:nvPr/>
        </p:nvSpPr>
        <p:spPr>
          <a:xfrm>
            <a:off x="3565282" y="244523"/>
            <a:ext cx="4354830" cy="584775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GB" sz="32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Imperative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Sentence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636E72-220A-4EFD-9A02-9E93575711B7}"/>
              </a:ext>
            </a:extLst>
          </p:cNvPr>
          <p:cNvSpPr txBox="1"/>
          <p:nvPr/>
        </p:nvSpPr>
        <p:spPr>
          <a:xfrm>
            <a:off x="1838912" y="1384127"/>
            <a:ext cx="9035414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change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Active voice of  Imperative Sentence into Passive voice ----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Follow it this structure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Passive: Let/let not + object+ be + V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Active: Do the sum.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Passive:  Let the sum be done.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Active:  Take care of your health.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Passive:  Let your health be taken care of.</a:t>
            </a:r>
          </a:p>
          <a:p>
            <a:pPr lvl="0">
              <a:defRPr/>
            </a:pPr>
            <a:r>
              <a:rPr lang="en-GB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Active: Do not laugh at the poor.</a:t>
            </a:r>
          </a:p>
          <a:p>
            <a:pPr lvl="0">
              <a:defRPr/>
            </a:pPr>
            <a:r>
              <a:rPr lang="en-GB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Passive:  Let not the poor  be laughed at.</a:t>
            </a:r>
          </a:p>
        </p:txBody>
      </p:sp>
    </p:spTree>
    <p:extLst>
      <p:ext uri="{BB962C8B-B14F-4D97-AF65-F5344CB8AC3E}">
        <p14:creationId xmlns:p14="http://schemas.microsoft.com/office/powerpoint/2010/main" val="3923177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E9655E-0577-4C50-9123-0FDCAAF65425}"/>
              </a:ext>
            </a:extLst>
          </p:cNvPr>
          <p:cNvSpPr/>
          <p:nvPr/>
        </p:nvSpPr>
        <p:spPr>
          <a:xfrm>
            <a:off x="2516415" y="935658"/>
            <a:ext cx="7159170" cy="5509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rgbClr val="00B050"/>
                </a:solidFill>
              </a:rPr>
              <a:t>                 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the voices</a:t>
            </a:r>
            <a:r>
              <a:rPr lang="en-GB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performance satisfied the teacher.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Don’t make a noise.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She will tell us a story.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Anwar was collecting books.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have made him our captain.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 learns his lesson timely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he doing the work?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behaviour surprised me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was shocked at his conduct.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was annoyed with him.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D85558-6729-4615-A6C0-968469FF90EB}"/>
              </a:ext>
            </a:extLst>
          </p:cNvPr>
          <p:cNvSpPr txBox="1"/>
          <p:nvPr/>
        </p:nvSpPr>
        <p:spPr>
          <a:xfrm>
            <a:off x="-4408714" y="15256171"/>
            <a:ext cx="1112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Group 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CEE066-1681-44B2-AF49-102831A15FFB}"/>
              </a:ext>
            </a:extLst>
          </p:cNvPr>
          <p:cNvSpPr/>
          <p:nvPr/>
        </p:nvSpPr>
        <p:spPr>
          <a:xfrm>
            <a:off x="4881564" y="289327"/>
            <a:ext cx="242887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work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210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04A4A1-E65E-45D4-ABBA-366DFF614692}"/>
              </a:ext>
            </a:extLst>
          </p:cNvPr>
          <p:cNvSpPr txBox="1"/>
          <p:nvPr/>
        </p:nvSpPr>
        <p:spPr>
          <a:xfrm>
            <a:off x="3083169" y="2607212"/>
            <a:ext cx="5737274" cy="35394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1.He taught us English.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Did the boy catch the bird?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Pen through the word.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I am often helped by you.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Will you write the letter?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Cricket is liked by us.</a:t>
            </a:r>
          </a:p>
          <a:p>
            <a:r>
              <a:rPr lang="en-GB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He annoyed me.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18AC058-DF95-466A-801E-CE738AF04108}"/>
              </a:ext>
            </a:extLst>
          </p:cNvPr>
          <p:cNvCxnSpPr/>
          <p:nvPr/>
        </p:nvCxnSpPr>
        <p:spPr>
          <a:xfrm flipV="1">
            <a:off x="13106400" y="4129179"/>
            <a:ext cx="38100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3F34588-63A8-44FE-9B74-41C843373450}"/>
              </a:ext>
            </a:extLst>
          </p:cNvPr>
          <p:cNvSpPr txBox="1"/>
          <p:nvPr/>
        </p:nvSpPr>
        <p:spPr>
          <a:xfrm>
            <a:off x="2914357" y="1574598"/>
            <a:ext cx="590608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The following voices: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BE8095-7481-4CDF-BD83-8248B179C02F}"/>
              </a:ext>
            </a:extLst>
          </p:cNvPr>
          <p:cNvSpPr/>
          <p:nvPr/>
        </p:nvSpPr>
        <p:spPr>
          <a:xfrm>
            <a:off x="4892786" y="480430"/>
            <a:ext cx="2406428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Evaluation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2884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8A94AC-EDE4-4479-A5B3-F08D8602BF53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889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7ED296-B0B8-42FC-8E9F-5CDD15AD1449}"/>
              </a:ext>
            </a:extLst>
          </p:cNvPr>
          <p:cNvSpPr/>
          <p:nvPr/>
        </p:nvSpPr>
        <p:spPr>
          <a:xfrm>
            <a:off x="2879290" y="2275189"/>
            <a:ext cx="6433419" cy="403187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60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381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Change the voice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nominated him leader.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have arranged a meeting.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should love our country.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digging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 hole.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was making a kite.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 speak the truth.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hate the poor.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food being cooked by her?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B3C06C-427A-44D4-BB2E-463B9D805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598" y="393158"/>
            <a:ext cx="4693511" cy="1755422"/>
          </a:xfrm>
          <a:prstGeom prst="rect">
            <a:avLst/>
          </a:prstGeom>
          <a:solidFill>
            <a:srgbClr val="002060"/>
          </a:solidFill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055575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4473FE-1777-405F-84CD-520614A103DB}"/>
              </a:ext>
            </a:extLst>
          </p:cNvPr>
          <p:cNvSpPr/>
          <p:nvPr/>
        </p:nvSpPr>
        <p:spPr>
          <a:xfrm>
            <a:off x="3622251" y="5391959"/>
            <a:ext cx="5831458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BYE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DDDA21-9495-4D74-BA97-F2EE0E135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892" y="360816"/>
            <a:ext cx="9812215" cy="487639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178866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336B5B-A4B1-4B13-B5E8-BF804E0C86FE}"/>
              </a:ext>
            </a:extLst>
          </p:cNvPr>
          <p:cNvSpPr txBox="1"/>
          <p:nvPr/>
        </p:nvSpPr>
        <p:spPr>
          <a:xfrm>
            <a:off x="4342550" y="4197387"/>
            <a:ext cx="350689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drawn </a:t>
            </a:r>
            <a:r>
              <a:rPr lang="en-GB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endParaRPr lang="en-US" sz="4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F99B7C-BE2C-4458-8FDB-23372E687A99}"/>
              </a:ext>
            </a:extLst>
          </p:cNvPr>
          <p:cNvSpPr txBox="1"/>
          <p:nvPr/>
        </p:nvSpPr>
        <p:spPr>
          <a:xfrm>
            <a:off x="643596" y="4078027"/>
            <a:ext cx="333756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These pictures 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4AFBC5F-93F2-46EB-86D3-089AA0C1D548}"/>
              </a:ext>
            </a:extLst>
          </p:cNvPr>
          <p:cNvGrpSpPr/>
          <p:nvPr/>
        </p:nvGrpSpPr>
        <p:grpSpPr>
          <a:xfrm>
            <a:off x="478304" y="571938"/>
            <a:ext cx="11460474" cy="3011664"/>
            <a:chOff x="365763" y="836833"/>
            <a:chExt cx="11460474" cy="301166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AD49837-E5A1-4E37-8374-A3E958945E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6" b="1354"/>
            <a:stretch/>
          </p:blipFill>
          <p:spPr>
            <a:xfrm>
              <a:off x="365763" y="932967"/>
              <a:ext cx="4234372" cy="2915530"/>
            </a:xfrm>
            <a:prstGeom prst="rect">
              <a:avLst/>
            </a:prstGeom>
            <a:ln w="38100" cap="sq">
              <a:solidFill>
                <a:srgbClr val="00206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2FACCC6-75F6-47B9-97C6-F0AAB4BD68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30" t="-854" r="27418" b="854"/>
            <a:stretch/>
          </p:blipFill>
          <p:spPr>
            <a:xfrm>
              <a:off x="9156950" y="836833"/>
              <a:ext cx="2669287" cy="2915530"/>
            </a:xfrm>
            <a:prstGeom prst="rect">
              <a:avLst/>
            </a:prstGeom>
            <a:ln w="38100" cap="sq">
              <a:solidFill>
                <a:srgbClr val="00206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B1E7BDF-5C96-4382-B6DB-FE346FEE647A}"/>
              </a:ext>
            </a:extLst>
          </p:cNvPr>
          <p:cNvSpPr txBox="1"/>
          <p:nvPr/>
        </p:nvSpPr>
        <p:spPr>
          <a:xfrm>
            <a:off x="8488677" y="4168766"/>
            <a:ext cx="333756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Zainul Abedin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C3723F-D2B4-48D2-9E3B-3646A192F304}"/>
              </a:ext>
            </a:extLst>
          </p:cNvPr>
          <p:cNvSpPr txBox="1"/>
          <p:nvPr/>
        </p:nvSpPr>
        <p:spPr>
          <a:xfrm>
            <a:off x="934914" y="5483693"/>
            <a:ext cx="1032216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becomes 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becomes 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61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66D612-99E9-49C0-A599-4549271EA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861" y="320525"/>
            <a:ext cx="9523828" cy="36153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7825A9-B0FB-472F-B49E-FB61333F2DAD}"/>
              </a:ext>
            </a:extLst>
          </p:cNvPr>
          <p:cNvSpPr txBox="1"/>
          <p:nvPr/>
        </p:nvSpPr>
        <p:spPr>
          <a:xfrm>
            <a:off x="490611" y="4391815"/>
            <a:ext cx="1145286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  three types of sentences can be changed from Active to Passive: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093CB3-46E7-41DF-BBF5-5E67D5CED11F}"/>
              </a:ext>
            </a:extLst>
          </p:cNvPr>
          <p:cNvSpPr txBox="1"/>
          <p:nvPr/>
        </p:nvSpPr>
        <p:spPr>
          <a:xfrm>
            <a:off x="3625361" y="4969034"/>
            <a:ext cx="4463562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1.Assertive Sentence  </a:t>
            </a:r>
          </a:p>
          <a:p>
            <a:r>
              <a:rPr lang="en-GB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Interrogative Sentence</a:t>
            </a:r>
          </a:p>
          <a:p>
            <a:r>
              <a:rPr lang="en-GB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Imperative Sentence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55474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A6BA92FF-032F-4DE9-B35D-4E289F93AB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377399"/>
              </p:ext>
            </p:extLst>
          </p:nvPr>
        </p:nvGraphicFramePr>
        <p:xfrm>
          <a:off x="2738439" y="4254500"/>
          <a:ext cx="671512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name="Packager Shell Object" showAsIcon="1" r:id="rId3" imgW="5031720" imgH="491040" progId="Package">
                  <p:embed/>
                </p:oleObj>
              </mc:Choice>
              <mc:Fallback>
                <p:oleObj name="Packager Shell Object" showAsIcon="1" r:id="rId3" imgW="5031720" imgH="491040" progId="Package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8439" y="4254500"/>
                        <a:ext cx="6715125" cy="109220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 w="19050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9960130-7C9A-4570-89E8-57D4FF7348A5}"/>
              </a:ext>
            </a:extLst>
          </p:cNvPr>
          <p:cNvSpPr txBox="1"/>
          <p:nvPr/>
        </p:nvSpPr>
        <p:spPr>
          <a:xfrm>
            <a:off x="2895600" y="1066801"/>
            <a:ext cx="64008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watch a Video</a:t>
            </a:r>
          </a:p>
        </p:txBody>
      </p:sp>
    </p:spTree>
    <p:extLst>
      <p:ext uri="{BB962C8B-B14F-4D97-AF65-F5344CB8AC3E}">
        <p14:creationId xmlns:p14="http://schemas.microsoft.com/office/powerpoint/2010/main" val="142600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B67964-AD51-4F32-A733-FD8574774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533" y="1084971"/>
            <a:ext cx="6440801" cy="4406704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30616B4C-4C77-4DCF-A550-1C166992CDD6}"/>
              </a:ext>
            </a:extLst>
          </p:cNvPr>
          <p:cNvSpPr/>
          <p:nvPr/>
        </p:nvSpPr>
        <p:spPr>
          <a:xfrm>
            <a:off x="626011" y="2164666"/>
            <a:ext cx="4159349" cy="1909689"/>
          </a:xfrm>
          <a:prstGeom prst="rightArrow">
            <a:avLst>
              <a:gd name="adj1" fmla="val 73573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Our today’s Lesson is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-----</a:t>
            </a:r>
          </a:p>
        </p:txBody>
      </p:sp>
    </p:spTree>
    <p:extLst>
      <p:ext uri="{BB962C8B-B14F-4D97-AF65-F5344CB8AC3E}">
        <p14:creationId xmlns:p14="http://schemas.microsoft.com/office/powerpoint/2010/main" val="2603555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832AD3-5177-4018-8317-AED46AB87823}"/>
              </a:ext>
            </a:extLst>
          </p:cNvPr>
          <p:cNvSpPr txBox="1"/>
          <p:nvPr/>
        </p:nvSpPr>
        <p:spPr>
          <a:xfrm>
            <a:off x="914400" y="1012954"/>
            <a:ext cx="10902461" cy="42165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After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the end of the lesson, students will be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able to…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tell the definition of voices,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tell the kinds of voices,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describe some rules of changing voices,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change the voices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83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921AED-41B8-42E1-8A96-BF6FEA911B2A}"/>
              </a:ext>
            </a:extLst>
          </p:cNvPr>
          <p:cNvSpPr/>
          <p:nvPr/>
        </p:nvSpPr>
        <p:spPr>
          <a:xfrm>
            <a:off x="478302" y="1348800"/>
            <a:ext cx="11197883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GB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Voice:</a:t>
            </a:r>
            <a:r>
              <a:rPr lang="en-GB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way of expressing verbs which describes whether the subject does the work or it has been done by the subject. There are two types of voice--Active &amp; Passive voice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GB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GB" sz="3200" b="1" u="sng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Active Voice: </a:t>
            </a:r>
            <a:r>
              <a:rPr lang="en-GB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does the work by himself   </a:t>
            </a:r>
          </a:p>
          <a:p>
            <a:pPr algn="just"/>
            <a:r>
              <a:rPr lang="en-GB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actively 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(e.g., "The dog bit the postman.").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GB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GB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Passive Voice: </a:t>
            </a:r>
            <a:r>
              <a:rPr lang="en-GB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does not do the work by himself actively rather the object’s work is done by the Subject       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(e.g., "The postman was bitten by the dog.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 must be transitive as active verb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B25EB1-CD27-4131-9A41-55300C02A701}"/>
              </a:ext>
            </a:extLst>
          </p:cNvPr>
          <p:cNvSpPr/>
          <p:nvPr/>
        </p:nvSpPr>
        <p:spPr>
          <a:xfrm>
            <a:off x="3342265" y="249843"/>
            <a:ext cx="550747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Voice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775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2337</Words>
  <Application>Microsoft Office PowerPoint</Application>
  <PresentationFormat>Widescreen</PresentationFormat>
  <Paragraphs>263</Paragraphs>
  <Slides>36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Manik Chandra Majumder</dc:creator>
  <cp:lastModifiedBy>Manik Chandra Majumder</cp:lastModifiedBy>
  <cp:revision>86</cp:revision>
  <dcterms:created xsi:type="dcterms:W3CDTF">2021-08-01T12:43:06Z</dcterms:created>
  <dcterms:modified xsi:type="dcterms:W3CDTF">2021-09-10T04:26:49Z</dcterms:modified>
</cp:coreProperties>
</file>