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940" r:id="rId2"/>
    <p:sldMasterId id="2147483952" r:id="rId3"/>
    <p:sldMasterId id="2147483964" r:id="rId4"/>
    <p:sldMasterId id="2147483976" r:id="rId5"/>
  </p:sldMasterIdLst>
  <p:notesMasterIdLst>
    <p:notesMasterId r:id="rId20"/>
  </p:notesMasterIdLst>
  <p:sldIdLst>
    <p:sldId id="256" r:id="rId6"/>
    <p:sldId id="257" r:id="rId7"/>
    <p:sldId id="269" r:id="rId8"/>
    <p:sldId id="264" r:id="rId9"/>
    <p:sldId id="266" r:id="rId10"/>
    <p:sldId id="259" r:id="rId11"/>
    <p:sldId id="260" r:id="rId12"/>
    <p:sldId id="261" r:id="rId13"/>
    <p:sldId id="270" r:id="rId14"/>
    <p:sldId id="265" r:id="rId15"/>
    <p:sldId id="267" r:id="rId16"/>
    <p:sldId id="268" r:id="rId17"/>
    <p:sldId id="262" r:id="rId18"/>
    <p:sldId id="26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33CC"/>
    <a:srgbClr val="0000CC"/>
    <a:srgbClr val="FF0066"/>
    <a:srgbClr val="9BF3F7"/>
    <a:srgbClr val="CCFF66"/>
    <a:srgbClr val="DA10A5"/>
    <a:srgbClr val="E214B6"/>
    <a:srgbClr val="7556CE"/>
    <a:srgbClr val="319C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34" autoAdjust="0"/>
  </p:normalViewPr>
  <p:slideViewPr>
    <p:cSldViewPr>
      <p:cViewPr varScale="1">
        <p:scale>
          <a:sx n="64" d="100"/>
          <a:sy n="64" d="100"/>
        </p:scale>
        <p:origin x="876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1920DB-C48B-458D-8F91-57F25CCFE78C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EB473-1305-4287-BD25-9A0D5D206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721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EB473-1305-4287-BD25-9A0D5D206A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884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EB473-1305-4287-BD25-9A0D5D206AF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537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EB473-1305-4287-BD25-9A0D5D206AF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439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506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89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699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4218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61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8434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1419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7583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9964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0165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 userDrawn="1">
          <p15:clr>
            <a:srgbClr val="FBAE40"/>
          </p15:clr>
        </p15:guide>
        <p15:guide id="2" pos="720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5565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 userDrawn="1">
          <p15:clr>
            <a:srgbClr val="FBAE40"/>
          </p15:clr>
        </p15:guide>
        <p15:guide id="2" pos="720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7762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5376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350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6825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915689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875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0275550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70107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08805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5004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6926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974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299744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6455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3983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8810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0623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6690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4142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8826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720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201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645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284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996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5143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937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7738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78D5-9F94-4E1B-9A7B-67D6C719E4D9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EF895-17E4-4E3B-A629-E44457623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8269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78D5-9F94-4E1B-9A7B-67D6C719E4D9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EF895-17E4-4E3B-A629-E44457623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7895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78D5-9F94-4E1B-9A7B-67D6C719E4D9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EF895-17E4-4E3B-A629-E44457623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1354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78D5-9F94-4E1B-9A7B-67D6C719E4D9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EF895-17E4-4E3B-A629-E44457623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1420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78D5-9F94-4E1B-9A7B-67D6C719E4D9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EF895-17E4-4E3B-A629-E44457623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089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8133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78D5-9F94-4E1B-9A7B-67D6C719E4D9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EF895-17E4-4E3B-A629-E44457623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1313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78D5-9F94-4E1B-9A7B-67D6C719E4D9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EF895-17E4-4E3B-A629-E44457623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0471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78D5-9F94-4E1B-9A7B-67D6C719E4D9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EF895-17E4-4E3B-A629-E44457623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1225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78D5-9F94-4E1B-9A7B-67D6C719E4D9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EF895-17E4-4E3B-A629-E44457623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0433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78D5-9F94-4E1B-9A7B-67D6C719E4D9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EF895-17E4-4E3B-A629-E44457623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2420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78D5-9F94-4E1B-9A7B-67D6C719E4D9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EF895-17E4-4E3B-A629-E44457623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716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16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704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747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512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259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7485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536">
          <p15:clr>
            <a:srgbClr val="F26B43"/>
          </p15:clr>
        </p15:guide>
        <p15:guide id="10" pos="1848" userDrawn="1">
          <p15:clr>
            <a:srgbClr val="F26B43"/>
          </p15:clr>
        </p15:guide>
        <p15:guide id="11" pos="2464" userDrawn="1">
          <p15:clr>
            <a:srgbClr val="F26B43"/>
          </p15:clr>
        </p15:guide>
        <p15:guide id="12" pos="5888" userDrawn="1">
          <p15:clr>
            <a:srgbClr val="F26B43"/>
          </p15:clr>
        </p15:guide>
        <p15:guide id="13" pos="6400" userDrawn="1">
          <p15:clr>
            <a:srgbClr val="F26B43"/>
          </p15:clr>
        </p15:guide>
        <p15:guide id="14" pos="9824" userDrawn="1">
          <p15:clr>
            <a:srgbClr val="F26B43"/>
          </p15:clr>
        </p15:guide>
        <p15:guide id="15" pos="320" userDrawn="1">
          <p15:clr>
            <a:srgbClr val="F26B43"/>
          </p15:clr>
        </p15:guide>
        <p15:guide id="16" orient="horz" pos="3960" userDrawn="1">
          <p15:clr>
            <a:srgbClr val="F26B43"/>
          </p15:clr>
        </p15:guide>
        <p15:guide id="17" orient="horz" pos="3840" userDrawn="1">
          <p15:clr>
            <a:srgbClr val="F26B43"/>
          </p15:clr>
        </p15:guide>
        <p15:guide id="18" pos="4416" userDrawn="1">
          <p15:clr>
            <a:srgbClr val="F26B43"/>
          </p15:clr>
        </p15:guide>
        <p15:guide id="19" pos="4800" userDrawn="1">
          <p15:clr>
            <a:srgbClr val="F26B43"/>
          </p15:clr>
        </p15:guide>
        <p15:guide id="20" orient="horz" pos="360" userDrawn="1">
          <p15:clr>
            <a:srgbClr val="F26B43"/>
          </p15:clr>
        </p15:guide>
        <p15:guide id="21" pos="7368" userDrawn="1">
          <p15:clr>
            <a:srgbClr val="F26B43"/>
          </p15:clr>
        </p15:guide>
        <p15:guide id="22" pos="240" userDrawn="1">
          <p15:clr>
            <a:srgbClr val="F26B43"/>
          </p15:clr>
        </p15:guide>
        <p15:guide id="23" orient="horz" pos="216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61688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7" pos="792" userDrawn="1">
          <p15:clr>
            <a:srgbClr val="F26B43"/>
          </p15:clr>
        </p15:guide>
        <p15:guide id="8" pos="1056" userDrawn="1">
          <p15:clr>
            <a:srgbClr val="F26B43"/>
          </p15:clr>
        </p15:guide>
        <p15:guide id="9" pos="9600" userDrawn="1">
          <p15:clr>
            <a:srgbClr val="F26B43"/>
          </p15:clr>
        </p15:guide>
        <p15:guide id="10" pos="7200" userDrawn="1">
          <p15:clr>
            <a:srgbClr val="F26B43"/>
          </p15:clr>
        </p15:guide>
        <p15:guide id="11" orient="horz" pos="4008" userDrawn="1">
          <p15:clr>
            <a:srgbClr val="F26B43"/>
          </p15:clr>
        </p15:guide>
        <p15:guide id="12" orient="horz" pos="1440" userDrawn="1">
          <p15:clr>
            <a:srgbClr val="F26B43"/>
          </p15:clr>
        </p15:guide>
        <p15:guide id="13" orient="horz" pos="3720" userDrawn="1">
          <p15:clr>
            <a:srgbClr val="F26B43"/>
          </p15:clr>
        </p15:guide>
        <p15:guide id="14" orient="horz" pos="2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817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E78D5-9F94-4E1B-9A7B-67D6C719E4D9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EF895-17E4-4E3B-A629-E44457623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250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gif"/><Relationship Id="rId4" Type="http://schemas.openxmlformats.org/officeDocument/2006/relationships/image" Target="../media/image2.jpg"/><Relationship Id="rId9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2.png"/><Relationship Id="rId5" Type="http://schemas.openxmlformats.org/officeDocument/2006/relationships/image" Target="../media/image11.gif"/><Relationship Id="rId4" Type="http://schemas.openxmlformats.org/officeDocument/2006/relationships/hyperlink" Target="mailto:osmanganipathan78@gmail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9" y="-594"/>
            <a:ext cx="12193057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25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F1CA67-AD07-4B64-8433-BCCD0EA27583}"/>
              </a:ext>
            </a:extLst>
          </p:cNvPr>
          <p:cNvSpPr txBox="1"/>
          <p:nvPr/>
        </p:nvSpPr>
        <p:spPr>
          <a:xfrm>
            <a:off x="762000" y="6019800"/>
            <a:ext cx="10916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sz="3200" b="1" u="sng" dirty="0"/>
              <a:t>الخاتمة:</a:t>
            </a:r>
            <a:r>
              <a:rPr lang="ar-EG" sz="3200" b="1" dirty="0"/>
              <a:t>إنّ الأفعال الناقصةَ أمر مهمّ من مأة عاملٍ، </a:t>
            </a:r>
            <a:r>
              <a:rPr lang="ar-EG" sz="3200" b="1" dirty="0" smtClean="0"/>
              <a:t>فعليناأن </a:t>
            </a:r>
            <a:r>
              <a:rPr lang="ar-EG" sz="3200" b="1" dirty="0"/>
              <a:t>نهتمَّ بها إهتمامًا </a:t>
            </a:r>
            <a:r>
              <a:rPr lang="ar-EG" sz="3200" b="1" dirty="0" smtClean="0"/>
              <a:t>بالغًا.</a:t>
            </a:r>
            <a:endParaRPr lang="en-US" sz="3200" b="1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B2CDC1A5-C2C6-4DD6-B531-B488CA922B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021917"/>
              </p:ext>
            </p:extLst>
          </p:nvPr>
        </p:nvGraphicFramePr>
        <p:xfrm>
          <a:off x="609600" y="914400"/>
          <a:ext cx="10896599" cy="512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21505">
                  <a:extLst>
                    <a:ext uri="{9D8B030D-6E8A-4147-A177-3AD203B41FA5}">
                      <a16:colId xmlns:a16="http://schemas.microsoft.com/office/drawing/2014/main" val="1389509414"/>
                    </a:ext>
                  </a:extLst>
                </a:gridCol>
                <a:gridCol w="786779">
                  <a:extLst>
                    <a:ext uri="{9D8B030D-6E8A-4147-A177-3AD203B41FA5}">
                      <a16:colId xmlns:a16="http://schemas.microsoft.com/office/drawing/2014/main" val="3600179029"/>
                    </a:ext>
                  </a:extLst>
                </a:gridCol>
                <a:gridCol w="4537536">
                  <a:extLst>
                    <a:ext uri="{9D8B030D-6E8A-4147-A177-3AD203B41FA5}">
                      <a16:colId xmlns:a16="http://schemas.microsoft.com/office/drawing/2014/main" val="1934560934"/>
                    </a:ext>
                  </a:extLst>
                </a:gridCol>
                <a:gridCol w="750779">
                  <a:extLst>
                    <a:ext uri="{9D8B030D-6E8A-4147-A177-3AD203B41FA5}">
                      <a16:colId xmlns:a16="http://schemas.microsoft.com/office/drawing/2014/main" val="1934150988"/>
                    </a:ext>
                  </a:extLst>
                </a:gridCol>
              </a:tblGrid>
              <a:tr h="61317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3600" b="1" u="none" dirty="0"/>
                        <a:t>الأفعال الناقصةَ:</a:t>
                      </a:r>
                      <a:endParaRPr lang="en-US" sz="3600" b="1" u="none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3600" b="1" dirty="0">
                          <a:effectLst/>
                        </a:rPr>
                        <a:t>رقم</a:t>
                      </a:r>
                      <a:endParaRPr lang="en-US" sz="1200" b="1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3600" b="1" u="none" dirty="0"/>
                        <a:t>الأفعال الناقصةَ:</a:t>
                      </a:r>
                      <a:endParaRPr lang="en-US" sz="3600" b="1" u="none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3600" b="1" dirty="0">
                          <a:effectLst/>
                        </a:rPr>
                        <a:t>رقم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706401"/>
                  </a:ext>
                </a:extLst>
              </a:tr>
              <a:tr h="61317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3600" b="1" dirty="0">
                          <a:solidFill>
                            <a:srgbClr val="FF0000"/>
                          </a:solidFill>
                        </a:rPr>
                        <a:t>ما دام </a:t>
                      </a:r>
                      <a:r>
                        <a:rPr lang="ar-EG" sz="3600" b="1" dirty="0"/>
                        <a:t>(ما دام خالدٌ جالسا)</a:t>
                      </a:r>
                      <a:endParaRPr lang="en-US" sz="36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8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3600" b="1" dirty="0">
                          <a:solidFill>
                            <a:srgbClr val="FF0000"/>
                          </a:solidFill>
                        </a:rPr>
                        <a:t>كان</a:t>
                      </a:r>
                      <a:r>
                        <a:rPr lang="ar-EG" sz="3600" b="1" dirty="0"/>
                        <a:t>--- (كان خالدٌ نائمًا)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526151"/>
                  </a:ext>
                </a:extLst>
              </a:tr>
              <a:tr h="61317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3600" b="1" dirty="0">
                          <a:solidFill>
                            <a:srgbClr val="FF0000"/>
                          </a:solidFill>
                        </a:rPr>
                        <a:t>ما زال</a:t>
                      </a:r>
                      <a:r>
                        <a:rPr lang="ar-EG" sz="3600" b="1" dirty="0"/>
                        <a:t>--- (ما زال ماجدٌ كريمًا)</a:t>
                      </a:r>
                      <a:endParaRPr lang="en-US" sz="36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9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3600" b="1" dirty="0">
                          <a:solidFill>
                            <a:srgbClr val="FF0000"/>
                          </a:solidFill>
                        </a:rPr>
                        <a:t>صار</a:t>
                      </a:r>
                      <a:r>
                        <a:rPr lang="ar-EG" sz="3600" b="1" dirty="0"/>
                        <a:t>--- (صارماجدٌ فقيرًا)</a:t>
                      </a:r>
                      <a:endParaRPr lang="en-US" sz="36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795079"/>
                  </a:ext>
                </a:extLst>
              </a:tr>
              <a:tr h="61317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3600" b="1" dirty="0">
                          <a:solidFill>
                            <a:srgbClr val="FF0000"/>
                          </a:solidFill>
                        </a:rPr>
                        <a:t>ما برح</a:t>
                      </a:r>
                      <a:r>
                        <a:rPr lang="ar-EG" sz="3600" b="1" dirty="0"/>
                        <a:t>- (ما برح خالدٌ حاكمًا)</a:t>
                      </a:r>
                      <a:endParaRPr lang="en-US" sz="36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3600" b="1" dirty="0">
                          <a:solidFill>
                            <a:srgbClr val="FF0000"/>
                          </a:solidFill>
                        </a:rPr>
                        <a:t>أصبح</a:t>
                      </a:r>
                      <a:r>
                        <a:rPr lang="ar-EG" sz="3600" b="1" dirty="0"/>
                        <a:t>--- ( أصبح راشدٌ غنيًا)</a:t>
                      </a:r>
                      <a:endParaRPr lang="en-US" sz="36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3934185"/>
                  </a:ext>
                </a:extLst>
              </a:tr>
              <a:tr h="61317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EG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ما </a:t>
                      </a:r>
                      <a:r>
                        <a:rPr kumimoji="0" lang="ar-EG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فتئ</a:t>
                      </a:r>
                      <a:r>
                        <a:rPr kumimoji="0" lang="ar-EG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ar-EG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(ما فتئ راشد حاكمًا)</a:t>
                      </a:r>
                      <a:endParaRPr kumimoji="0" lang="en-US" sz="3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11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3600" b="1" dirty="0">
                          <a:solidFill>
                            <a:srgbClr val="FF0000"/>
                          </a:solidFill>
                        </a:rPr>
                        <a:t>أمسى</a:t>
                      </a:r>
                      <a:r>
                        <a:rPr lang="ar-EG" sz="3600" b="1" dirty="0"/>
                        <a:t>--- (أمسى بكرٌ فقيرًا)</a:t>
                      </a:r>
                      <a:endParaRPr lang="en-US" sz="36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4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6985766"/>
                  </a:ext>
                </a:extLst>
              </a:tr>
              <a:tr h="61317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3600" b="1" dirty="0" smtClean="0">
                          <a:solidFill>
                            <a:srgbClr val="FF0000"/>
                          </a:solidFill>
                        </a:rPr>
                        <a:t>ليس</a:t>
                      </a:r>
                      <a:r>
                        <a:rPr lang="ar-EG" sz="3600" b="1" dirty="0" smtClean="0"/>
                        <a:t>- </a:t>
                      </a:r>
                      <a:r>
                        <a:rPr lang="ar-EG" sz="3600" b="1" dirty="0"/>
                        <a:t>(ليس عبد الله نائمًا)</a:t>
                      </a:r>
                      <a:endParaRPr lang="en-US" sz="36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3600" b="1" dirty="0">
                          <a:solidFill>
                            <a:srgbClr val="FF0000"/>
                          </a:solidFill>
                        </a:rPr>
                        <a:t>أضحى</a:t>
                      </a:r>
                      <a:r>
                        <a:rPr lang="ar-EG" sz="3600" b="1" dirty="0"/>
                        <a:t>- (أضحى ماجدٌ فقيرًا)</a:t>
                      </a:r>
                      <a:endParaRPr lang="en-US" sz="36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5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10128"/>
                  </a:ext>
                </a:extLst>
              </a:tr>
              <a:tr h="613171"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3600" b="1" dirty="0">
                          <a:solidFill>
                            <a:srgbClr val="FF0000"/>
                          </a:solidFill>
                        </a:rPr>
                        <a:t>ما </a:t>
                      </a:r>
                      <a:r>
                        <a:rPr lang="ar-EG" sz="3600" b="1" dirty="0" smtClean="0">
                          <a:solidFill>
                            <a:srgbClr val="FF0000"/>
                          </a:solidFill>
                        </a:rPr>
                        <a:t>أنفك</a:t>
                      </a:r>
                      <a:r>
                        <a:rPr lang="ar-EG" sz="3600" b="1" dirty="0" smtClean="0"/>
                        <a:t>- </a:t>
                      </a:r>
                      <a:r>
                        <a:rPr lang="ar-EG" sz="3600" b="1" dirty="0"/>
                        <a:t>(ما أنفك ماجدٌ كريمًا)</a:t>
                      </a:r>
                      <a:endParaRPr lang="en-US" sz="36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EG" sz="3600" b="1" dirty="0">
                          <a:solidFill>
                            <a:srgbClr val="FF0000"/>
                          </a:solidFill>
                        </a:rPr>
                        <a:t>ظل</a:t>
                      </a:r>
                      <a:r>
                        <a:rPr lang="ar-EG" sz="3600" b="1" dirty="0"/>
                        <a:t>--- (ظل خالدٌ قائمٌ</a:t>
                      </a:r>
                      <a:r>
                        <a:rPr lang="ar-BH" sz="3600" b="1" dirty="0"/>
                        <a:t>ا</a:t>
                      </a:r>
                      <a:r>
                        <a:rPr lang="ar-EG" sz="3600" b="1" dirty="0"/>
                        <a:t>)</a:t>
                      </a:r>
                      <a:r>
                        <a:rPr lang="en-US" sz="3600" b="1" dirty="0"/>
                        <a:t> </a:t>
                      </a:r>
                      <a:endParaRPr lang="en-US" sz="3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6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146808"/>
                  </a:ext>
                </a:extLst>
              </a:tr>
              <a:tr h="613171"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3600" b="1" dirty="0">
                          <a:solidFill>
                            <a:srgbClr val="FF0000"/>
                          </a:solidFill>
                        </a:rPr>
                        <a:t>بات</a:t>
                      </a:r>
                      <a:r>
                        <a:rPr lang="ar-EG" sz="3600" b="1" dirty="0"/>
                        <a:t>--- (بات راشدٌ نائمًا)</a:t>
                      </a:r>
                      <a:endParaRPr lang="en-US" sz="36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7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50277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17B755C-DD91-4190-999A-1FF18C54A741}"/>
              </a:ext>
            </a:extLst>
          </p:cNvPr>
          <p:cNvSpPr txBox="1"/>
          <p:nvPr/>
        </p:nvSpPr>
        <p:spPr>
          <a:xfrm>
            <a:off x="5720641" y="228600"/>
            <a:ext cx="57855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EG" sz="3200" b="1" u="sng" dirty="0"/>
              <a:t>عدد الأفعال الناقصة</a:t>
            </a:r>
            <a:r>
              <a:rPr lang="ar-SA" sz="3200" b="1" u="sng" dirty="0"/>
              <a:t>ِ</a:t>
            </a:r>
            <a:r>
              <a:rPr lang="ar-EG" sz="3200" b="1" u="sng" dirty="0"/>
              <a:t>:</a:t>
            </a:r>
            <a:r>
              <a:rPr lang="ar-EG" sz="3200" b="1" dirty="0"/>
              <a:t>عدد ها عديدة ، وهى-</a:t>
            </a:r>
            <a:endParaRPr lang="en-US" sz="3200" b="1" dirty="0"/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35"/>
            </a:avLst>
          </a:prstGeom>
          <a:solidFill>
            <a:srgbClr val="0000CC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5331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9924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5799"/>
            <a:ext cx="12193057" cy="68464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4600" y="1219200"/>
            <a:ext cx="7391400" cy="4287291"/>
          </a:xfrm>
          <a:prstGeom prst="rect">
            <a:avLst/>
          </a:prstGeom>
        </p:spPr>
        <p:txBody>
          <a:bodyPr>
            <a:prstTxWarp prst="textInflate">
              <a:avLst/>
            </a:prstTxWarp>
            <a:spAutoFit/>
          </a:bodyPr>
          <a:lstStyle/>
          <a:p>
            <a:pPr algn="ctr"/>
            <a:r>
              <a:rPr lang="ar-DZ" sz="5400" b="1" dirty="0">
                <a:solidFill>
                  <a:srgbClr val="0000CC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كان </a:t>
            </a:r>
            <a:r>
              <a:rPr lang="ar-EG" sz="5400" b="1" dirty="0" smtClean="0">
                <a:solidFill>
                  <a:srgbClr val="0000CC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,</a:t>
            </a:r>
            <a:r>
              <a:rPr lang="ar-DZ" sz="5400" b="1" dirty="0" smtClean="0">
                <a:solidFill>
                  <a:srgbClr val="0000CC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صار </a:t>
            </a:r>
            <a:r>
              <a:rPr lang="ar-EG" sz="5400" b="1" dirty="0" smtClean="0">
                <a:solidFill>
                  <a:srgbClr val="0000CC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,</a:t>
            </a:r>
            <a:r>
              <a:rPr lang="ar-DZ" sz="5400" b="1" dirty="0" smtClean="0">
                <a:solidFill>
                  <a:srgbClr val="0000CC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أصبح</a:t>
            </a:r>
            <a:r>
              <a:rPr lang="ar-EG" sz="5400" b="1" dirty="0" smtClean="0">
                <a:solidFill>
                  <a:srgbClr val="0000CC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,</a:t>
            </a:r>
            <a:r>
              <a:rPr lang="ar-DZ" sz="5400" b="1" dirty="0" smtClean="0">
                <a:solidFill>
                  <a:srgbClr val="0000CC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 أمسى </a:t>
            </a:r>
            <a:r>
              <a:rPr lang="ar-EG" sz="5400" b="1" dirty="0" smtClean="0">
                <a:solidFill>
                  <a:srgbClr val="0000CC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,</a:t>
            </a:r>
            <a:r>
              <a:rPr lang="ar-DZ" sz="5400" b="1" dirty="0" smtClean="0">
                <a:solidFill>
                  <a:srgbClr val="0000CC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أضحى</a:t>
            </a:r>
            <a:r>
              <a:rPr lang="ar-EG" sz="5400" b="1" dirty="0" smtClean="0">
                <a:solidFill>
                  <a:srgbClr val="0000CC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,</a:t>
            </a:r>
            <a:r>
              <a:rPr lang="ar-DZ" sz="5400" b="1" dirty="0" smtClean="0">
                <a:solidFill>
                  <a:srgbClr val="0000CC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 ظل</a:t>
            </a:r>
            <a:r>
              <a:rPr lang="ar-EG" sz="5400" b="1" dirty="0" smtClean="0">
                <a:solidFill>
                  <a:srgbClr val="0000CC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,</a:t>
            </a:r>
            <a:r>
              <a:rPr lang="ar-DZ" sz="5400" b="1" dirty="0" smtClean="0">
                <a:solidFill>
                  <a:srgbClr val="0000CC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  <a:r>
              <a:rPr lang="ar-DZ" sz="5400" b="1" dirty="0">
                <a:solidFill>
                  <a:srgbClr val="0000CC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بات</a:t>
            </a:r>
          </a:p>
          <a:p>
            <a:pPr algn="ctr"/>
            <a:r>
              <a:rPr lang="ar-DZ" sz="5400" b="1" dirty="0">
                <a:solidFill>
                  <a:srgbClr val="0000CC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مادام </a:t>
            </a:r>
            <a:r>
              <a:rPr lang="ar-EG" sz="5400" b="1" dirty="0" smtClean="0">
                <a:solidFill>
                  <a:srgbClr val="0000CC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,</a:t>
            </a:r>
            <a:r>
              <a:rPr lang="ar-DZ" sz="5400" b="1" dirty="0" smtClean="0">
                <a:solidFill>
                  <a:srgbClr val="0000CC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مازال </a:t>
            </a:r>
            <a:r>
              <a:rPr lang="ar-EG" sz="5400" b="1" dirty="0" smtClean="0">
                <a:solidFill>
                  <a:srgbClr val="0000CC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,</a:t>
            </a:r>
            <a:r>
              <a:rPr lang="ar-DZ" sz="5400" b="1" dirty="0" smtClean="0">
                <a:solidFill>
                  <a:srgbClr val="0000CC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مابرح </a:t>
            </a:r>
            <a:r>
              <a:rPr lang="ar-EG" sz="5400" b="1" dirty="0" smtClean="0">
                <a:solidFill>
                  <a:srgbClr val="0000CC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,</a:t>
            </a:r>
            <a:r>
              <a:rPr lang="ar-DZ" sz="5400" b="1" dirty="0" smtClean="0">
                <a:solidFill>
                  <a:srgbClr val="0000CC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مافتى </a:t>
            </a:r>
            <a:r>
              <a:rPr lang="ar-EG" sz="5400" b="1" dirty="0" smtClean="0">
                <a:solidFill>
                  <a:srgbClr val="0000CC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,</a:t>
            </a:r>
            <a:r>
              <a:rPr lang="ar-DZ" sz="5400" b="1" dirty="0" smtClean="0">
                <a:solidFill>
                  <a:srgbClr val="0000CC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ليس </a:t>
            </a:r>
            <a:r>
              <a:rPr lang="ar-EG" sz="5400" b="1" dirty="0" smtClean="0">
                <a:solidFill>
                  <a:srgbClr val="0000CC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,</a:t>
            </a:r>
            <a:r>
              <a:rPr lang="ar-DZ" sz="5400" b="1" dirty="0" smtClean="0">
                <a:solidFill>
                  <a:srgbClr val="0000CC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ماانفك</a:t>
            </a:r>
            <a:endParaRPr lang="en-US" sz="5400" b="1" dirty="0">
              <a:solidFill>
                <a:srgbClr val="0000CC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2" name="Frame 1"/>
          <p:cNvSpPr/>
          <p:nvPr/>
        </p:nvSpPr>
        <p:spPr>
          <a:xfrm>
            <a:off x="-529" y="5799"/>
            <a:ext cx="12268729" cy="6846401"/>
          </a:xfrm>
          <a:prstGeom prst="frame">
            <a:avLst>
              <a:gd name="adj1" fmla="val 1404"/>
            </a:avLst>
          </a:prstGeom>
          <a:solidFill>
            <a:srgbClr val="DA10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48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505200" y="340772"/>
            <a:ext cx="5181600" cy="914400"/>
          </a:xfrm>
          <a:prstGeom prst="ellipse">
            <a:avLst/>
          </a:prstGeom>
          <a:solidFill>
            <a:srgbClr val="9BF3F7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ar-EG" sz="6600" b="1" dirty="0" smtClean="0">
                <a:solidFill>
                  <a:srgbClr val="0000CC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التقييم</a:t>
            </a:r>
            <a:endParaRPr lang="en-US" sz="6600" b="1" dirty="0">
              <a:solidFill>
                <a:srgbClr val="0000CC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4600" y="1284644"/>
            <a:ext cx="54024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EG" sz="5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1-الأفعال الناقصة ما هي؟</a:t>
            </a:r>
          </a:p>
        </p:txBody>
      </p:sp>
      <p:sp>
        <p:nvSpPr>
          <p:cNvPr id="7" name="Rectangle 6"/>
          <p:cNvSpPr/>
          <p:nvPr/>
        </p:nvSpPr>
        <p:spPr>
          <a:xfrm>
            <a:off x="-609600" y="1906421"/>
            <a:ext cx="115062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ur-PK" sz="6600" b="1" dirty="0" smtClean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الأفعال الناقصةَ هى</a:t>
            </a:r>
            <a:r>
              <a:rPr lang="ar-EG" sz="6600" b="1" dirty="0" smtClean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ur-PK" sz="6600" b="1" dirty="0" smtClean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أفعال وضعت لتقرير</a:t>
            </a:r>
            <a:r>
              <a:rPr lang="ar-EG" sz="6600" b="1" dirty="0" smtClean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ur-PK" sz="6600" b="1" dirty="0" smtClean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الفاعل على صفة غير صفة مصدرها</a:t>
            </a:r>
            <a:r>
              <a:rPr lang="ar-EG" sz="6600" b="1" dirty="0" smtClean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r>
              <a:rPr lang="ur-PK" sz="6600" b="1" dirty="0" smtClean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ur-PK" sz="6600" b="1" dirty="0">
              <a:solidFill>
                <a:srgbClr val="0000C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98201" y="3855584"/>
            <a:ext cx="58288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4400" b="1" dirty="0" smtClean="0">
                <a:solidFill>
                  <a:srgbClr val="FF0000"/>
                </a:solidFill>
              </a:rPr>
              <a:t>2-عدد الأفعال </a:t>
            </a:r>
            <a:r>
              <a:rPr lang="ar-EG" sz="4400" b="1" dirty="0">
                <a:solidFill>
                  <a:srgbClr val="FF0000"/>
                </a:solidFill>
              </a:rPr>
              <a:t>الناقصة</a:t>
            </a:r>
            <a:r>
              <a:rPr lang="ar-SA" sz="4400" b="1" dirty="0" smtClean="0">
                <a:solidFill>
                  <a:srgbClr val="FF0000"/>
                </a:solidFill>
              </a:rPr>
              <a:t>ِ</a:t>
            </a:r>
            <a:r>
              <a:rPr lang="ar-EG" sz="4400" b="1" dirty="0" smtClean="0">
                <a:solidFill>
                  <a:srgbClr val="FF0000"/>
                </a:solidFill>
              </a:rPr>
              <a:t> بسرعة.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56790" y="4516751"/>
            <a:ext cx="10134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DZ" sz="66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كان </a:t>
            </a:r>
            <a:r>
              <a:rPr lang="ar-EG" sz="66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,</a:t>
            </a:r>
            <a:r>
              <a:rPr lang="ar-DZ" sz="66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صار </a:t>
            </a:r>
            <a:r>
              <a:rPr lang="ar-EG" sz="66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,</a:t>
            </a:r>
            <a:r>
              <a:rPr lang="ar-DZ" sz="66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أصبح</a:t>
            </a:r>
            <a:r>
              <a:rPr lang="ar-EG" sz="66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,</a:t>
            </a:r>
            <a:r>
              <a:rPr lang="ar-DZ" sz="66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أمسى </a:t>
            </a:r>
            <a:r>
              <a:rPr lang="ar-EG" sz="66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,</a:t>
            </a:r>
            <a:r>
              <a:rPr lang="ar-DZ" sz="66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أضحى</a:t>
            </a:r>
            <a:r>
              <a:rPr lang="ar-EG" sz="66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,</a:t>
            </a:r>
            <a:r>
              <a:rPr lang="ar-DZ" sz="66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ظل</a:t>
            </a:r>
            <a:r>
              <a:rPr lang="ar-EG" sz="66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,</a:t>
            </a:r>
            <a:r>
              <a:rPr lang="ar-DZ" sz="66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بات</a:t>
            </a:r>
          </a:p>
          <a:p>
            <a:pPr lvl="0" algn="ctr"/>
            <a:r>
              <a:rPr lang="ar-DZ" sz="66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مادام </a:t>
            </a:r>
            <a:r>
              <a:rPr lang="ar-EG" sz="66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,</a:t>
            </a:r>
            <a:r>
              <a:rPr lang="ar-DZ" sz="66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مازال </a:t>
            </a:r>
            <a:r>
              <a:rPr lang="ar-EG" sz="66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,</a:t>
            </a:r>
            <a:r>
              <a:rPr lang="ar-DZ" sz="66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مابرح </a:t>
            </a:r>
            <a:r>
              <a:rPr lang="ar-EG" sz="66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,</a:t>
            </a:r>
            <a:r>
              <a:rPr lang="ar-DZ" sz="66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مافتى </a:t>
            </a:r>
            <a:r>
              <a:rPr lang="ar-EG" sz="66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,</a:t>
            </a:r>
            <a:r>
              <a:rPr lang="ar-DZ" sz="66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ليس </a:t>
            </a:r>
            <a:r>
              <a:rPr lang="ar-EG" sz="66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,</a:t>
            </a:r>
            <a:r>
              <a:rPr lang="ar-DZ" sz="6600" b="1" dirty="0" smtClean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ماانفك</a:t>
            </a:r>
            <a:r>
              <a:rPr lang="ar-EG" sz="6600" b="1" dirty="0" smtClean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6600" b="1" dirty="0">
              <a:solidFill>
                <a:srgbClr val="0000C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655000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24099" y="-3086103"/>
            <a:ext cx="7391401" cy="129540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11ACF0F-081C-45E6-A731-EE6007306D47}"/>
              </a:ext>
            </a:extLst>
          </p:cNvPr>
          <p:cNvSpPr txBox="1"/>
          <p:nvPr/>
        </p:nvSpPr>
        <p:spPr>
          <a:xfrm>
            <a:off x="1219200" y="2819400"/>
            <a:ext cx="9677399" cy="331059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r"/>
            <a:r>
              <a:rPr lang="ar-SA" sz="5400" b="1" dirty="0" smtClean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1. عرف الأفعال الناقصة</a:t>
            </a:r>
            <a:r>
              <a:rPr lang="ar-EG" sz="5400" b="1" dirty="0" smtClean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SA" sz="5400" b="1" dirty="0" smtClean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algn="r"/>
            <a:r>
              <a:rPr lang="ar-SA" sz="5400" b="1" dirty="0" smtClean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2.و </a:t>
            </a:r>
            <a:r>
              <a:rPr lang="ar-SA" sz="54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بيّن</a:t>
            </a:r>
            <a:r>
              <a:rPr lang="ar-SA" sz="5400" b="1" dirty="0" smtClean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عددها </a:t>
            </a:r>
            <a:r>
              <a:rPr lang="ar-BH" sz="5400" b="1" dirty="0" smtClean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ممثّلاً-</a:t>
            </a:r>
            <a:endParaRPr lang="en-US" sz="5400" b="1" dirty="0">
              <a:solidFill>
                <a:srgbClr val="0000C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0011" y="7510"/>
            <a:ext cx="8278790" cy="24995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869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E318ED6-C152-4A45-A30A-C3265512A356}"/>
              </a:ext>
            </a:extLst>
          </p:cNvPr>
          <p:cNvSpPr txBox="1"/>
          <p:nvPr/>
        </p:nvSpPr>
        <p:spPr>
          <a:xfrm>
            <a:off x="1181100" y="195498"/>
            <a:ext cx="9829800" cy="325973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r"/>
            <a:r>
              <a:rPr lang="ar-DZ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l Qalam Quran Majeed" panose="02010000000000000000" pitchFamily="2" charset="-78"/>
                <a:cs typeface="Al Qalam Quran Majeed" panose="02010000000000000000" pitchFamily="2" charset="-78"/>
              </a:rPr>
              <a:t>شكراً </a:t>
            </a:r>
            <a:r>
              <a:rPr lang="ar-SA" sz="8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l Qalam Quran Majeed" panose="02010000000000000000" pitchFamily="2" charset="-78"/>
                <a:cs typeface="Al Qalam Quran Majeed" panose="02010000000000000000" pitchFamily="2" charset="-78"/>
              </a:rPr>
              <a:t> </a:t>
            </a:r>
            <a:r>
              <a:rPr lang="ar-DZ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l Qalam Quran Majeed" panose="02010000000000000000" pitchFamily="2" charset="-78"/>
                <a:cs typeface="Al Qalam Quran Majeed" panose="02010000000000000000" pitchFamily="2" charset="-78"/>
              </a:rPr>
              <a:t>جزيلاً</a:t>
            </a:r>
            <a:endParaRPr lang="en-US" sz="8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l Qalam Quran Majeed" panose="02010000000000000000" pitchFamily="2" charset="-78"/>
              <a:cs typeface="Al Qalam Quran Majeed" panose="02010000000000000000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801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xit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81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573C569-1A37-4C9D-83A0-03A1C6AE18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7400" y="2316128"/>
            <a:ext cx="2375567" cy="15850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E7D5B8B-2E34-4065-AE63-AF41EBB2E1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3281" y="2356298"/>
            <a:ext cx="2536464" cy="13229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8C0798-EF43-4F70-A020-1373B29698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8792" y="2260252"/>
            <a:ext cx="2494162" cy="14753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DBC4E9B-119C-4AFA-AD03-E514162006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0045" y="2356298"/>
            <a:ext cx="2538540" cy="13351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748588"/>
            <a:ext cx="5181600" cy="15387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4648200"/>
            <a:ext cx="2419350" cy="19240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737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05482"/>
            <a:ext cx="3485284" cy="35678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4410"/>
            <a:ext cx="3810000" cy="38100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5583383" y="460508"/>
            <a:ext cx="4987636" cy="1139692"/>
          </a:xfrm>
          <a:prstGeom prst="ellipse">
            <a:avLst/>
          </a:prstGeom>
          <a:solidFill>
            <a:srgbClr val="A4DFF2"/>
          </a:solidFill>
          <a:ln>
            <a:solidFill>
              <a:srgbClr val="4609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تعريف المدرس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001492" y="1804608"/>
            <a:ext cx="6428508" cy="1624392"/>
          </a:xfrm>
          <a:prstGeom prst="roundRect">
            <a:avLst/>
          </a:prstGeom>
          <a:solidFill>
            <a:srgbClr val="D5E3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609BF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محمّد عثمان غني</a:t>
            </a:r>
            <a:endParaRPr kumimoji="0" lang="en-US" sz="6000" b="1" i="0" u="none" strike="noStrike" kern="1200" cap="none" spc="0" normalizeH="0" baseline="0" noProof="0" dirty="0" smtClean="0">
              <a:ln>
                <a:noFill/>
              </a:ln>
              <a:solidFill>
                <a:srgbClr val="4609BF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12327" y="3429000"/>
            <a:ext cx="6335424" cy="186908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نائب المدير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صالح آباد محي السنّة داخل مدرسة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مادب فور, حبي غنج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12327" y="5473415"/>
            <a:ext cx="6176098" cy="83099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رقم الجوّال:</a:t>
            </a:r>
            <a:r>
              <a:rPr kumimoji="0" lang="ar-EG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01705377518</a:t>
            </a:r>
            <a:r>
              <a:rPr kumimoji="0" lang="ar-EG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osmanganipathan78@gmail.com</a:t>
            </a:r>
            <a:r>
              <a:rPr kumimoji="0" lang="en-I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ar-EG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بريد الإلكنونيّة: 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9" y="4343400"/>
            <a:ext cx="3969762" cy="22600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28900" y="-2705100"/>
            <a:ext cx="6857999" cy="1226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14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28902" y="-2628898"/>
            <a:ext cx="6934198" cy="121920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7E46BA-9BDF-4ED3-BFB6-679F1551F84F}"/>
              </a:ext>
            </a:extLst>
          </p:cNvPr>
          <p:cNvSpPr txBox="1"/>
          <p:nvPr/>
        </p:nvSpPr>
        <p:spPr>
          <a:xfrm>
            <a:off x="7736642" y="3810000"/>
            <a:ext cx="3083287" cy="2336010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ar-EG" sz="4400" b="1" dirty="0">
                <a:solidFill>
                  <a:srgbClr val="FF006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جزء النحو</a:t>
            </a:r>
          </a:p>
          <a:p>
            <a:pPr algn="ctr"/>
            <a:r>
              <a:rPr lang="ar-EG" sz="3200" b="1" dirty="0">
                <a:solidFill>
                  <a:srgbClr val="FF006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 السادس عشر</a:t>
            </a:r>
          </a:p>
          <a:p>
            <a:pPr algn="ctr"/>
            <a:r>
              <a:rPr lang="ar-EG" sz="3200" b="1" dirty="0">
                <a:solidFill>
                  <a:srgbClr val="FF006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رقم الصفحة</a:t>
            </a:r>
            <a:r>
              <a:rPr lang="ar-EG" sz="3600" b="1" dirty="0">
                <a:solidFill>
                  <a:srgbClr val="FF006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r>
              <a:rPr lang="ar-EG" sz="2400" b="1" dirty="0">
                <a:solidFill>
                  <a:srgbClr val="FF006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162-165</a:t>
            </a:r>
            <a:endParaRPr lang="en-US" sz="2400" b="1" dirty="0">
              <a:solidFill>
                <a:srgbClr val="FF0066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F32A05-B2A0-49CA-9BD1-930616ACFB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502" y="2819934"/>
            <a:ext cx="3016436" cy="33260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F4C4AC7-8C45-4336-9582-DB13FD3B90D0}"/>
              </a:ext>
            </a:extLst>
          </p:cNvPr>
          <p:cNvSpPr txBox="1"/>
          <p:nvPr/>
        </p:nvSpPr>
        <p:spPr>
          <a:xfrm>
            <a:off x="3429000" y="1795757"/>
            <a:ext cx="7287167" cy="1671343"/>
          </a:xfrm>
          <a:prstGeom prst="rect">
            <a:avLst/>
          </a:prstGeom>
          <a:noFill/>
        </p:spPr>
        <p:txBody>
          <a:bodyPr wrap="square">
            <a:prstTxWarp prst="textDeflateBottom">
              <a:avLst>
                <a:gd name="adj" fmla="val 100000"/>
              </a:avLst>
            </a:prstTxWarp>
            <a:spAutoFit/>
          </a:bodyPr>
          <a:lstStyle/>
          <a:p>
            <a:pPr algn="ctr">
              <a:defRPr/>
            </a:pPr>
            <a:r>
              <a:rPr lang="ar-EG" sz="9600" b="1" dirty="0">
                <a:ln w="12700">
                  <a:solidFill>
                    <a:srgbClr val="121316">
                      <a:lumMod val="75000"/>
                    </a:srgbClr>
                  </a:solidFill>
                  <a:prstDash val="solid"/>
                </a:ln>
                <a:solidFill>
                  <a:srgbClr val="0000CC"/>
                </a:solidFill>
                <a:effectLst>
                  <a:outerShdw dist="38100" dir="2640000" algn="bl" rotWithShape="0">
                    <a:srgbClr val="121316">
                      <a:lumMod val="75000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قواعد اللغة العربيّة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938" y="2057400"/>
            <a:ext cx="4039772" cy="47625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971800" y="664667"/>
            <a:ext cx="6553200" cy="914400"/>
          </a:xfrm>
          <a:prstGeom prst="ellipse">
            <a:avLst/>
          </a:prstGeom>
          <a:solidFill>
            <a:srgbClr val="CCFF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ar-DZ" sz="8000" b="1" dirty="0">
                <a:ln w="12700">
                  <a:solidFill>
                    <a:srgbClr val="121316">
                      <a:lumMod val="7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121316">
                      <a:lumMod val="75000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تعريف الدرس</a:t>
            </a:r>
            <a:endParaRPr lang="en-US" sz="8000" b="1" dirty="0">
              <a:ln w="12700">
                <a:solidFill>
                  <a:srgbClr val="121316">
                    <a:lumMod val="7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rgbClr val="121316">
                    <a:lumMod val="75000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8604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0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BA5E554-FB94-4162-B877-3956E653A543}"/>
              </a:ext>
            </a:extLst>
          </p:cNvPr>
          <p:cNvSpPr txBox="1"/>
          <p:nvPr/>
        </p:nvSpPr>
        <p:spPr>
          <a:xfrm>
            <a:off x="610772" y="1339371"/>
            <a:ext cx="10972800" cy="262549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ar-BH" sz="23900" b="1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أ)راش</a:t>
            </a:r>
            <a:r>
              <a:rPr lang="ar-BH" sz="23900" b="1" dirty="0">
                <a:solidFill>
                  <a:srgbClr val="FF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دٌ</a:t>
            </a:r>
            <a:r>
              <a:rPr lang="ar-BH" sz="23900" b="1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 عال</a:t>
            </a:r>
            <a:r>
              <a:rPr lang="ar-BH" sz="23900" b="1" dirty="0">
                <a:solidFill>
                  <a:srgbClr val="FF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م</a:t>
            </a:r>
            <a:r>
              <a:rPr lang="ar-BH" sz="23900" b="1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ٌ</a:t>
            </a:r>
            <a:endParaRPr lang="en-US" sz="23900" b="1" dirty="0"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2E7B62-CF42-4167-84D8-53989BB1B6C8}"/>
              </a:ext>
            </a:extLst>
          </p:cNvPr>
          <p:cNvSpPr txBox="1"/>
          <p:nvPr/>
        </p:nvSpPr>
        <p:spPr>
          <a:xfrm>
            <a:off x="838200" y="4067901"/>
            <a:ext cx="10744200" cy="2488823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ar-BH" sz="23900" b="1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ب)</a:t>
            </a:r>
            <a:r>
              <a:rPr lang="ar-BH" sz="23900" b="1" dirty="0">
                <a:solidFill>
                  <a:srgbClr val="FF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كان</a:t>
            </a:r>
            <a:r>
              <a:rPr lang="ar-BH" sz="23900" b="1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 راش</a:t>
            </a:r>
            <a:r>
              <a:rPr lang="ar-BH" sz="23900" b="1" dirty="0">
                <a:solidFill>
                  <a:srgbClr val="FF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دٌ</a:t>
            </a:r>
            <a:r>
              <a:rPr lang="ar-BH" sz="23900" b="1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 عا</a:t>
            </a:r>
            <a:r>
              <a:rPr lang="ar-SA" sz="23900" b="1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ل</a:t>
            </a:r>
            <a:r>
              <a:rPr lang="ar-SA" sz="23900" b="1" dirty="0">
                <a:solidFill>
                  <a:srgbClr val="FF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مًا</a:t>
            </a:r>
            <a:endParaRPr lang="en-US" sz="23900" b="1" dirty="0"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CBB2FA-4197-4924-8245-E1B33E09FB63}"/>
              </a:ext>
            </a:extLst>
          </p:cNvPr>
          <p:cNvSpPr txBox="1"/>
          <p:nvPr/>
        </p:nvSpPr>
        <p:spPr>
          <a:xfrm>
            <a:off x="6523533" y="1419997"/>
            <a:ext cx="1178528" cy="646331"/>
          </a:xfrm>
          <a:prstGeom prst="rect">
            <a:avLst/>
          </a:prstGeom>
          <a:solidFill>
            <a:srgbClr val="CCFF66"/>
          </a:solidFill>
          <a:ln>
            <a:solidFill>
              <a:srgbClr val="FF0066"/>
            </a:solidFill>
          </a:ln>
        </p:spPr>
        <p:txBody>
          <a:bodyPr wrap="none" rtlCol="0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(مبتدأ)</a:t>
            </a:r>
            <a:endParaRPr lang="en-US" sz="3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395180-77DF-432D-9BAE-3246DD487828}"/>
              </a:ext>
            </a:extLst>
          </p:cNvPr>
          <p:cNvSpPr txBox="1"/>
          <p:nvPr/>
        </p:nvSpPr>
        <p:spPr>
          <a:xfrm>
            <a:off x="2331134" y="1225134"/>
            <a:ext cx="1037463" cy="707886"/>
          </a:xfrm>
          <a:prstGeom prst="rect">
            <a:avLst/>
          </a:prstGeom>
          <a:solidFill>
            <a:srgbClr val="CCFF66"/>
          </a:solidFill>
          <a:ln>
            <a:solidFill>
              <a:srgbClr val="FF0066"/>
            </a:solidFill>
          </a:ln>
        </p:spPr>
        <p:txBody>
          <a:bodyPr wrap="none" rtlCol="0">
            <a:spAutoFit/>
          </a:bodyPr>
          <a:lstStyle/>
          <a:p>
            <a:r>
              <a:rPr lang="ar-SA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(خبر)</a:t>
            </a:r>
            <a:endParaRPr lang="en-US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255A0A-1E7C-4D92-AC63-218CF51F37C5}"/>
              </a:ext>
            </a:extLst>
          </p:cNvPr>
          <p:cNvSpPr txBox="1"/>
          <p:nvPr/>
        </p:nvSpPr>
        <p:spPr>
          <a:xfrm>
            <a:off x="4697437" y="3715438"/>
            <a:ext cx="1576072" cy="646331"/>
          </a:xfrm>
          <a:prstGeom prst="rect">
            <a:avLst/>
          </a:prstGeom>
          <a:solidFill>
            <a:srgbClr val="CCFF66"/>
          </a:solidFill>
          <a:ln>
            <a:solidFill>
              <a:srgbClr val="FF0066"/>
            </a:solidFill>
          </a:ln>
        </p:spPr>
        <p:txBody>
          <a:bodyPr wrap="none" rtlCol="0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(إسم كان)</a:t>
            </a:r>
            <a:endParaRPr lang="en-US" sz="3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D2BF8F-0BD0-4811-8F42-8C3B09326283}"/>
              </a:ext>
            </a:extLst>
          </p:cNvPr>
          <p:cNvSpPr txBox="1"/>
          <p:nvPr/>
        </p:nvSpPr>
        <p:spPr>
          <a:xfrm>
            <a:off x="1648094" y="3744735"/>
            <a:ext cx="1366080" cy="646331"/>
          </a:xfrm>
          <a:prstGeom prst="rect">
            <a:avLst/>
          </a:prstGeom>
          <a:solidFill>
            <a:srgbClr val="CCFF66"/>
          </a:solidFill>
          <a:ln>
            <a:solidFill>
              <a:srgbClr val="FF0066"/>
            </a:solidFill>
          </a:ln>
        </p:spPr>
        <p:txBody>
          <a:bodyPr wrap="none" rtlCol="0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(خبركان)</a:t>
            </a:r>
            <a:endParaRPr lang="en-US" sz="3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3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3528031" y="366901"/>
            <a:ext cx="4343400" cy="869438"/>
          </a:xfrm>
          <a:prstGeom prst="flowChartAlternateProcess">
            <a:avLst/>
          </a:prstGeom>
          <a:solidFill>
            <a:srgbClr val="9BF3F7"/>
          </a:solidFill>
          <a:ln>
            <a:solidFill>
              <a:srgbClr val="FF0066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ar-BH" sz="6000" b="1" kern="0" dirty="0">
                <a:solidFill>
                  <a:srgbClr val="0033CC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أنظروا إلى التالية</a:t>
            </a:r>
            <a:endParaRPr lang="en-US" sz="6000" b="1" kern="0" dirty="0">
              <a:solidFill>
                <a:srgbClr val="0033CC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06897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8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 animBg="1"/>
      <p:bldP spid="9" grpId="0" animBg="1"/>
      <p:bldP spid="3" grpId="0" animBg="1"/>
      <p:bldP spid="4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12115799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48BB071-AFED-400E-B4DB-0C722E0870F8}"/>
              </a:ext>
            </a:extLst>
          </p:cNvPr>
          <p:cNvSpPr/>
          <p:nvPr/>
        </p:nvSpPr>
        <p:spPr>
          <a:xfrm>
            <a:off x="1371600" y="1952468"/>
            <a:ext cx="8704512" cy="210237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lvl="0" algn="ctr"/>
            <a:r>
              <a:rPr lang="ar-EG" sz="8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الأفعال الناقصة وعملها</a:t>
            </a:r>
            <a:endParaRPr lang="en-US" sz="8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77000" y="505918"/>
            <a:ext cx="442140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ar-EG" sz="8800" b="1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درس اليوم...</a:t>
            </a:r>
            <a:endParaRPr lang="en-US" sz="8800" b="1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142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8" y="-2666999"/>
            <a:ext cx="6858000" cy="121920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43000" y="3374339"/>
            <a:ext cx="9410700" cy="2562465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r"/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ur-PK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-تعريف</a:t>
            </a:r>
            <a:r>
              <a:rPr lang="ar-EG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الأفعال الناقصة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ur-PK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لغة</a:t>
            </a:r>
            <a:r>
              <a:rPr lang="ar-EG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ur-PK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 إصطلاحًا-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ur-PK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2-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EG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وبيان عملها و عدد</a:t>
            </a:r>
            <a:r>
              <a:rPr lang="ur-PK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ها ممثّلاً- 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5BE1A2-16E6-454F-B968-24B70CEE78FF}"/>
              </a:ext>
            </a:extLst>
          </p:cNvPr>
          <p:cNvSpPr txBox="1"/>
          <p:nvPr/>
        </p:nvSpPr>
        <p:spPr>
          <a:xfrm>
            <a:off x="2895600" y="2093140"/>
            <a:ext cx="8077200" cy="1040567"/>
          </a:xfrm>
          <a:prstGeom prst="rect">
            <a:avLst/>
          </a:prstGeom>
          <a:noFill/>
        </p:spPr>
        <p:txBody>
          <a:bodyPr wrap="square">
            <a:prstTxWarp prst="textDeflateBottom">
              <a:avLst>
                <a:gd name="adj" fmla="val 98202"/>
              </a:avLst>
            </a:prstTxWarp>
            <a:spAutoFit/>
          </a:bodyPr>
          <a:lstStyle/>
          <a:p>
            <a:pPr algn="r">
              <a:defRPr/>
            </a:pPr>
            <a:r>
              <a:rPr lang="ar-EG" sz="4400" b="1" dirty="0">
                <a:solidFill>
                  <a:srgbClr val="000066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بعد نهاية الدرس يستطع</a:t>
            </a:r>
            <a:r>
              <a:rPr lang="ur-PK" sz="4400" b="1" dirty="0">
                <a:solidFill>
                  <a:srgbClr val="000066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  الطلاّب</a:t>
            </a:r>
            <a:r>
              <a:rPr lang="ar-EG" sz="4400" b="1" dirty="0">
                <a:solidFill>
                  <a:srgbClr val="000066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 ُ </a:t>
            </a:r>
            <a:r>
              <a:rPr lang="ur-PK" sz="4400" b="1" dirty="0">
                <a:solidFill>
                  <a:srgbClr val="000066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أ</a:t>
            </a:r>
            <a:r>
              <a:rPr lang="ar-EG" sz="4400" b="1" dirty="0">
                <a:solidFill>
                  <a:srgbClr val="000066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  <a:r>
              <a:rPr lang="ur-PK" sz="4400" b="1" dirty="0">
                <a:solidFill>
                  <a:srgbClr val="000066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ن يقولُ</a:t>
            </a:r>
            <a:r>
              <a:rPr lang="ar-EG" sz="4400" b="1" dirty="0">
                <a:solidFill>
                  <a:srgbClr val="000066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وا و </a:t>
            </a:r>
            <a:r>
              <a:rPr lang="ar-EG" sz="4400" b="1" dirty="0" smtClean="0">
                <a:solidFill>
                  <a:srgbClr val="000066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يكتبوا</a:t>
            </a:r>
            <a:r>
              <a:rPr lang="ar-SA" sz="4400" b="1" dirty="0" smtClean="0">
                <a:solidFill>
                  <a:srgbClr val="000066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...</a:t>
            </a:r>
            <a:endParaRPr lang="ur-PK" sz="4400" b="1" dirty="0">
              <a:solidFill>
                <a:srgbClr val="000066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91000" y="762000"/>
            <a:ext cx="4191000" cy="110799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ar-EG" sz="6600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أهداف الدرس</a:t>
            </a:r>
            <a:endParaRPr lang="en-US" sz="6600" b="1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564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1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AEEB4D0-5554-4092-B3F5-330C41C2B47F}"/>
              </a:ext>
            </a:extLst>
          </p:cNvPr>
          <p:cNvSpPr txBox="1"/>
          <p:nvPr/>
        </p:nvSpPr>
        <p:spPr>
          <a:xfrm>
            <a:off x="381000" y="457201"/>
            <a:ext cx="112014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r-PK" sz="40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المقدّمة: </a:t>
            </a:r>
            <a:r>
              <a:rPr lang="ur-PK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إنّ الأفعال الناقصةَ لها أهمية كثيرة فى النحو،أقدّمُ الآنَ بيانها وفق</a:t>
            </a:r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 </a:t>
            </a:r>
            <a:r>
              <a:rPr lang="ur-PK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السوال فى التالى.</a:t>
            </a:r>
          </a:p>
          <a:p>
            <a:pPr algn="r"/>
            <a:r>
              <a:rPr lang="ur-PK" sz="40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معنى الأفعال الناقصة لغة:</a:t>
            </a:r>
            <a:r>
              <a:rPr lang="ur-PK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الأفعال جمع الفعل- معناه الحدث و العمل </a:t>
            </a:r>
            <a:r>
              <a:rPr lang="ur-PK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</a:t>
            </a:r>
            <a:endParaRPr lang="ar-EG" sz="40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ur-PK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ur-PK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الكسب والجعل والقدر وغيرها- و الناقصة مشتقة من النقصان- </a:t>
            </a:r>
            <a:r>
              <a:rPr lang="ur-PK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صيغتها</a:t>
            </a:r>
            <a:endParaRPr lang="ar-EG" sz="40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ur-PK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ur-PK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المفرد المونث لإسم الفاعل</a:t>
            </a:r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من باب نصرينصر</a:t>
            </a:r>
            <a:r>
              <a:rPr lang="ur-PK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معناها غير التام </a:t>
            </a:r>
            <a:r>
              <a:rPr lang="ur-PK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وذوالخسران</a:t>
            </a:r>
            <a:r>
              <a:rPr lang="ar-EG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,</a:t>
            </a:r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ذوالنقصان</a:t>
            </a:r>
            <a:r>
              <a:rPr lang="ur-PK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وغيرها- </a:t>
            </a:r>
          </a:p>
          <a:p>
            <a:pPr algn="r"/>
            <a:r>
              <a:rPr lang="ur-PK" sz="40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تعريفها اصطلاحا:-</a:t>
            </a:r>
            <a:r>
              <a:rPr lang="ur-PK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قال صاحب قواعد اللغة العربية:الأفعال الناقصةَ </a:t>
            </a:r>
            <a:r>
              <a:rPr lang="ur-PK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هى</a:t>
            </a:r>
            <a:endParaRPr lang="ar-EG" sz="40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ur-PK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ur-PK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أفعال وضعت لتقرير الفاعل على صفة غير صفة </a:t>
            </a:r>
            <a:r>
              <a:rPr lang="ur-PK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مصدرها</a:t>
            </a:r>
            <a:r>
              <a:rPr lang="ar-EG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r>
              <a:rPr lang="ur-PK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ur-PK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ur-PK" sz="40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عمل الأفعال الناقصة</a:t>
            </a:r>
            <a:r>
              <a:rPr lang="ur-PK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:إنَّ الأفعال الناقصةَ تدخُلُ على المبتدأِ والخبرِ </a:t>
            </a:r>
            <a:r>
              <a:rPr lang="ur-PK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فترفع</a:t>
            </a:r>
            <a:endParaRPr lang="ar-EG" sz="40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ur-PK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ur-PK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المبتدأِ و يسمى إسمَها وتنصب الخبر و يسمى خبرُها-</a:t>
            </a:r>
          </a:p>
        </p:txBody>
      </p:sp>
      <p:sp>
        <p:nvSpPr>
          <p:cNvPr id="2" name="Frame 1"/>
          <p:cNvSpPr/>
          <p:nvPr/>
        </p:nvSpPr>
        <p:spPr>
          <a:xfrm>
            <a:off x="0" y="76200"/>
            <a:ext cx="12192000" cy="6781800"/>
          </a:xfrm>
          <a:prstGeom prst="frame">
            <a:avLst>
              <a:gd name="adj1" fmla="val 3166"/>
            </a:avLst>
          </a:prstGeom>
          <a:solidFill>
            <a:srgbClr val="DA10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3070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6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19400" y="-2514600"/>
            <a:ext cx="6477000" cy="11811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914400"/>
            <a:ext cx="7162800" cy="18320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1409700" y="3886200"/>
            <a:ext cx="9372600" cy="128373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ar-EG" dirty="0" smtClean="0"/>
              <a:t>أكتبوا فى كرّستكم تعريف الأفعال الناقصة بسرعة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7903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1|1.4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4.5|2.5|6.3|3.3|4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6.2|7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4.7|9.3|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4.9|1.9|26.5|57.7|4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1.5|155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5.6|12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27.1|1.6|9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3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4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1506</TotalTime>
  <Words>429</Words>
  <Application>Microsoft Office PowerPoint</Application>
  <PresentationFormat>Widescreen</PresentationFormat>
  <Paragraphs>80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33" baseType="lpstr">
      <vt:lpstr>Al Qalam Quran Majeed</vt:lpstr>
      <vt:lpstr>Aldhabi</vt:lpstr>
      <vt:lpstr>Andalus</vt:lpstr>
      <vt:lpstr>Arabic Typesetting</vt:lpstr>
      <vt:lpstr>Arial</vt:lpstr>
      <vt:lpstr>Calibri</vt:lpstr>
      <vt:lpstr>Calibri Light</vt:lpstr>
      <vt:lpstr>Century Schoolbook</vt:lpstr>
      <vt:lpstr>Corbel</vt:lpstr>
      <vt:lpstr>Gill Sans MT</vt:lpstr>
      <vt:lpstr>Impact</vt:lpstr>
      <vt:lpstr>Microsoft Uighur</vt:lpstr>
      <vt:lpstr>Sakkal Majalla</vt:lpstr>
      <vt:lpstr>Times New Roman</vt:lpstr>
      <vt:lpstr>Office Theme</vt:lpstr>
      <vt:lpstr>Feathered</vt:lpstr>
      <vt:lpstr>Badge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SALEHABAD-01</dc:creator>
  <cp:lastModifiedBy>DOEL</cp:lastModifiedBy>
  <cp:revision>243</cp:revision>
  <dcterms:created xsi:type="dcterms:W3CDTF">2006-08-16T00:00:00Z</dcterms:created>
  <dcterms:modified xsi:type="dcterms:W3CDTF">2021-09-23T06:21:47Z</dcterms:modified>
</cp:coreProperties>
</file>