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5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42" r:id="rId2"/>
    <p:sldMasterId id="2147483778" r:id="rId3"/>
    <p:sldMasterId id="2147483802" r:id="rId4"/>
    <p:sldMasterId id="2147483835" r:id="rId5"/>
    <p:sldMasterId id="2147483859" r:id="rId6"/>
  </p:sldMasterIdLst>
  <p:notesMasterIdLst>
    <p:notesMasterId r:id="rId30"/>
  </p:notesMasterIdLst>
  <p:sldIdLst>
    <p:sldId id="323" r:id="rId7"/>
    <p:sldId id="326" r:id="rId8"/>
    <p:sldId id="331" r:id="rId9"/>
    <p:sldId id="329" r:id="rId10"/>
    <p:sldId id="328" r:id="rId11"/>
    <p:sldId id="260" r:id="rId12"/>
    <p:sldId id="345" r:id="rId13"/>
    <p:sldId id="347" r:id="rId14"/>
    <p:sldId id="346" r:id="rId15"/>
    <p:sldId id="348" r:id="rId16"/>
    <p:sldId id="335" r:id="rId17"/>
    <p:sldId id="350" r:id="rId18"/>
    <p:sldId id="353" r:id="rId19"/>
    <p:sldId id="355" r:id="rId20"/>
    <p:sldId id="336" r:id="rId21"/>
    <p:sldId id="356" r:id="rId22"/>
    <p:sldId id="357" r:id="rId23"/>
    <p:sldId id="358" r:id="rId24"/>
    <p:sldId id="337" r:id="rId25"/>
    <p:sldId id="343" r:id="rId26"/>
    <p:sldId id="342" r:id="rId27"/>
    <p:sldId id="340" r:id="rId28"/>
    <p:sldId id="32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D18B4-990D-4F2F-A290-DE94115162DE}" type="datetimeFigureOut">
              <a:rPr lang="en-US" smtClean="0"/>
              <a:pPr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83926-BA35-4C5D-9102-B6C7CADECF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14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 তার নিজের পরিচয়</a:t>
            </a:r>
            <a:r>
              <a:rPr lang="bn-IN" baseline="0" dirty="0" smtClean="0"/>
              <a:t> দেবে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DCBAA6-89CC-4C1A-B070-CA5D99EFAE85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3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 শিক্ষক</a:t>
            </a:r>
            <a:r>
              <a:rPr lang="bn-IN" baseline="0" dirty="0" smtClean="0"/>
              <a:t> বিভিন্ন প্রশ্নের মাধ্যমে পাঠ শিরোনাম বের করে নেবে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E7B43-9A03-4728-BD4B-B86FDE29C7E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এখানে শিক্ষক</a:t>
            </a:r>
            <a:r>
              <a:rPr lang="bn-IN" baseline="0" dirty="0" smtClean="0"/>
              <a:t> পাঠ ঘোষণা করবেন।</a:t>
            </a:r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AED35-02A3-4F89-8465-2C81084A93D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78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শিক্ষার্থীদের জোড়ায় জোড়ায় ভাগ করে দিবেন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B9EDDB-3BC7-4232-80A6-F6711922223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83926-BA35-4C5D-9102-B6C7CADECF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9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bn-IN" baseline="0" dirty="0" smtClean="0">
                <a:latin typeface="Nikosh" pitchFamily="2" charset="0"/>
                <a:cs typeface="Nikosh" pitchFamily="2" charset="0"/>
              </a:rPr>
              <a:t> শিক্ষার্থীদের বিভিন্ন দলে ভাগ করে দিবেন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এই স্লাইডে প্রশ্নের মাধ্যমে শিক্ষার্থীদের মূল্যায়ন করবে</a:t>
            </a:r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534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শিক্ষার্থীরা</a:t>
            </a:r>
            <a:r>
              <a:rPr lang="bn-BD" baseline="0" dirty="0" smtClean="0"/>
              <a:t> বাড়ি থেকে প্রশ্নটির সমাধান লিখে আনবে।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EDDB-3BC7-4232-80A6-F6711922223C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5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7112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793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1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2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06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96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641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310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009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962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5916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7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98403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18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2663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0617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459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747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4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61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52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296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844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68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858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915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68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82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432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097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585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943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643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038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1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945739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91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49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466305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061998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83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66454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6958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404344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478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99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68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684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588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8141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007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1358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80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6014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9641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366503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599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756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64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8415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8398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312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098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055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27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4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28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83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80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7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73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52975"/>
            <a:ext cx="20193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4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569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596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94482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05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219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12863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4956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786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8667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3008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31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03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941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9335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812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039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7095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3127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7524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3043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6621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21616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855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56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9804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2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04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458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144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658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73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72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72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1874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56736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4240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3132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1840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473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23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Relationship Id="rId22" Type="http://schemas.openxmlformats.org/officeDocument/2006/relationships/slideLayout" Target="../slideLayouts/slideLayout10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55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1BEF0D-F0BB-DE4B-95CE-6DB70DBA95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57F1E4F-1CFF-5643-939E-217C01CDF565}" type="slidenum">
              <a:rPr lang="en-US" smtClean="0">
                <a:solidFill>
                  <a:srgbClr val="90C226"/>
                </a:solidFill>
              </a:rPr>
              <a:pPr defTabSz="457200"/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15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832" r:id="rId18"/>
    <p:sldLayoutId id="2147483833" r:id="rId19"/>
    <p:sldLayoutId id="2147483834" r:id="rId20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56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772" r:id="rId24"/>
    <p:sldLayoutId id="2147483773" r:id="rId25"/>
    <p:sldLayoutId id="2147483774" r:id="rId26"/>
    <p:sldLayoutId id="2147483775" r:id="rId27"/>
    <p:sldLayoutId id="2147483776" r:id="rId28"/>
    <p:sldLayoutId id="2147483777" r:id="rId29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841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931CDB-E01D-48C1-B0A1-A3BBA06E056C}" type="datetimeFigureOut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9/24/2021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EFD1E9-AB31-4FD1-AD45-103516F1FD8B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0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  <p:sldLayoutId id="2147483849" r:id="rId14"/>
    <p:sldLayoutId id="2147483850" r:id="rId15"/>
    <p:sldLayoutId id="2147483851" r:id="rId16"/>
    <p:sldLayoutId id="2147483852" r:id="rId17"/>
    <p:sldLayoutId id="2147483853" r:id="rId18"/>
    <p:sldLayoutId id="2147483854" r:id="rId19"/>
    <p:sldLayoutId id="2147483855" r:id="rId20"/>
    <p:sldLayoutId id="2147483856" r:id="rId21"/>
    <p:sldLayoutId id="2147483857" r:id="rId22"/>
    <p:sldLayoutId id="2147483858" r:id="rId23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2100"/>
            <a:ext cx="1981200" cy="1485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0" y="247650"/>
            <a:ext cx="1981200" cy="1485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2020" y="-1"/>
            <a:ext cx="1981200" cy="1485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3526" y="5119255"/>
            <a:ext cx="1981200" cy="14859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55C1A-39B5-4CC4-9F23-0C011FB669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4AB2-AF3E-4C10-BE76-4825629EEF0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635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" y="-19842"/>
            <a:ext cx="9143999" cy="6877842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square" rtlCol="0">
            <a:prstTxWarp prst="textButtonPour">
              <a:avLst/>
            </a:prstTxWarp>
            <a:spAutoFit/>
          </a:bodyPr>
          <a:lstStyle/>
          <a:p>
            <a:pPr defTabSz="457200"/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457200"/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72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endParaRPr lang="en-US" sz="7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Mar_2014_desh1395131430.jp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" y="-62199"/>
            <a:ext cx="4443212" cy="6920199"/>
          </a:xfrm>
          <a:prstGeom prst="rect">
            <a:avLst/>
          </a:prstGeom>
        </p:spPr>
      </p:pic>
      <p:pic>
        <p:nvPicPr>
          <p:cNvPr id="14" name="Picture 13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3212" y="-62199"/>
            <a:ext cx="4700789" cy="69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22873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কর্মীর</a:t>
            </a:r>
            <a:r>
              <a:rPr lang="en-US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দক্ষতা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3886200" cy="2438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0"/>
            <a:ext cx="4114800" cy="2514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24000" y="4993783"/>
            <a:ext cx="5791200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টেলিফোন এক্সচেঞ্জে কম্পিউটার নিয়ন্ত্রিত  ডিজিটাল ব্যবস্থা  </a:t>
            </a:r>
            <a:endParaRPr lang="en-US" sz="24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6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k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25" y="697884"/>
            <a:ext cx="2705100" cy="1685925"/>
          </a:xfrm>
          <a:prstGeom prst="cloudCallou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33800" y="685800"/>
            <a:ext cx="32004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797B7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একক </a:t>
            </a:r>
            <a:r>
              <a:rPr lang="bn-BD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 </a:t>
            </a:r>
            <a:r>
              <a:rPr lang="bn-IN" sz="3600" b="1" kern="0" dirty="0" smtClean="0">
                <a:solidFill>
                  <a:srgbClr val="C00000"/>
                </a:solidFill>
                <a:latin typeface="ArhialkhanMJ" pitchFamily="2" charset="0"/>
                <a:cs typeface="Nikosh" pitchFamily="2" charset="0"/>
              </a:rPr>
              <a:t>কাজ</a:t>
            </a:r>
            <a:r>
              <a:rPr lang="bn-IN" sz="2400" kern="0" dirty="0" smtClean="0">
                <a:solidFill>
                  <a:srgbClr val="C00000"/>
                </a:solidFill>
                <a:latin typeface="Franklin Gothic Book"/>
              </a:rPr>
              <a:t> </a:t>
            </a:r>
            <a:endParaRPr lang="en-US" sz="2400" kern="0" dirty="0" smtClean="0">
              <a:solidFill>
                <a:srgbClr val="C00000"/>
              </a:solidFill>
              <a:latin typeface="Franklin Gothic Boo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9750" y="5105400"/>
            <a:ext cx="6419850" cy="762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তথ্যপ্রযুক্তির ব্যবহারের ফলে একজন কর্মী অনেক বেশী দক্ষ  হয়ে ওঠে</a:t>
            </a:r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ব্যাখ্যা কর । 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278692"/>
            <a:ext cx="5410200" cy="24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50" normalizeH="0" baseline="0" noProof="0" dirty="0" err="1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আইসিটির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কারণে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যেখানে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কর্মের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ধরন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প্রতিনিয়ত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বদলে</a:t>
            </a:r>
            <a:r>
              <a:rPr kumimoji="0" lang="en-US" sz="4800" b="1" i="0" u="none" strike="noStrike" kern="0" cap="none" spc="50" normalizeH="0" baseline="0" noProof="0" dirty="0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kumimoji="0" lang="en-US" sz="4800" b="1" i="0" u="none" strike="noStrike" kern="0" cap="none" spc="50" normalizeH="0" baseline="0" noProof="0" dirty="0" err="1" smtClean="0">
                <a:ln w="11430"/>
                <a:solidFill>
                  <a:srgbClr val="7030A0"/>
                </a:solidFill>
                <a:effectLst/>
                <a:uLnTx/>
                <a:uFillTx/>
                <a:latin typeface="Nikosh" pitchFamily="2" charset="0"/>
                <a:ea typeface="+mj-ea"/>
                <a:cs typeface="Nikosh" pitchFamily="2" charset="0"/>
              </a:rPr>
              <a:t>যাচ্ছে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3886200" cy="2514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28800"/>
            <a:ext cx="3581400" cy="23621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05000" y="4876800"/>
            <a:ext cx="571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কাগজ -কলমে লিখার পরিবর্তে কম্পিউটারে লিখা।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7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যেখানে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ধরন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প্রতিনিয়ত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বদলে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যাচ্ছে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5257800"/>
            <a:ext cx="6096000" cy="9906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প্রাচীন কালে ছবি তুললে ছবি পেতে ৫,৬দিন দেরি হত। কিন্তু ডিজিটাল ক্যামেরায় ছবি তোলার সাথে সাথে ছবি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পাওয়া 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যায় </a:t>
            </a:r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1658294"/>
            <a:ext cx="3138486" cy="2088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10894"/>
            <a:ext cx="3048000" cy="23037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90600" y="4038600"/>
            <a:ext cx="2743200" cy="457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প্রাচীন কালের ক্যামেরা</a:t>
            </a:r>
            <a:endParaRPr lang="en-US" sz="24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0" y="4038600"/>
            <a:ext cx="25908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ডিজিটাল ক্যামেরা</a:t>
            </a:r>
            <a:endParaRPr lang="en-US" sz="24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52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যেখানে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ধরন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প্রতিনিয়ত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বদলে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যাচ্ছে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900948"/>
            <a:ext cx="57150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এখন অনেকে ঘরে বসে  কাজ করছে ।  ফলে অনেক প্রতিষ্ঠান এখন ভার্চুয়াল প্রতিষ্ঠানে পরিণত হয়েছে।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47801"/>
            <a:ext cx="3276599" cy="2066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606150"/>
            <a:ext cx="3657600" cy="21240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1600" y="3886200"/>
            <a:ext cx="19812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অফিসে কাজ করা </a:t>
            </a:r>
            <a:endParaRPr lang="en-US" sz="24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91200" y="3962400"/>
            <a:ext cx="2209800" cy="457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" pitchFamily="2" charset="0"/>
                <a:cs typeface="Nikosh" pitchFamily="2" charset="0"/>
              </a:rPr>
              <a:t>ঘরে কাজ করা </a:t>
            </a:r>
            <a:endParaRPr lang="en-US" sz="2800" b="1" dirty="0">
              <a:solidFill>
                <a:srgbClr val="0070C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29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3276600"/>
            <a:ext cx="6324600" cy="914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আইসিটির কারণে প্রতিনিয়ত বদলে যাচ্ছে কাজের ধরণ </a:t>
            </a: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। </a:t>
            </a:r>
          </a:p>
          <a:p>
            <a:pPr algn="ctr">
              <a:defRPr/>
            </a:pPr>
            <a:r>
              <a:rPr lang="bn-BD" sz="28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কথাটি বুঝিয়ে লেখ ? </a:t>
            </a:r>
            <a:endParaRPr lang="en-US" sz="28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 descr="jORa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0"/>
            <a:ext cx="3276600" cy="1897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9520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যেখানে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ধরন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প্রতিনিয়ত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বদলে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যাচ্ছে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4900948"/>
            <a:ext cx="5715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এখন আর কেঊ ম্যাপ  দেখে  কোথাও যায়না  ।  গুগুল ম্যাপে</a:t>
            </a:r>
          </a:p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 পাওয়া যায়।  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81466"/>
            <a:ext cx="3352799" cy="250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69660"/>
            <a:ext cx="3352800" cy="251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যেখানে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ধরন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প্রতিনিয়ত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বদলে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যাচ্ছে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4900948"/>
            <a:ext cx="6400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ইন্টারনেট বিকাশের  ফলে  বর্তমানে  ঘরে বসে  অন্য দেশের কাজ করে দেওয়ার  সুযোগ হয়েছে আর এটিকে বলা হয় আউটসোসিং। 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752601"/>
            <a:ext cx="3276600" cy="22097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1"/>
            <a:ext cx="3516596" cy="220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33800" y="4191000"/>
            <a:ext cx="25146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b="1" dirty="0" smtClean="0">
                <a:solidFill>
                  <a:schemeClr val="accent3">
                    <a:lumMod val="75000"/>
                  </a:schemeClr>
                </a:solidFill>
              </a:rPr>
              <a:t>আউটসোর্সিং</a:t>
            </a:r>
            <a:r>
              <a:rPr lang="bn-BD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97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যেখানে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কর্মের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ধরন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প্রতিনিয়ত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বদলে</a:t>
            </a:r>
            <a:r>
              <a:rPr lang="en-US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4800" b="1" kern="0" spc="50" dirty="0" err="1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যাচ্ছে</a:t>
            </a:r>
            <a:r>
              <a:rPr lang="bn-BD" sz="4800" b="1" kern="0" spc="50" dirty="0" smtClean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5" y="1615407"/>
            <a:ext cx="2886075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569660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09" y="419100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3547190" y="3169860"/>
            <a:ext cx="1558210" cy="8382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মোবাইল</a:t>
            </a:r>
          </a:p>
          <a:p>
            <a:pPr algn="ctr"/>
            <a:endParaRPr lang="en-US" sz="3200" b="1" dirty="0">
              <a:solidFill>
                <a:srgbClr val="00B05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1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838200"/>
            <a:ext cx="3352800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দলীয় কাজ</a:t>
            </a:r>
            <a:endParaRPr lang="en-US" sz="36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276600"/>
            <a:ext cx="83820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ভার্চুয়াল অফিসের সুবিধা কি আলোচনা কর </a:t>
            </a:r>
            <a:r>
              <a:rPr lang="bn-BD" sz="32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। </a:t>
            </a:r>
            <a:endParaRPr lang="en-US" sz="36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logot ka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33400"/>
            <a:ext cx="2819400" cy="1809750"/>
          </a:xfrm>
          <a:prstGeom prst="cloudCallout">
            <a:avLst/>
          </a:prstGeom>
        </p:spPr>
      </p:pic>
    </p:spTree>
    <p:extLst>
      <p:ext uri="{BB962C8B-B14F-4D97-AF65-F5344CB8AC3E}">
        <p14:creationId xmlns:p14="http://schemas.microsoft.com/office/powerpoint/2010/main" val="12851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" y="2025363"/>
            <a:ext cx="4197927" cy="581697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endParaRPr lang="en-US" dirty="0" smtClean="0">
              <a:solidFill>
                <a:prstClr val="white"/>
              </a:solidFill>
            </a:endParaRPr>
          </a:p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n-BD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মোসাঃ ফরিদা ইয়াসমিন (শিল্পী) </a:t>
            </a:r>
            <a:endParaRPr lang="en-US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FF00"/>
                </a:solidFill>
              </a:rPr>
              <a:t>        </a:t>
            </a:r>
            <a:r>
              <a:rPr lang="bn-BD" sz="2400" dirty="0" smtClean="0">
                <a:solidFill>
                  <a:srgbClr val="FFFF00"/>
                </a:solidFill>
              </a:rPr>
              <a:t>   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 শিক্ষক আইসিটি</a:t>
            </a:r>
            <a:endParaRPr lang="en-US" sz="2400" dirty="0" smtClean="0">
              <a:solidFill>
                <a:srgbClr val="FFFF00"/>
              </a:solidFill>
            </a:endParaRPr>
          </a:p>
          <a:p>
            <a:r>
              <a:rPr lang="bn-BD" sz="2000" b="1" dirty="0" smtClean="0">
                <a:ln w="6600">
                  <a:solidFill>
                    <a:srgbClr val="9CB084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9CB084"/>
                  </a:outerShdw>
                </a:effectLst>
                <a:latin typeface="NikoshBAN" pitchFamily="2" charset="0"/>
                <a:cs typeface="NikoshBAN" pitchFamily="2" charset="0"/>
              </a:rPr>
              <a:t>লখপুর  আলহাজ্ব আম্বিয়া ইছহাক কলেজিয়েট গালর্স  স্কুল । </a:t>
            </a:r>
            <a:endParaRPr lang="en-US" sz="2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MOBILE : 01719769522</a:t>
            </a:r>
          </a:p>
          <a:p>
            <a:r>
              <a:rPr lang="en-US" sz="2400" dirty="0" smtClean="0">
                <a:ln>
                  <a:solidFill>
                    <a:prstClr val="white"/>
                  </a:solidFill>
                </a:ln>
                <a:solidFill>
                  <a:srgbClr val="FFFF00"/>
                </a:solidFill>
              </a:rPr>
              <a:t>       E-mail: shilpifarida1977@gmail.com</a:t>
            </a:r>
          </a:p>
          <a:p>
            <a:endParaRPr lang="en-US" dirty="0" smtClean="0">
              <a:solidFill>
                <a:srgbClr val="6585CF">
                  <a:lumMod val="60000"/>
                  <a:lumOff val="40000"/>
                </a:srgbClr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0" y="2"/>
            <a:ext cx="9144000" cy="1797268"/>
          </a:xfrm>
          <a:prstGeom prst="flowChartTerminator">
            <a:avLst/>
          </a:prstGeom>
          <a:solidFill>
            <a:srgbClr val="FFFF00"/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cap="all" dirty="0" smtClean="0">
                <a:ln w="9000" cmpd="sng">
                  <a:solidFill>
                    <a:srgbClr val="6585CF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6585CF">
                        <a:shade val="20000"/>
                        <a:satMod val="245000"/>
                      </a:srgbClr>
                    </a:gs>
                    <a:gs pos="43000">
                      <a:srgbClr val="6585CF">
                        <a:satMod val="255000"/>
                      </a:srgbClr>
                    </a:gs>
                    <a:gs pos="48000">
                      <a:srgbClr val="6585CF">
                        <a:shade val="85000"/>
                        <a:satMod val="255000"/>
                      </a:srgbClr>
                    </a:gs>
                    <a:gs pos="100000">
                      <a:srgbClr val="6585CF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cap="all" dirty="0">
              <a:ln w="9000" cmpd="sng">
                <a:solidFill>
                  <a:srgbClr val="6585CF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6585CF">
                      <a:shade val="20000"/>
                      <a:satMod val="245000"/>
                    </a:srgbClr>
                  </a:gs>
                  <a:gs pos="43000">
                    <a:srgbClr val="6585CF">
                      <a:satMod val="255000"/>
                    </a:srgbClr>
                  </a:gs>
                  <a:gs pos="48000">
                    <a:srgbClr val="6585CF">
                      <a:shade val="85000"/>
                      <a:satMod val="255000"/>
                    </a:srgbClr>
                  </a:gs>
                  <a:gs pos="100000">
                    <a:srgbClr val="6585CF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7" y="2175641"/>
            <a:ext cx="2772442" cy="2822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13435" y="2286000"/>
            <a:ext cx="4130566" cy="502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928" y="2025363"/>
            <a:ext cx="5086350" cy="581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48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কার মাধ্যমে যে কোনো সময় নগদ অর্থ তোলা যায়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এটিএম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কি ব্যবহারের ফলে একজন কর্মী অনেক বেশি দক্ষ হয়ে ওঠে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ই- কমার্স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ই-সার্ভিস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ই-গভর্ন্যান্স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2800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নগদ অর্থ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সবগুলো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তথ্যপ্রযুক্তির 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শ্রমিক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414099" y="2064223"/>
            <a:ext cx="399757" cy="221777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263101" y="4546242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1687" y="381000"/>
            <a:ext cx="221611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মূল্যায়ন</a:t>
            </a:r>
            <a:r>
              <a:rPr lang="bn-BD" sz="4000" dirty="0">
                <a:solidFill>
                  <a:prstClr val="black"/>
                </a:solidFill>
                <a:ea typeface="Calibri"/>
                <a:cs typeface="NikoshBAN"/>
              </a:rPr>
              <a:t> </a:t>
            </a:r>
            <a:endParaRPr lang="en-US" sz="4000" dirty="0">
              <a:solidFill>
                <a:prstClr val="black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19200"/>
            <a:ext cx="8229600" cy="304698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</a:t>
            </a:r>
            <a:r>
              <a:rPr lang="bn-IN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32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.বাংলাদেশে কত কোটি লোক মোবাইল ব্যবহার করে ?  </a:t>
            </a:r>
            <a:endParaRPr lang="en-US" sz="32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en-US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ক </a:t>
            </a:r>
            <a:r>
              <a:rPr lang="en-US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১২ কোটি</a:t>
            </a:r>
            <a:endParaRPr lang="en-US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bn-BD" sz="40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২. </a:t>
            </a:r>
            <a:r>
              <a:rPr lang="bn-BD" sz="24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4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ঘরে বসে অন্য দেশের কাজ করে টাকা আয় করাকে কি বলে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?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  <a:p>
            <a:pPr marL="457200"/>
            <a:r>
              <a:rPr lang="bn-BD" sz="4000" dirty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						  </a:t>
            </a:r>
            <a:r>
              <a:rPr lang="bn-IN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   </a:t>
            </a:r>
            <a:r>
              <a:rPr lang="bn-BD" sz="40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54052" y="1676400"/>
            <a:ext cx="3861348" cy="9906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খ </a:t>
            </a:r>
            <a:r>
              <a:rPr lang="en-US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ea typeface="Batang" pitchFamily="18" charset="-127"/>
                <a:cs typeface="Nikosh" pitchFamily="2" charset="0"/>
              </a:rPr>
              <a:t>১১ কোটি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ea typeface="Batang" pitchFamily="18" charset="-127"/>
              <a:cs typeface="Nikosh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362200"/>
            <a:ext cx="42291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০৯ কোটি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53000" y="2286000"/>
            <a:ext cx="37338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ঘ 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cs typeface="Nikosh" pitchFamily="2" charset="0"/>
              </a:rPr>
              <a:t>০৮ কোটি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endParaRPr lang="en-US" sz="2800" dirty="0">
              <a:solidFill>
                <a:srgbClr val="00000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82851" y="3581400"/>
            <a:ext cx="281940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খ</a:t>
            </a:r>
            <a:r>
              <a:rPr lang="en-US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srgbClr val="000000"/>
                </a:solidFill>
                <a:latin typeface="Nikosh" pitchFamily="2" charset="0"/>
                <a:ea typeface="Calibri"/>
                <a:cs typeface="Nikosh" pitchFamily="2" charset="0"/>
              </a:rPr>
              <a:t>আউটসোর্সিং</a:t>
            </a:r>
            <a:endParaRPr lang="en-US" dirty="0">
              <a:solidFill>
                <a:srgbClr val="0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4419600"/>
            <a:ext cx="24720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ঘ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সবগুলো   </a:t>
            </a:r>
            <a:r>
              <a:rPr lang="bn-BD" sz="3600" dirty="0" smtClean="0">
                <a:solidFill>
                  <a:prstClr val="black"/>
                </a:solidFill>
                <a:latin typeface="Nikosh" pitchFamily="2" charset="0"/>
                <a:ea typeface="Calibri"/>
                <a:cs typeface="Nikosh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4419600"/>
            <a:ext cx="2014820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গ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প্রযুক্তি </a:t>
            </a:r>
            <a:endParaRPr lang="en-US" sz="2800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2836" y="3733800"/>
            <a:ext cx="2331034" cy="685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 </a:t>
            </a:r>
            <a:r>
              <a:rPr lang="en-US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</a:t>
            </a:r>
            <a:r>
              <a:rPr lang="bn-BD" sz="2800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ভার্চুয়াল </a:t>
            </a:r>
            <a:endParaRPr lang="en-US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414099" y="2064223"/>
            <a:ext cx="399757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3823154" y="3755265"/>
            <a:ext cx="313936" cy="3048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1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8600" y="559015"/>
            <a:ext cx="2502494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4800" dirty="0">
                <a:solidFill>
                  <a:srgbClr val="F79646">
                    <a:lumMod val="50000"/>
                  </a:srgbClr>
                </a:solidFill>
                <a:latin typeface="Nikosh" pitchFamily="2" charset="0"/>
                <a:ea typeface="Calibri"/>
                <a:cs typeface="Nikosh" pitchFamily="2" charset="0"/>
              </a:rPr>
              <a:t>বাড়ির কাজ </a:t>
            </a:r>
            <a:r>
              <a:rPr lang="bn-BD" sz="4800" dirty="0">
                <a:solidFill>
                  <a:srgbClr val="F79646">
                    <a:lumMod val="50000"/>
                  </a:srgbClr>
                </a:solidFill>
                <a:ea typeface="Calibri"/>
                <a:cs typeface="NikoshBAN"/>
              </a:rPr>
              <a:t> </a:t>
            </a:r>
            <a:endParaRPr lang="en-US" sz="4800" dirty="0">
              <a:solidFill>
                <a:srgbClr val="F79646">
                  <a:lumMod val="50000"/>
                </a:srgbClr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4634805"/>
            <a:ext cx="7717222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" pitchFamily="2" charset="0"/>
                <a:ea typeface="Calibri"/>
                <a:cs typeface="Nikosh" pitchFamily="2" charset="0"/>
              </a:rPr>
              <a:t>জাতীয় আয়ে আউটসোর্সিং কিভাবে ভূমিকা রাখে</a:t>
            </a:r>
            <a:r>
              <a:rPr lang="bn-IN" sz="4000" b="1" dirty="0" smtClean="0">
                <a:solidFill>
                  <a:srgbClr val="C00000"/>
                </a:solidFill>
                <a:latin typeface="Nikosh" pitchFamily="2" charset="0"/>
                <a:ea typeface="Calibri"/>
                <a:cs typeface="Nikosh" pitchFamily="2" charset="0"/>
              </a:rPr>
              <a:t>?</a:t>
            </a:r>
            <a:r>
              <a:rPr lang="bn-BD" sz="4000" b="1" dirty="0" smtClean="0">
                <a:solidFill>
                  <a:srgbClr val="C00000"/>
                </a:solidFill>
                <a:latin typeface="Nikosh" pitchFamily="2" charset="0"/>
                <a:ea typeface="Calibri"/>
                <a:cs typeface="Nikosh" pitchFamily="2" charset="0"/>
              </a:rPr>
              <a:t> বুঝিয়ে লেখ। </a:t>
            </a:r>
            <a:endParaRPr lang="en-US" sz="4400" b="1" dirty="0">
              <a:solidFill>
                <a:srgbClr val="C00000"/>
              </a:solidFill>
              <a:latin typeface="Nikosh" pitchFamily="2" charset="0"/>
              <a:ea typeface="Calibri"/>
              <a:cs typeface="Nikosh" pitchFamily="2" charset="0"/>
            </a:endParaRPr>
          </a:p>
        </p:txBody>
      </p:sp>
      <p:pic>
        <p:nvPicPr>
          <p:cNvPr id="5" name="Picture 4" descr="bar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75" y="685801"/>
            <a:ext cx="2769125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36010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685800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09531" y="1060177"/>
            <a:ext cx="5705061" cy="4055165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457200"/>
            <a:r>
              <a:rPr lang="bn-IN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bn-IN" sz="7200" b="1" spc="38" dirty="0" smtClean="0">
                <a:ln w="11430"/>
                <a:solidFill>
                  <a:srgbClr val="E6B91E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spc="38" dirty="0">
              <a:ln w="11430"/>
              <a:solidFill>
                <a:srgbClr val="E6B91E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ar_2014_desh1395131430.jpg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71" y="-97181"/>
            <a:ext cx="4430460" cy="6976359"/>
          </a:xfrm>
          <a:prstGeom prst="rect">
            <a:avLst/>
          </a:prstGeom>
        </p:spPr>
      </p:pic>
      <p:pic>
        <p:nvPicPr>
          <p:cNvPr id="10" name="Picture 9" descr="Mar_2014_desh1395131430.jpg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4441330" y="-97181"/>
            <a:ext cx="4713540" cy="69763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0667" y="1540126"/>
            <a:ext cx="5193926" cy="4615704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pPr defTabSz="457200"/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90C226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সমাপ্ত</a:t>
            </a:r>
            <a:r>
              <a:rPr lang="bn-IN" sz="66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9050">
                <a:solidFill>
                  <a:srgbClr val="FFFF00"/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01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76800" y="0"/>
            <a:ext cx="4267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 পরিচিতি</a:t>
            </a:r>
          </a:p>
          <a:p>
            <a:pPr algn="ctr"/>
            <a:endParaRPr lang="bn-BD" sz="32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শ্রেণিঃ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অষ্টম </a:t>
            </a:r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অধ্যায়ঃ ১ম</a:t>
            </a: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পাঠঃ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২য় </a:t>
            </a:r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সময়ঃ ৫০ মিনিট</a:t>
            </a:r>
          </a:p>
          <a:p>
            <a:pPr algn="ctr"/>
            <a:endParaRPr lang="bn-BD" sz="3600" b="1" u="sng" dirty="0" smtClean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32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600" b="1" u="sng" dirty="0" smtClean="0">
                <a:solidFill>
                  <a:srgbClr val="FFC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3600" b="1" u="sng" dirty="0">
              <a:solidFill>
                <a:srgbClr val="FFC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96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 ছবিতে কি দেখতে পাচ্ছ 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19200" y="5638800"/>
            <a:ext cx="7086600" cy="990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তাহলে,  তোমরা কি বলতে পার </a:t>
            </a:r>
            <a:r>
              <a:rPr lang="bn-BD" sz="2400" b="1" dirty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উপরের ছবি থেকে কি সম্পর্কে ধারণা পাচ্ছি </a:t>
            </a:r>
            <a:r>
              <a:rPr lang="en-US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4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?   </a:t>
            </a:r>
            <a:endParaRPr lang="en-US" sz="24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838200"/>
            <a:ext cx="708659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27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6647" y="189185"/>
            <a:ext cx="86205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তাহলে আমাদের </a:t>
            </a:r>
            <a:r>
              <a:rPr lang="bn-IN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4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পাঠ হলো  </a:t>
            </a:r>
            <a:r>
              <a:rPr lang="en-US" sz="5400" b="1" dirty="0" smtClean="0">
                <a:ln w="12700" cmpd="sng">
                  <a:solidFill>
                    <a:srgbClr val="6585C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E6BC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…………....…………. ?</a:t>
            </a:r>
            <a:endParaRPr lang="en-US" sz="7200" b="1" dirty="0">
              <a:ln w="12700" cmpd="sng">
                <a:solidFill>
                  <a:srgbClr val="6585C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E6BC9">
                    <a:satMod val="175000"/>
                    <a:alpha val="40000"/>
                  </a:srgb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6095" y="3967936"/>
            <a:ext cx="34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71600" y="2286001"/>
            <a:ext cx="7239000" cy="3200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5766137"/>
            <a:ext cx="327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b="1" spc="50" dirty="0" smtClean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b="1" spc="50" dirty="0" smtClean="0">
                <a:ln w="12700" cmpd="sng">
                  <a:solidFill>
                    <a:srgbClr val="7B8864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rgbClr val="7B8864">
                      <a:satMod val="180000"/>
                      <a:alpha val="3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0" dirty="0">
              <a:ln w="12700" cmpd="sng">
                <a:solidFill>
                  <a:srgbClr val="7B8864">
                    <a:satMod val="120000"/>
                    <a:shade val="80000"/>
                  </a:srgb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rgbClr val="7B8864">
                    <a:satMod val="180000"/>
                    <a:alpha val="3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2200" y="5867400"/>
            <a:ext cx="56388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কর্মসৃজন ও কর্মপ্রাপ্তিতে তথ্য ও যোগাযোগ প্রযুক্তি </a:t>
            </a:r>
            <a:endParaRPr lang="en-US" sz="2800" b="1" dirty="0">
              <a:solidFill>
                <a:srgbClr val="C0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86037"/>
            <a:ext cx="6096000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9181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"/>
            <a:ext cx="9144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48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828802"/>
            <a:ext cx="7315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4107" y="2427225"/>
            <a:ext cx="8229600" cy="23083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কর্মসৃজন ওকর্মপ্রাপ্তিতে তথ্য ও যোগাযোগ প্রযুক্তির গুরুত্ব বর্ণনা করতে পারবে ।</a:t>
            </a:r>
          </a:p>
          <a:p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কর্মসৃজন ওকর্মপ্রাপ্তিতে তথ্য ও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প্রযুক্তির  সুবিধা ব্যাখ্যা করতে পারবে ।</a:t>
            </a:r>
            <a:endParaRPr lang="en-US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4739" y="685800"/>
            <a:ext cx="8229600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কর্মীর</a:t>
            </a:r>
            <a:r>
              <a:rPr lang="en-US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দক্ষতা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4227471" cy="2895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59" y="1143000"/>
            <a:ext cx="3962400" cy="29315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42252" y="4363278"/>
            <a:ext cx="2590800" cy="533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রোবট</a:t>
            </a:r>
            <a:r>
              <a:rPr lang="bn-BD" sz="24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 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5334000"/>
            <a:ext cx="6248400" cy="838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" pitchFamily="2" charset="0"/>
                <a:cs typeface="Nikosh" pitchFamily="2" charset="0"/>
              </a:rPr>
              <a:t>বিভিন্ন কারখানায় এখন বিপদজ্জনক কাজ  গুলো মানুষের পরিবর্তে রোবট  করে ।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53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কর্মীর</a:t>
            </a:r>
            <a:r>
              <a:rPr lang="en-US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দক্ষতা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38862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295400"/>
            <a:ext cx="4114801" cy="2438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5178380"/>
            <a:ext cx="5867400" cy="762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এখন আর কেউ খাতায়  উপস্থিত  দেয়না ,স্বয়ংক্রিয় যন্ত্রের মাধ্যমে  উপস্থিত  দেয়া হয়।</a:t>
            </a:r>
            <a:endParaRPr lang="en-US" sz="24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4267200"/>
            <a:ext cx="2895599" cy="457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স্বয়ংক্রিয় উপস্থিতি </a:t>
            </a:r>
            <a:endParaRPr lang="en-US" sz="2400" b="1" dirty="0">
              <a:solidFill>
                <a:srgbClr val="00B0F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4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ব্যবহারে</a:t>
            </a:r>
            <a:r>
              <a:rPr lang="en-US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কর্মীর</a:t>
            </a:r>
            <a:r>
              <a:rPr lang="en-US" b="1" spc="50" dirty="0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দক্ষতা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962400" cy="20764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47800"/>
            <a:ext cx="3429000" cy="2133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96485" y="4059528"/>
            <a:ext cx="22860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accent6">
                    <a:lumMod val="50000"/>
                  </a:schemeClr>
                </a:solidFill>
                <a:latin typeface="Nikosh" pitchFamily="2" charset="0"/>
                <a:cs typeface="Nikosh" pitchFamily="2" charset="0"/>
              </a:rPr>
              <a:t>এটিএম কার্ড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5334000"/>
            <a:ext cx="6324600" cy="685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ব্যাংকের এটিএম এ মাধ্যমে যেকোনো সময় নগদ অর্থ তোলা যায় । </a:t>
            </a:r>
            <a:endParaRPr lang="en-US" sz="2400" b="1" dirty="0">
              <a:solidFill>
                <a:srgbClr val="7030A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25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6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5.xml><?xml version="1.0" encoding="utf-8"?>
<a:theme xmlns:a="http://schemas.openxmlformats.org/drawingml/2006/main" name="3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E4E49EB0-FB00-41F5-9359-4843D783A23D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1984</TotalTime>
  <Words>518</Words>
  <Application>Microsoft Office PowerPoint</Application>
  <PresentationFormat>On-screen Show (4:3)</PresentationFormat>
  <Paragraphs>121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1_Facet</vt:lpstr>
      <vt:lpstr>Office Theme</vt:lpstr>
      <vt:lpstr>1_Organic</vt:lpstr>
      <vt:lpstr>2_Organic</vt:lpstr>
      <vt:lpstr>3_Organic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আইসিটি ব্যবহারে কর্মীর দক্ষতা</vt:lpstr>
      <vt:lpstr>আইসিটি ব্যবহারে কর্মীর দক্ষতা</vt:lpstr>
      <vt:lpstr>আইসিটি ব্যবহারে কর্মীর দক্ষতা</vt:lpstr>
      <vt:lpstr>আইসিটি ব্যবহারে কর্মীর দক্ষতা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Com_Lab</dc:creator>
  <cp:lastModifiedBy>User</cp:lastModifiedBy>
  <cp:revision>223</cp:revision>
  <dcterms:created xsi:type="dcterms:W3CDTF">2016-02-06T16:22:56Z</dcterms:created>
  <dcterms:modified xsi:type="dcterms:W3CDTF">2021-09-24T16:40:48Z</dcterms:modified>
</cp:coreProperties>
</file>