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5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5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8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4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8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0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67FC-CA59-479D-A4F7-BA01682B064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FD92-4F71-4E86-B06C-3F921FDC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474" y="2855321"/>
            <a:ext cx="2833820" cy="19060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035" y="2855321"/>
            <a:ext cx="2932068" cy="1906089"/>
          </a:xfrm>
          <a:prstGeom prst="rect">
            <a:avLst/>
          </a:prstGeom>
        </p:spPr>
      </p:pic>
      <p:sp>
        <p:nvSpPr>
          <p:cNvPr id="11" name="Flowchart: Process 10"/>
          <p:cNvSpPr/>
          <p:nvPr/>
        </p:nvSpPr>
        <p:spPr>
          <a:xfrm>
            <a:off x="4121873" y="2856411"/>
            <a:ext cx="3566162" cy="190717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স্বাগতম</a:t>
            </a:r>
            <a:endParaRPr lang="en-US" sz="4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873" y="4763588"/>
            <a:ext cx="3566161" cy="17286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873" y="1174568"/>
            <a:ext cx="3566161" cy="168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2155371" y="91440"/>
            <a:ext cx="7981406" cy="2808514"/>
          </a:xfrm>
          <a:prstGeom prst="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155371" y="3435531"/>
            <a:ext cx="7981406" cy="28477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প্রশ্নঃ</a:t>
            </a:r>
            <a:r>
              <a:rPr lang="en-US" sz="4000" dirty="0" smtClean="0"/>
              <a:t>  </a:t>
            </a:r>
            <a:r>
              <a:rPr lang="en-US" sz="4000" dirty="0" err="1" smtClean="0"/>
              <a:t>ক্রিয়ার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কয়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প্রকার</a:t>
            </a:r>
            <a:r>
              <a:rPr lang="en-US" sz="4000" dirty="0" smtClean="0"/>
              <a:t> ? 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21" y="130628"/>
            <a:ext cx="1847850" cy="61917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77" y="130628"/>
            <a:ext cx="1847850" cy="619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952205" y="770709"/>
            <a:ext cx="6134645" cy="1698171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মূল্যায়ন</a:t>
            </a:r>
            <a:endParaRPr lang="en-US" sz="4000" dirty="0"/>
          </a:p>
        </p:txBody>
      </p:sp>
      <p:sp>
        <p:nvSpPr>
          <p:cNvPr id="5" name="Vertical Scroll 4"/>
          <p:cNvSpPr/>
          <p:nvPr/>
        </p:nvSpPr>
        <p:spPr>
          <a:xfrm>
            <a:off x="2952205" y="2913653"/>
            <a:ext cx="6309361" cy="2913017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প্রশ্নঃ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ক্রিয়ার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   ?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91" y="391887"/>
            <a:ext cx="1957249" cy="5460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06" y="365124"/>
            <a:ext cx="2110194" cy="546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defined Process 4"/>
          <p:cNvSpPr/>
          <p:nvPr/>
        </p:nvSpPr>
        <p:spPr>
          <a:xfrm>
            <a:off x="3052354" y="927463"/>
            <a:ext cx="6165669" cy="1084217"/>
          </a:xfrm>
          <a:prstGeom prst="flowChartPredefined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6" name="Vertical Scroll 5"/>
          <p:cNvSpPr/>
          <p:nvPr/>
        </p:nvSpPr>
        <p:spPr>
          <a:xfrm>
            <a:off x="1700348" y="2357846"/>
            <a:ext cx="8671561" cy="3598818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প্রশ্নঃ</a:t>
            </a:r>
            <a:r>
              <a:rPr lang="en-US" sz="4000" dirty="0" smtClean="0"/>
              <a:t> ১ । </a:t>
            </a:r>
            <a:r>
              <a:rPr lang="en-US" sz="4000" dirty="0" err="1" smtClean="0"/>
              <a:t>নির্দেশক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উদাহরন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সহ</a:t>
            </a:r>
            <a:r>
              <a:rPr lang="en-US" sz="4000" dirty="0" smtClean="0"/>
              <a:t>  </a:t>
            </a:r>
            <a:r>
              <a:rPr lang="en-US" sz="4000" dirty="0" err="1" smtClean="0"/>
              <a:t>সংজ্ঞা</a:t>
            </a:r>
            <a:r>
              <a:rPr lang="en-US" sz="4000" dirty="0" smtClean="0"/>
              <a:t> </a:t>
            </a:r>
            <a:r>
              <a:rPr lang="en-US" sz="4000" dirty="0" err="1" smtClean="0"/>
              <a:t>লেখ</a:t>
            </a:r>
            <a:r>
              <a:rPr lang="en-US" sz="4000" dirty="0" smtClean="0"/>
              <a:t> ।</a:t>
            </a:r>
          </a:p>
          <a:p>
            <a:pPr algn="ctr"/>
            <a:r>
              <a:rPr lang="en-US" sz="4000" dirty="0" err="1" smtClean="0"/>
              <a:t>প্রশ্নঃ</a:t>
            </a:r>
            <a:r>
              <a:rPr lang="en-US" sz="4000" dirty="0" smtClean="0"/>
              <a:t> ২ । </a:t>
            </a:r>
            <a:r>
              <a:rPr lang="en-US" sz="4000" dirty="0" err="1" smtClean="0"/>
              <a:t>সাপেক্ষ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উদাহরণসহ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সংজ্ঞা</a:t>
            </a:r>
            <a:r>
              <a:rPr lang="en-US" sz="4000" dirty="0" smtClean="0"/>
              <a:t> </a:t>
            </a:r>
            <a:r>
              <a:rPr lang="en-US" sz="4000" dirty="0" err="1" smtClean="0"/>
              <a:t>লেখ</a:t>
            </a:r>
            <a:r>
              <a:rPr lang="en-US" sz="4000" dirty="0" smtClean="0"/>
              <a:t> ।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61" y="927464"/>
            <a:ext cx="1554888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10" y="927463"/>
            <a:ext cx="168510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2586446"/>
            <a:ext cx="11129554" cy="40233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10742" y="568232"/>
            <a:ext cx="3347151" cy="19855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ধন্যবাদ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893" y="535576"/>
            <a:ext cx="4124803" cy="2050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2" y="535576"/>
            <a:ext cx="3657599" cy="205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6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946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41" y="365126"/>
            <a:ext cx="5368835" cy="51212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182" y="470262"/>
            <a:ext cx="2246811" cy="5016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391884"/>
            <a:ext cx="2207623" cy="50945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37" y="391885"/>
            <a:ext cx="1946366" cy="3304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811" y="391884"/>
            <a:ext cx="2155371" cy="330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7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2727960" cy="57548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537" y="365124"/>
            <a:ext cx="2873829" cy="5754823"/>
          </a:xfrm>
          <a:prstGeom prst="rect">
            <a:avLst/>
          </a:prstGeom>
        </p:spPr>
      </p:pic>
      <p:sp>
        <p:nvSpPr>
          <p:cNvPr id="10" name="Bevel 9"/>
          <p:cNvSpPr/>
          <p:nvPr/>
        </p:nvSpPr>
        <p:spPr>
          <a:xfrm>
            <a:off x="3566160" y="365124"/>
            <a:ext cx="4650377" cy="5754823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err="1" smtClean="0"/>
              <a:t>শ্রেণিঃদশম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err="1" smtClean="0"/>
              <a:t>অধ্যায়ঃচতুর্থ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সময়ঃ৪৫ </a:t>
            </a:r>
            <a:r>
              <a:rPr lang="en-US" sz="3600" dirty="0" err="1" smtClean="0"/>
              <a:t>মিনিট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37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747" y="2239190"/>
            <a:ext cx="2266950" cy="20976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697" y="4336868"/>
            <a:ext cx="2246813" cy="18810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52" y="710427"/>
            <a:ext cx="2593795" cy="152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002" y="2239189"/>
            <a:ext cx="2266950" cy="20976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88" y="4336868"/>
            <a:ext cx="2334714" cy="1852611"/>
          </a:xfrm>
          <a:prstGeom prst="rect">
            <a:avLst/>
          </a:prstGeom>
        </p:spPr>
      </p:pic>
      <p:sp>
        <p:nvSpPr>
          <p:cNvPr id="10" name="Explosion 1 9"/>
          <p:cNvSpPr/>
          <p:nvPr/>
        </p:nvSpPr>
        <p:spPr>
          <a:xfrm>
            <a:off x="4936395" y="2142309"/>
            <a:ext cx="2593795" cy="2116181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আজকের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687002" y="4336868"/>
            <a:ext cx="7110139" cy="185261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ক্রিয়ার</a:t>
            </a:r>
            <a:r>
              <a:rPr lang="en-US" sz="5400" dirty="0" smtClean="0"/>
              <a:t>   </a:t>
            </a:r>
            <a:r>
              <a:rPr lang="en-US" sz="5400" dirty="0" err="1" smtClean="0"/>
              <a:t>ভাব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689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11" y="443503"/>
            <a:ext cx="10243457" cy="58919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45920" y="940526"/>
            <a:ext cx="8778241" cy="16067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শিখনফল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8" name="Flowchart: Process 7"/>
          <p:cNvSpPr/>
          <p:nvPr/>
        </p:nvSpPr>
        <p:spPr>
          <a:xfrm>
            <a:off x="1645920" y="2547257"/>
            <a:ext cx="8778240" cy="3370217"/>
          </a:xfrm>
          <a:prstGeom prst="flowChartProcess">
            <a:avLst/>
          </a:prstGeom>
          <a:solidFill>
            <a:srgbClr val="0070C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 –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১ । </a:t>
            </a:r>
            <a:r>
              <a:rPr lang="en-US" sz="3600" dirty="0" err="1" smtClean="0"/>
              <a:t>ক্রিয়ার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কয়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২ । </a:t>
            </a:r>
            <a:r>
              <a:rPr lang="en-US" sz="3600" dirty="0" err="1" smtClean="0"/>
              <a:t>ক্রিয়ার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ভেদ</a:t>
            </a:r>
            <a:r>
              <a:rPr lang="en-US" sz="3600" dirty="0" smtClean="0"/>
              <a:t> </a:t>
            </a:r>
            <a:r>
              <a:rPr lang="en-US" sz="3600" dirty="0" err="1" smtClean="0"/>
              <a:t>উদাহরণ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সহ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14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7" y="365126"/>
            <a:ext cx="1929357" cy="6349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697" y="365125"/>
            <a:ext cx="1857103" cy="6349184"/>
          </a:xfrm>
          <a:prstGeom prst="rect">
            <a:avLst/>
          </a:prstGeom>
        </p:spPr>
      </p:pic>
      <p:sp>
        <p:nvSpPr>
          <p:cNvPr id="7" name="Bevel 6"/>
          <p:cNvSpPr/>
          <p:nvPr/>
        </p:nvSpPr>
        <p:spPr>
          <a:xfrm>
            <a:off x="2991395" y="365125"/>
            <a:ext cx="6505302" cy="625774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 । </a:t>
            </a:r>
            <a:r>
              <a:rPr lang="en-US" sz="2800" dirty="0" err="1" smtClean="0"/>
              <a:t>সুর্য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অস্ত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যাচ্ছে</a:t>
            </a:r>
            <a:r>
              <a:rPr lang="en-US" sz="2800" dirty="0" smtClean="0"/>
              <a:t>। </a:t>
            </a:r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২। </a:t>
            </a:r>
            <a:r>
              <a:rPr lang="en-US" sz="2800" dirty="0" err="1" smtClean="0"/>
              <a:t>এখন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বাড়ি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যাও</a:t>
            </a:r>
            <a:r>
              <a:rPr lang="en-US" sz="2800" dirty="0" smtClean="0"/>
              <a:t> । </a:t>
            </a:r>
          </a:p>
          <a:p>
            <a:pPr algn="ctr"/>
            <a:r>
              <a:rPr lang="en-US" sz="2800" dirty="0" smtClean="0"/>
              <a:t>৩ ।</a:t>
            </a:r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পড়লে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</a:t>
            </a:r>
            <a:r>
              <a:rPr lang="en-US" sz="2800" dirty="0" smtClean="0"/>
              <a:t> । </a:t>
            </a:r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৪ ।</a:t>
            </a:r>
            <a:r>
              <a:rPr lang="en-US" sz="2800" dirty="0" err="1" smtClean="0"/>
              <a:t>তোমার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কল্যাণ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হোক</a:t>
            </a:r>
            <a:r>
              <a:rPr lang="en-US" sz="2800" dirty="0" smtClean="0"/>
              <a:t> ।</a:t>
            </a:r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ওপরের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বাক্যগুলোতে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ক্রিয়া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সংঘটিত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 </a:t>
            </a:r>
            <a:r>
              <a:rPr lang="en-US" sz="2800" dirty="0" err="1" smtClean="0"/>
              <a:t>হওয়ার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বিভিন্ন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রীতি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পেয়েছে</a:t>
            </a:r>
            <a:r>
              <a:rPr lang="en-US" sz="2800" dirty="0" smtClean="0"/>
              <a:t> ।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66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452" y="456564"/>
            <a:ext cx="10362110" cy="17902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ক্রিয়ার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ভাবঃ</a:t>
            </a:r>
            <a:r>
              <a:rPr lang="en-US" sz="2800" b="1" dirty="0" smtClean="0"/>
              <a:t> </a:t>
            </a:r>
            <a:r>
              <a:rPr lang="en-US" sz="2800" dirty="0" err="1" smtClean="0"/>
              <a:t>ক্রিয়ার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দ্বারা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রীতি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পায়</a:t>
            </a:r>
            <a:r>
              <a:rPr lang="en-US" sz="2800" dirty="0" smtClean="0"/>
              <a:t> ,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ক্রিয়ার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ক্রিয়ার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 </a:t>
            </a:r>
            <a:r>
              <a:rPr lang="en-US" sz="2800" dirty="0" err="1" smtClean="0"/>
              <a:t>ধরণ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।  </a:t>
            </a:r>
            <a:r>
              <a:rPr lang="en-US" sz="2800" dirty="0" err="1" smtClean="0"/>
              <a:t>যথা</a:t>
            </a:r>
            <a:r>
              <a:rPr lang="en-US" sz="2800" dirty="0" smtClean="0"/>
              <a:t> ----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3" y="456564"/>
            <a:ext cx="788126" cy="62657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31" y="456564"/>
            <a:ext cx="731520" cy="6283868"/>
          </a:xfrm>
          <a:prstGeom prst="rect">
            <a:avLst/>
          </a:prstGeom>
        </p:spPr>
      </p:pic>
      <p:sp>
        <p:nvSpPr>
          <p:cNvPr id="9" name="Explosion 1 8"/>
          <p:cNvSpPr/>
          <p:nvPr/>
        </p:nvSpPr>
        <p:spPr>
          <a:xfrm>
            <a:off x="4885510" y="3311432"/>
            <a:ext cx="2638696" cy="2070783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ক্রিয়ার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</a:t>
            </a:r>
            <a:endParaRPr lang="en-US" sz="28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258530" y="2709908"/>
            <a:ext cx="2712579" cy="849086"/>
          </a:xfrm>
          <a:prstGeom prst="wedgeRoundRectCallout">
            <a:avLst>
              <a:gd name="adj1" fmla="val 93896"/>
              <a:gd name="adj2" fmla="val 93269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নির্দেশক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258530" y="5382215"/>
            <a:ext cx="2886892" cy="894806"/>
          </a:xfrm>
          <a:prstGeom prst="wedgeRoundRectCallout">
            <a:avLst>
              <a:gd name="adj1" fmla="val 82787"/>
              <a:gd name="adj2" fmla="val -154774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সাপেক্ষ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</a:t>
            </a:r>
            <a:endParaRPr lang="en-US" sz="24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9135292" y="2367641"/>
            <a:ext cx="2063931" cy="822960"/>
          </a:xfrm>
          <a:prstGeom prst="wedgeRoundRectCallout">
            <a:avLst>
              <a:gd name="adj1" fmla="val -140453"/>
              <a:gd name="adj2" fmla="val 1085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অনুজ্ঞা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</a:t>
            </a:r>
            <a:endParaRPr lang="en-US" sz="2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8073938" y="5382215"/>
            <a:ext cx="3125285" cy="791458"/>
          </a:xfrm>
          <a:prstGeom prst="wedgeRectCallout">
            <a:avLst>
              <a:gd name="adj1" fmla="val -77113"/>
              <a:gd name="adj2" fmla="val -14600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dirty="0" err="1" smtClean="0"/>
              <a:t>আকাঙ্ক্ষা</a:t>
            </a:r>
            <a:r>
              <a:rPr lang="en-US" sz="2400" dirty="0" smtClean="0"/>
              <a:t>  </a:t>
            </a:r>
            <a:r>
              <a:rPr lang="en-US" sz="2400" dirty="0" err="1" smtClean="0"/>
              <a:t>প্রকাশক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01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446" y="444137"/>
            <a:ext cx="11795760" cy="28477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নির্দেশক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ভাবঃ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সাধারণ</a:t>
            </a:r>
            <a:r>
              <a:rPr lang="en-US" sz="2400" dirty="0" smtClean="0"/>
              <a:t>  </a:t>
            </a:r>
            <a:r>
              <a:rPr lang="en-US" sz="2400" dirty="0" err="1" smtClean="0"/>
              <a:t>ঘটনা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করলে</a:t>
            </a:r>
            <a:r>
              <a:rPr lang="en-US" sz="2400" dirty="0" smtClean="0"/>
              <a:t> 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কিছু</a:t>
            </a:r>
            <a:r>
              <a:rPr lang="en-US" sz="2400" dirty="0" smtClean="0"/>
              <a:t> </a:t>
            </a:r>
            <a:r>
              <a:rPr lang="en-US" sz="2400" dirty="0" err="1" smtClean="0"/>
              <a:t>জিজ্ঞাসা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ক্রিয়াপদের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নির্দেশক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</a:t>
            </a:r>
            <a:r>
              <a:rPr lang="en-US" sz="2400" dirty="0" err="1" smtClean="0"/>
              <a:t>যথা</a:t>
            </a:r>
            <a:r>
              <a:rPr lang="en-US" sz="2400" dirty="0" smtClean="0"/>
              <a:t>-- 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ক.সাধারণ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নির্দেশকঃ</a:t>
            </a:r>
            <a:r>
              <a:rPr lang="en-US" sz="2400" dirty="0" smtClean="0"/>
              <a:t> </a:t>
            </a:r>
            <a:r>
              <a:rPr lang="en-US" sz="2400" dirty="0" err="1" smtClean="0"/>
              <a:t>ইমি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পড়ে</a:t>
            </a:r>
            <a:r>
              <a:rPr lang="en-US" sz="2400" dirty="0" smtClean="0"/>
              <a:t>।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খ. </a:t>
            </a:r>
            <a:r>
              <a:rPr lang="en-US" sz="2400" dirty="0" err="1" smtClean="0"/>
              <a:t>প্রশ্ন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জিজ্ঞাসায়ঃ</a:t>
            </a:r>
            <a:r>
              <a:rPr lang="en-US" sz="2400" dirty="0" smtClean="0"/>
              <a:t> </a:t>
            </a:r>
            <a:r>
              <a:rPr lang="en-US" sz="2400" dirty="0" err="1" smtClean="0"/>
              <a:t>আপনি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আসবেন</a:t>
            </a:r>
            <a:r>
              <a:rPr lang="en-US" sz="2400" dirty="0" smtClean="0"/>
              <a:t> 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446" y="3409405"/>
            <a:ext cx="11795760" cy="33049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অনুজ্ঞা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ভাবঃ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আদেশ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নিষেদ,উপদেশ,অনুরোধ</a:t>
            </a:r>
            <a:r>
              <a:rPr lang="en-US" sz="2400" dirty="0" smtClean="0"/>
              <a:t>, </a:t>
            </a:r>
            <a:r>
              <a:rPr lang="en-US" sz="2400" dirty="0" err="1" smtClean="0"/>
              <a:t>আর্শীবাদ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সূচিত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ক্রিয়াপদের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অনুজ্ঞা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হয়হয়</a:t>
            </a:r>
            <a:r>
              <a:rPr lang="en-US" sz="2400" dirty="0" smtClean="0"/>
              <a:t> ।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--- 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ক.আদেশাত্নকঃ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বর্তমান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কালে</a:t>
            </a:r>
            <a:r>
              <a:rPr lang="en-US" sz="2400" dirty="0" smtClean="0"/>
              <a:t>—</a:t>
            </a:r>
            <a:r>
              <a:rPr lang="en-US" sz="2400" dirty="0" err="1" smtClean="0"/>
              <a:t>চুপ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ভবিষ্যতকালে-তুমি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যেও</a:t>
            </a:r>
            <a:r>
              <a:rPr lang="en-US" sz="2400" dirty="0" smtClean="0"/>
              <a:t>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67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1" y="679269"/>
            <a:ext cx="11508376" cy="248194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সাপেক্ষ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ভাবঃ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সংঘটন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ওপর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নির্ভর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করলে</a:t>
            </a:r>
            <a:r>
              <a:rPr lang="en-US" sz="2400" dirty="0" smtClean="0"/>
              <a:t> , </a:t>
            </a:r>
            <a:r>
              <a:rPr lang="en-US" sz="2400" dirty="0" err="1" smtClean="0"/>
              <a:t>নির্ভরশীল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সাপেক্ষ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---</a:t>
            </a:r>
          </a:p>
          <a:p>
            <a:pPr algn="ctr"/>
            <a:r>
              <a:rPr lang="en-US" sz="2400" dirty="0" err="1" smtClean="0"/>
              <a:t>ক.সম্ভাবনায়ঃ</a:t>
            </a:r>
            <a:r>
              <a:rPr lang="en-US" sz="2400" dirty="0" smtClean="0"/>
              <a:t> 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পড়ত</a:t>
            </a:r>
            <a:r>
              <a:rPr lang="en-US" sz="2400" dirty="0" smtClean="0"/>
              <a:t> </a:t>
            </a:r>
            <a:r>
              <a:rPr lang="en-US" sz="2400" dirty="0" err="1" smtClean="0"/>
              <a:t>তবে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</a:t>
            </a:r>
            <a:r>
              <a:rPr lang="en-US" sz="2400" dirty="0" smtClean="0"/>
              <a:t> ।</a:t>
            </a:r>
          </a:p>
          <a:p>
            <a:pPr algn="ctr"/>
            <a:r>
              <a:rPr lang="en-US" sz="2400" dirty="0" err="1" smtClean="0"/>
              <a:t>খ.উদ্দেশ্য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বোঝাতেঃ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সফল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</a:t>
            </a:r>
          </a:p>
          <a:p>
            <a:pPr algn="ctr"/>
            <a:r>
              <a:rPr lang="en-US" sz="2400" dirty="0" err="1" smtClean="0"/>
              <a:t>গ.ইচ্ছায়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কামনায়ঃ</a:t>
            </a:r>
            <a:r>
              <a:rPr lang="en-US" sz="2400" dirty="0" smtClean="0"/>
              <a:t> </a:t>
            </a:r>
            <a:r>
              <a:rPr lang="en-US" sz="2400" dirty="0" err="1" smtClean="0"/>
              <a:t>আজ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বেঁচে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।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65761" y="3265714"/>
            <a:ext cx="11508376" cy="30044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আকাঙ্ক্ষা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প্রকাশক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ভাবঃ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ক্রিয়াপদে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বক্তা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সোজাসুজি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ইচ্ছা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আকাঙ্ক্ষা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,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আকাঙ্ক্ষা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প্রকাশক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 ---</a:t>
            </a:r>
          </a:p>
          <a:p>
            <a:pPr algn="ctr"/>
            <a:r>
              <a:rPr lang="en-US" sz="2400" dirty="0" err="1" smtClean="0"/>
              <a:t>ক.সে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যাক</a:t>
            </a:r>
            <a:r>
              <a:rPr lang="en-US" sz="2400" dirty="0" smtClean="0"/>
              <a:t> ।</a:t>
            </a:r>
          </a:p>
          <a:p>
            <a:pPr algn="ctr"/>
            <a:r>
              <a:rPr lang="en-US" sz="2400" dirty="0" err="1" smtClean="0"/>
              <a:t>খ.বৃষ্টি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আসুক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74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296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rashel</dc:creator>
  <cp:lastModifiedBy>rashel</cp:lastModifiedBy>
  <cp:revision>29</cp:revision>
  <dcterms:created xsi:type="dcterms:W3CDTF">2021-09-23T13:40:09Z</dcterms:created>
  <dcterms:modified xsi:type="dcterms:W3CDTF">2021-09-24T06:23:18Z</dcterms:modified>
</cp:coreProperties>
</file>