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2.jpg" ContentType="image/png"/>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0" r:id="rId2"/>
    <p:sldId id="258" r:id="rId3"/>
    <p:sldId id="271" r:id="rId4"/>
    <p:sldId id="259" r:id="rId5"/>
    <p:sldId id="286" r:id="rId6"/>
    <p:sldId id="260" r:id="rId7"/>
    <p:sldId id="292" r:id="rId8"/>
    <p:sldId id="293" r:id="rId9"/>
    <p:sldId id="294" r:id="rId10"/>
    <p:sldId id="296" r:id="rId11"/>
    <p:sldId id="300" r:id="rId12"/>
    <p:sldId id="295" r:id="rId13"/>
    <p:sldId id="299" r:id="rId14"/>
    <p:sldId id="298" r:id="rId15"/>
    <p:sldId id="297" r:id="rId16"/>
    <p:sldId id="272" r:id="rId17"/>
    <p:sldId id="279" r:id="rId18"/>
    <p:sldId id="280" r:id="rId19"/>
    <p:sldId id="291" r:id="rId20"/>
    <p:sldId id="26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61" autoAdjust="0"/>
    <p:restoredTop sz="79713" autoAdjust="0"/>
  </p:normalViewPr>
  <p:slideViewPr>
    <p:cSldViewPr snapToGrid="0">
      <p:cViewPr varScale="1">
        <p:scale>
          <a:sx n="56" d="100"/>
          <a:sy n="56" d="100"/>
        </p:scale>
        <p:origin x="12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68B46D-B205-4276-8AEC-115FAC1B0DD7}" type="datetimeFigureOut">
              <a:rPr lang="en-US" smtClean="0"/>
              <a:t>24-Sep-21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628BD-9DB6-4406-9F4E-82FFAE7C895E}" type="slidenum">
              <a:rPr lang="en-US" smtClean="0"/>
              <a:t>‹#›</a:t>
            </a:fld>
            <a:endParaRPr lang="en-US"/>
          </a:p>
        </p:txBody>
      </p:sp>
    </p:spTree>
    <p:extLst>
      <p:ext uri="{BB962C8B-B14F-4D97-AF65-F5344CB8AC3E}">
        <p14:creationId xmlns:p14="http://schemas.microsoft.com/office/powerpoint/2010/main" val="114037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 </a:t>
            </a:r>
            <a:endParaRPr lang="en-US" dirty="0"/>
          </a:p>
        </p:txBody>
      </p:sp>
      <p:sp>
        <p:nvSpPr>
          <p:cNvPr id="4" name="Slide Number Placeholder 3"/>
          <p:cNvSpPr>
            <a:spLocks noGrp="1"/>
          </p:cNvSpPr>
          <p:nvPr>
            <p:ph type="sldNum" sz="quarter" idx="10"/>
          </p:nvPr>
        </p:nvSpPr>
        <p:spPr/>
        <p:txBody>
          <a:bodyPr/>
          <a:lstStyle/>
          <a:p>
            <a:fld id="{95C628BD-9DB6-4406-9F4E-82FFAE7C895E}" type="slidenum">
              <a:rPr lang="en-US" smtClean="0"/>
              <a:t>4</a:t>
            </a:fld>
            <a:endParaRPr lang="en-US"/>
          </a:p>
        </p:txBody>
      </p:sp>
    </p:spTree>
    <p:extLst>
      <p:ext uri="{BB962C8B-B14F-4D97-AF65-F5344CB8AC3E}">
        <p14:creationId xmlns:p14="http://schemas.microsoft.com/office/powerpoint/2010/main" val="3979176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201AB2-A1D1-4B96-8A5E-B814F6A125F4}" type="datetimeFigureOut">
              <a:rPr lang="en-US" smtClean="0"/>
              <a:t>24-Sep-21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376F57-A5B6-4315-B3DC-76DC5E716A9C}" type="slidenum">
              <a:rPr lang="en-US" smtClean="0"/>
              <a:t>‹#›</a:t>
            </a:fld>
            <a:endParaRPr lang="en-US"/>
          </a:p>
        </p:txBody>
      </p:sp>
    </p:spTree>
    <p:extLst>
      <p:ext uri="{BB962C8B-B14F-4D97-AF65-F5344CB8AC3E}">
        <p14:creationId xmlns:p14="http://schemas.microsoft.com/office/powerpoint/2010/main" val="4144110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201AB2-A1D1-4B96-8A5E-B814F6A125F4}" type="datetimeFigureOut">
              <a:rPr lang="en-US" smtClean="0"/>
              <a:t>24-Sep-21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376F57-A5B6-4315-B3DC-76DC5E716A9C}" type="slidenum">
              <a:rPr lang="en-US" smtClean="0"/>
              <a:t>‹#›</a:t>
            </a:fld>
            <a:endParaRPr lang="en-US"/>
          </a:p>
        </p:txBody>
      </p:sp>
    </p:spTree>
    <p:extLst>
      <p:ext uri="{BB962C8B-B14F-4D97-AF65-F5344CB8AC3E}">
        <p14:creationId xmlns:p14="http://schemas.microsoft.com/office/powerpoint/2010/main" val="1922853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201AB2-A1D1-4B96-8A5E-B814F6A125F4}" type="datetimeFigureOut">
              <a:rPr lang="en-US" smtClean="0"/>
              <a:t>24-Sep-21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376F57-A5B6-4315-B3DC-76DC5E716A9C}" type="slidenum">
              <a:rPr lang="en-US" smtClean="0"/>
              <a:t>‹#›</a:t>
            </a:fld>
            <a:endParaRPr lang="en-US"/>
          </a:p>
        </p:txBody>
      </p:sp>
    </p:spTree>
    <p:extLst>
      <p:ext uri="{BB962C8B-B14F-4D97-AF65-F5344CB8AC3E}">
        <p14:creationId xmlns:p14="http://schemas.microsoft.com/office/powerpoint/2010/main" val="2272568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201AB2-A1D1-4B96-8A5E-B814F6A125F4}" type="datetimeFigureOut">
              <a:rPr lang="en-US" smtClean="0"/>
              <a:t>24-Sep-21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376F57-A5B6-4315-B3DC-76DC5E716A9C}" type="slidenum">
              <a:rPr lang="en-US" smtClean="0"/>
              <a:t>‹#›</a:t>
            </a:fld>
            <a:endParaRPr lang="en-US"/>
          </a:p>
        </p:txBody>
      </p:sp>
    </p:spTree>
    <p:extLst>
      <p:ext uri="{BB962C8B-B14F-4D97-AF65-F5344CB8AC3E}">
        <p14:creationId xmlns:p14="http://schemas.microsoft.com/office/powerpoint/2010/main" val="3134660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8201AB2-A1D1-4B96-8A5E-B814F6A125F4}" type="datetimeFigureOut">
              <a:rPr lang="en-US" smtClean="0"/>
              <a:t>24-Sep-21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376F57-A5B6-4315-B3DC-76DC5E716A9C}" type="slidenum">
              <a:rPr lang="en-US" smtClean="0"/>
              <a:t>‹#›</a:t>
            </a:fld>
            <a:endParaRPr lang="en-US"/>
          </a:p>
        </p:txBody>
      </p:sp>
    </p:spTree>
    <p:extLst>
      <p:ext uri="{BB962C8B-B14F-4D97-AF65-F5344CB8AC3E}">
        <p14:creationId xmlns:p14="http://schemas.microsoft.com/office/powerpoint/2010/main" val="30798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201AB2-A1D1-4B96-8A5E-B814F6A125F4}" type="datetimeFigureOut">
              <a:rPr lang="en-US" smtClean="0"/>
              <a:t>24-Sep-21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376F57-A5B6-4315-B3DC-76DC5E716A9C}" type="slidenum">
              <a:rPr lang="en-US" smtClean="0"/>
              <a:t>‹#›</a:t>
            </a:fld>
            <a:endParaRPr lang="en-US"/>
          </a:p>
        </p:txBody>
      </p:sp>
    </p:spTree>
    <p:extLst>
      <p:ext uri="{BB962C8B-B14F-4D97-AF65-F5344CB8AC3E}">
        <p14:creationId xmlns:p14="http://schemas.microsoft.com/office/powerpoint/2010/main" val="2048591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201AB2-A1D1-4B96-8A5E-B814F6A125F4}" type="datetimeFigureOut">
              <a:rPr lang="en-US" smtClean="0"/>
              <a:t>24-Sep-21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376F57-A5B6-4315-B3DC-76DC5E716A9C}" type="slidenum">
              <a:rPr lang="en-US" smtClean="0"/>
              <a:t>‹#›</a:t>
            </a:fld>
            <a:endParaRPr lang="en-US"/>
          </a:p>
        </p:txBody>
      </p:sp>
    </p:spTree>
    <p:extLst>
      <p:ext uri="{BB962C8B-B14F-4D97-AF65-F5344CB8AC3E}">
        <p14:creationId xmlns:p14="http://schemas.microsoft.com/office/powerpoint/2010/main" val="1620609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201AB2-A1D1-4B96-8A5E-B814F6A125F4}" type="datetimeFigureOut">
              <a:rPr lang="en-US" smtClean="0"/>
              <a:t>24-Sep-21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376F57-A5B6-4315-B3DC-76DC5E716A9C}" type="slidenum">
              <a:rPr lang="en-US" smtClean="0"/>
              <a:t>‹#›</a:t>
            </a:fld>
            <a:endParaRPr lang="en-US"/>
          </a:p>
        </p:txBody>
      </p:sp>
    </p:spTree>
    <p:extLst>
      <p:ext uri="{BB962C8B-B14F-4D97-AF65-F5344CB8AC3E}">
        <p14:creationId xmlns:p14="http://schemas.microsoft.com/office/powerpoint/2010/main" val="3051714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201AB2-A1D1-4B96-8A5E-B814F6A125F4}" type="datetimeFigureOut">
              <a:rPr lang="en-US" smtClean="0"/>
              <a:t>24-Sep-21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376F57-A5B6-4315-B3DC-76DC5E716A9C}" type="slidenum">
              <a:rPr lang="en-US" smtClean="0"/>
              <a:t>‹#›</a:t>
            </a:fld>
            <a:endParaRPr lang="en-US"/>
          </a:p>
        </p:txBody>
      </p:sp>
    </p:spTree>
    <p:extLst>
      <p:ext uri="{BB962C8B-B14F-4D97-AF65-F5344CB8AC3E}">
        <p14:creationId xmlns:p14="http://schemas.microsoft.com/office/powerpoint/2010/main" val="1555729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8201AB2-A1D1-4B96-8A5E-B814F6A125F4}" type="datetimeFigureOut">
              <a:rPr lang="en-US" smtClean="0"/>
              <a:t>24-Sep-21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376F57-A5B6-4315-B3DC-76DC5E716A9C}" type="slidenum">
              <a:rPr lang="en-US" smtClean="0"/>
              <a:t>‹#›</a:t>
            </a:fld>
            <a:endParaRPr lang="en-US"/>
          </a:p>
        </p:txBody>
      </p:sp>
    </p:spTree>
    <p:extLst>
      <p:ext uri="{BB962C8B-B14F-4D97-AF65-F5344CB8AC3E}">
        <p14:creationId xmlns:p14="http://schemas.microsoft.com/office/powerpoint/2010/main" val="3053441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8201AB2-A1D1-4B96-8A5E-B814F6A125F4}" type="datetimeFigureOut">
              <a:rPr lang="en-US" smtClean="0"/>
              <a:t>24-Sep-21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376F57-A5B6-4315-B3DC-76DC5E716A9C}" type="slidenum">
              <a:rPr lang="en-US" smtClean="0"/>
              <a:t>‹#›</a:t>
            </a:fld>
            <a:endParaRPr lang="en-US"/>
          </a:p>
        </p:txBody>
      </p:sp>
    </p:spTree>
    <p:extLst>
      <p:ext uri="{BB962C8B-B14F-4D97-AF65-F5344CB8AC3E}">
        <p14:creationId xmlns:p14="http://schemas.microsoft.com/office/powerpoint/2010/main" val="673536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201AB2-A1D1-4B96-8A5E-B814F6A125F4}" type="datetimeFigureOut">
              <a:rPr lang="en-US" smtClean="0"/>
              <a:t>24-Sep-21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376F57-A5B6-4315-B3DC-76DC5E716A9C}" type="slidenum">
              <a:rPr lang="en-US" smtClean="0"/>
              <a:t>‹#›</a:t>
            </a:fld>
            <a:endParaRPr lang="en-US"/>
          </a:p>
        </p:txBody>
      </p:sp>
    </p:spTree>
    <p:extLst>
      <p:ext uri="{BB962C8B-B14F-4D97-AF65-F5344CB8AC3E}">
        <p14:creationId xmlns:p14="http://schemas.microsoft.com/office/powerpoint/2010/main" val="3219531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f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f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hyperlink" Target="mailto:ziabulkarim@gmail.com"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f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f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f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3190" b="21284"/>
          <a:stretch/>
        </p:blipFill>
        <p:spPr>
          <a:xfrm>
            <a:off x="-92989" y="-189465"/>
            <a:ext cx="12266978" cy="6952128"/>
          </a:xfrm>
          <a:prstGeom prst="rect">
            <a:avLst/>
          </a:prstGeom>
        </p:spPr>
      </p:pic>
      <p:sp>
        <p:nvSpPr>
          <p:cNvPr id="4" name="Rectangle 3"/>
          <p:cNvSpPr/>
          <p:nvPr/>
        </p:nvSpPr>
        <p:spPr>
          <a:xfrm>
            <a:off x="1057692" y="231193"/>
            <a:ext cx="10426252"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আজকের</a:t>
            </a:r>
            <a:r>
              <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en-US" sz="8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পাঠে</a:t>
            </a:r>
            <a:r>
              <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bn-BD"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সবাইকে</a:t>
            </a:r>
            <a:r>
              <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bn-BD"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শুভেচ্ছা</a:t>
            </a:r>
            <a:r>
              <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p>
        </p:txBody>
      </p:sp>
      <p:pic>
        <p:nvPicPr>
          <p:cNvPr id="32" name="Picture 31"/>
          <p:cNvPicPr>
            <a:picLocks noChangeAspect="1"/>
          </p:cNvPicPr>
          <p:nvPr/>
        </p:nvPicPr>
        <p:blipFill rotWithShape="1">
          <a:blip r:embed="rId3">
            <a:extLst>
              <a:ext uri="{28A0092B-C50C-407E-A947-70E740481C1C}">
                <a14:useLocalDpi xmlns:a14="http://schemas.microsoft.com/office/drawing/2010/main" val="0"/>
              </a:ext>
            </a:extLst>
          </a:blip>
          <a:srcRect r="49685"/>
          <a:stretch/>
        </p:blipFill>
        <p:spPr>
          <a:xfrm>
            <a:off x="-106974" y="0"/>
            <a:ext cx="6121332" cy="7047466"/>
          </a:xfrm>
          <a:prstGeom prst="rect">
            <a:avLst/>
          </a:prstGeom>
        </p:spPr>
      </p:pic>
      <p:pic>
        <p:nvPicPr>
          <p:cNvPr id="33" name="Picture 32"/>
          <p:cNvPicPr>
            <a:picLocks noChangeAspect="1"/>
          </p:cNvPicPr>
          <p:nvPr/>
        </p:nvPicPr>
        <p:blipFill rotWithShape="1">
          <a:blip r:embed="rId3">
            <a:extLst>
              <a:ext uri="{28A0092B-C50C-407E-A947-70E740481C1C}">
                <a14:useLocalDpi xmlns:a14="http://schemas.microsoft.com/office/drawing/2010/main" val="0"/>
              </a:ext>
            </a:extLst>
          </a:blip>
          <a:srcRect l="50853"/>
          <a:stretch/>
        </p:blipFill>
        <p:spPr>
          <a:xfrm>
            <a:off x="6014358" y="0"/>
            <a:ext cx="6159631" cy="7064221"/>
          </a:xfrm>
          <a:prstGeom prst="rect">
            <a:avLst/>
          </a:prstGeom>
        </p:spPr>
      </p:pic>
    </p:spTree>
    <p:extLst>
      <p:ext uri="{BB962C8B-B14F-4D97-AF65-F5344CB8AC3E}">
        <p14:creationId xmlns:p14="http://schemas.microsoft.com/office/powerpoint/2010/main" val="352540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2000"/>
                                        <p:tgtEl>
                                          <p:spTgt spid="32"/>
                                        </p:tgtEl>
                                        <p:attrNameLst>
                                          <p:attrName>ppt_x</p:attrName>
                                        </p:attrNameLst>
                                      </p:cBhvr>
                                      <p:tavLst>
                                        <p:tav tm="0">
                                          <p:val>
                                            <p:strVal val="ppt_x"/>
                                          </p:val>
                                        </p:tav>
                                        <p:tav tm="100000">
                                          <p:val>
                                            <p:strVal val="0-ppt_w/2"/>
                                          </p:val>
                                        </p:tav>
                                      </p:tavLst>
                                    </p:anim>
                                    <p:anim calcmode="lin" valueType="num">
                                      <p:cBhvr additive="base">
                                        <p:cTn id="7" dur="2000"/>
                                        <p:tgtEl>
                                          <p:spTgt spid="32"/>
                                        </p:tgtEl>
                                        <p:attrNameLst>
                                          <p:attrName>ppt_y</p:attrName>
                                        </p:attrNameLst>
                                      </p:cBhvr>
                                      <p:tavLst>
                                        <p:tav tm="0">
                                          <p:val>
                                            <p:strVal val="ppt_y"/>
                                          </p:val>
                                        </p:tav>
                                        <p:tav tm="100000">
                                          <p:val>
                                            <p:strVal val="ppt_y"/>
                                          </p:val>
                                        </p:tav>
                                      </p:tavLst>
                                    </p:anim>
                                    <p:set>
                                      <p:cBhvr>
                                        <p:cTn id="8" dur="1" fill="hold">
                                          <p:stCondLst>
                                            <p:cond delay="1999"/>
                                          </p:stCondLst>
                                        </p:cTn>
                                        <p:tgtEl>
                                          <p:spTgt spid="32"/>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2000"/>
                                        <p:tgtEl>
                                          <p:spTgt spid="33"/>
                                        </p:tgtEl>
                                        <p:attrNameLst>
                                          <p:attrName>ppt_x</p:attrName>
                                        </p:attrNameLst>
                                      </p:cBhvr>
                                      <p:tavLst>
                                        <p:tav tm="0">
                                          <p:val>
                                            <p:strVal val="ppt_x"/>
                                          </p:val>
                                        </p:tav>
                                        <p:tav tm="100000">
                                          <p:val>
                                            <p:strVal val="1+ppt_w/2"/>
                                          </p:val>
                                        </p:tav>
                                      </p:tavLst>
                                    </p:anim>
                                    <p:anim calcmode="lin" valueType="num">
                                      <p:cBhvr additive="base">
                                        <p:cTn id="11" dur="2000"/>
                                        <p:tgtEl>
                                          <p:spTgt spid="33"/>
                                        </p:tgtEl>
                                        <p:attrNameLst>
                                          <p:attrName>ppt_y</p:attrName>
                                        </p:attrNameLst>
                                      </p:cBhvr>
                                      <p:tavLst>
                                        <p:tav tm="0">
                                          <p:val>
                                            <p:strVal val="ppt_y"/>
                                          </p:val>
                                        </p:tav>
                                        <p:tav tm="100000">
                                          <p:val>
                                            <p:strVal val="ppt_y"/>
                                          </p:val>
                                        </p:tav>
                                      </p:tavLst>
                                    </p:anim>
                                    <p:set>
                                      <p:cBhvr>
                                        <p:cTn id="12" dur="1" fill="hold">
                                          <p:stCondLst>
                                            <p:cond delay="19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0" cy="6858003"/>
            <a:chOff x="0" y="-1"/>
            <a:chExt cx="12192000" cy="6858003"/>
          </a:xfrm>
        </p:grpSpPr>
        <p:grpSp>
          <p:nvGrpSpPr>
            <p:cNvPr id="3" name="Group 2"/>
            <p:cNvGrpSpPr/>
            <p:nvPr/>
          </p:nvGrpSpPr>
          <p:grpSpPr>
            <a:xfrm>
              <a:off x="0" y="5791200"/>
              <a:ext cx="12192000" cy="1066800"/>
              <a:chOff x="0" y="5267325"/>
              <a:chExt cx="12192000" cy="1590675"/>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67325"/>
                <a:ext cx="2417616" cy="1590675"/>
              </a:xfrm>
              <a:prstGeom prst="rect">
                <a:avLst/>
              </a:prstGeom>
            </p:spPr>
          </p:pic>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7616" y="5267325"/>
                <a:ext cx="2417616" cy="1590675"/>
              </a:xfrm>
              <a:prstGeom prst="rect">
                <a:avLst/>
              </a:prstGeom>
            </p:spPr>
          </p:pic>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5232" y="5267325"/>
                <a:ext cx="2417616" cy="1590675"/>
              </a:xfrm>
              <a:prstGeom prst="rect">
                <a:avLst/>
              </a:prstGeom>
            </p:spPr>
          </p:pic>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2848" y="5267325"/>
                <a:ext cx="2417616" cy="1590675"/>
              </a:xfrm>
              <a:prstGeom prst="rect">
                <a:avLst/>
              </a:prstGeom>
            </p:spPr>
          </p:pic>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0464" y="5267325"/>
                <a:ext cx="2521536" cy="1590675"/>
              </a:xfrm>
              <a:prstGeom prst="rect">
                <a:avLst/>
              </a:prstGeom>
            </p:spPr>
          </p:pic>
        </p:grpSp>
        <p:grpSp>
          <p:nvGrpSpPr>
            <p:cNvPr id="4" name="Group 3"/>
            <p:cNvGrpSpPr/>
            <p:nvPr/>
          </p:nvGrpSpPr>
          <p:grpSpPr>
            <a:xfrm rot="10800000">
              <a:off x="0" y="0"/>
              <a:ext cx="12192000" cy="1066800"/>
              <a:chOff x="0" y="5267325"/>
              <a:chExt cx="12192000" cy="1590675"/>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67325"/>
                <a:ext cx="2417616" cy="1590675"/>
              </a:xfrm>
              <a:prstGeom prst="rect">
                <a:avLst/>
              </a:prstGeom>
            </p:spPr>
          </p:pic>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7616" y="5267325"/>
                <a:ext cx="2417616" cy="1590675"/>
              </a:xfrm>
              <a:prstGeom prst="rect">
                <a:avLst/>
              </a:prstGeom>
            </p:spPr>
          </p:pic>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5232" y="5267325"/>
                <a:ext cx="2417616" cy="1590675"/>
              </a:xfrm>
              <a:prstGeom prst="rect">
                <a:avLst/>
              </a:prstGeom>
            </p:spPr>
          </p:pic>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2848" y="5267325"/>
                <a:ext cx="2417616" cy="1590675"/>
              </a:xfrm>
              <a:prstGeom prst="rect">
                <a:avLst/>
              </a:prstGeom>
            </p:spPr>
          </p:pic>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0464" y="5267325"/>
                <a:ext cx="2521536" cy="1590675"/>
              </a:xfrm>
              <a:prstGeom prst="rect">
                <a:avLst/>
              </a:prstGeom>
            </p:spPr>
          </p:pic>
        </p:grpSp>
        <p:grpSp>
          <p:nvGrpSpPr>
            <p:cNvPr id="5" name="Group 4"/>
            <p:cNvGrpSpPr/>
            <p:nvPr/>
          </p:nvGrpSpPr>
          <p:grpSpPr>
            <a:xfrm rot="5400000">
              <a:off x="-2895600" y="2895602"/>
              <a:ext cx="6858001" cy="1066800"/>
              <a:chOff x="0" y="5267325"/>
              <a:chExt cx="12192000" cy="1590675"/>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67325"/>
                <a:ext cx="2417616" cy="1590675"/>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7616" y="5267325"/>
                <a:ext cx="2417616" cy="1590675"/>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5232" y="5267325"/>
                <a:ext cx="2417616" cy="1590675"/>
              </a:xfrm>
              <a:prstGeom prst="rect">
                <a:avLst/>
              </a:prstGeom>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2848" y="5267325"/>
                <a:ext cx="2417616" cy="1590675"/>
              </a:xfrm>
              <a:prstGeom prst="rect">
                <a:avLst/>
              </a:prstGeom>
            </p:spPr>
          </p:pic>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0464" y="5267325"/>
                <a:ext cx="2521536" cy="1590675"/>
              </a:xfrm>
              <a:prstGeom prst="rect">
                <a:avLst/>
              </a:prstGeom>
            </p:spPr>
          </p:pic>
        </p:grpSp>
        <p:grpSp>
          <p:nvGrpSpPr>
            <p:cNvPr id="6" name="Group 5"/>
            <p:cNvGrpSpPr/>
            <p:nvPr/>
          </p:nvGrpSpPr>
          <p:grpSpPr>
            <a:xfrm rot="16200000">
              <a:off x="8228300" y="2895600"/>
              <a:ext cx="6858001" cy="1066800"/>
              <a:chOff x="0" y="5267325"/>
              <a:chExt cx="12192000" cy="1590675"/>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67325"/>
                <a:ext cx="2417616" cy="1590675"/>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7616" y="5267325"/>
                <a:ext cx="2417616" cy="1590675"/>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5232" y="5267325"/>
                <a:ext cx="2417616" cy="1590675"/>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2848" y="5267325"/>
                <a:ext cx="2417616" cy="1590675"/>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0464" y="5267325"/>
                <a:ext cx="2521536" cy="1590675"/>
              </a:xfrm>
              <a:prstGeom prst="rect">
                <a:avLst/>
              </a:prstGeom>
            </p:spPr>
          </p:pic>
        </p:grpSp>
      </p:grpSp>
      <p:pic>
        <p:nvPicPr>
          <p:cNvPr id="8194" name="Picture 2" descr="অতিরিক্ত পুষ্টিকর খাবার ন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768" y="1219201"/>
            <a:ext cx="4378032" cy="427889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6163732" y="2103774"/>
            <a:ext cx="4487335" cy="2862322"/>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শরীরের রোগ প্রতিরোধ ক্ষমতা বৃদ্ধির জন্য সুষম খাবার খাওয়া অতি জরুরী। তাই আমাদের প্রতিদিন সুষম খাবার খেতে হবে।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40705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ডাবের খোসা, চিপসের প্যাকেট ও রঙের কৌটা জমা দিলেই পুরস্কা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8808" y="1194411"/>
            <a:ext cx="4294525" cy="441072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0" y="0"/>
            <a:ext cx="12192000" cy="6858003"/>
            <a:chOff x="0" y="-1"/>
            <a:chExt cx="12192000" cy="6858003"/>
          </a:xfrm>
        </p:grpSpPr>
        <p:grpSp>
          <p:nvGrpSpPr>
            <p:cNvPr id="4" name="Group 3"/>
            <p:cNvGrpSpPr/>
            <p:nvPr/>
          </p:nvGrpSpPr>
          <p:grpSpPr>
            <a:xfrm>
              <a:off x="0" y="5791200"/>
              <a:ext cx="12192000" cy="1066800"/>
              <a:chOff x="0" y="5267325"/>
              <a:chExt cx="12192000" cy="1590675"/>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67325"/>
                <a:ext cx="2417616" cy="1590675"/>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7616" y="5267325"/>
                <a:ext cx="2417616" cy="1590675"/>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5232" y="5267325"/>
                <a:ext cx="2417616" cy="1590675"/>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2848" y="5267325"/>
                <a:ext cx="2417616" cy="1590675"/>
              </a:xfrm>
              <a:prstGeom prst="rect">
                <a:avLst/>
              </a:prstGeo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0464" y="5267325"/>
                <a:ext cx="2521536" cy="1590675"/>
              </a:xfrm>
              <a:prstGeom prst="rect">
                <a:avLst/>
              </a:prstGeom>
            </p:spPr>
          </p:pic>
        </p:grpSp>
        <p:grpSp>
          <p:nvGrpSpPr>
            <p:cNvPr id="5" name="Group 4"/>
            <p:cNvGrpSpPr/>
            <p:nvPr/>
          </p:nvGrpSpPr>
          <p:grpSpPr>
            <a:xfrm rot="10800000">
              <a:off x="0" y="0"/>
              <a:ext cx="12192000" cy="1066800"/>
              <a:chOff x="0" y="5267325"/>
              <a:chExt cx="12192000" cy="1590675"/>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67325"/>
                <a:ext cx="2417616" cy="1590675"/>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7616" y="5267325"/>
                <a:ext cx="2417616" cy="1590675"/>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5232" y="5267325"/>
                <a:ext cx="2417616" cy="1590675"/>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2848" y="5267325"/>
                <a:ext cx="2417616" cy="1590675"/>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0464" y="5267325"/>
                <a:ext cx="2521536" cy="1590675"/>
              </a:xfrm>
              <a:prstGeom prst="rect">
                <a:avLst/>
              </a:prstGeom>
            </p:spPr>
          </p:pic>
        </p:grpSp>
        <p:grpSp>
          <p:nvGrpSpPr>
            <p:cNvPr id="6" name="Group 5"/>
            <p:cNvGrpSpPr/>
            <p:nvPr/>
          </p:nvGrpSpPr>
          <p:grpSpPr>
            <a:xfrm rot="5400000">
              <a:off x="-2895600" y="2895602"/>
              <a:ext cx="6858001" cy="1066800"/>
              <a:chOff x="0" y="5267325"/>
              <a:chExt cx="12192000" cy="1590675"/>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67325"/>
                <a:ext cx="2417616" cy="1590675"/>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7616" y="5267325"/>
                <a:ext cx="2417616" cy="1590675"/>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5232" y="5267325"/>
                <a:ext cx="2417616" cy="1590675"/>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2848" y="5267325"/>
                <a:ext cx="2417616" cy="1590675"/>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0464" y="5267325"/>
                <a:ext cx="2521536" cy="1590675"/>
              </a:xfrm>
              <a:prstGeom prst="rect">
                <a:avLst/>
              </a:prstGeom>
            </p:spPr>
          </p:pic>
        </p:grpSp>
        <p:grpSp>
          <p:nvGrpSpPr>
            <p:cNvPr id="7" name="Group 6"/>
            <p:cNvGrpSpPr/>
            <p:nvPr/>
          </p:nvGrpSpPr>
          <p:grpSpPr>
            <a:xfrm rot="16200000">
              <a:off x="8228300" y="2895600"/>
              <a:ext cx="6858001" cy="1066800"/>
              <a:chOff x="0" y="5267325"/>
              <a:chExt cx="12192000" cy="1590675"/>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67325"/>
                <a:ext cx="2417616" cy="159067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7616" y="5267325"/>
                <a:ext cx="2417616" cy="159067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5232" y="5267325"/>
                <a:ext cx="2417616" cy="1590675"/>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2848" y="5267325"/>
                <a:ext cx="2417616" cy="1590675"/>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0464" y="5267325"/>
                <a:ext cx="2521536" cy="1590675"/>
              </a:xfrm>
              <a:prstGeom prst="rect">
                <a:avLst/>
              </a:prstGeom>
            </p:spPr>
          </p:pic>
        </p:grpSp>
      </p:grpSp>
      <p:sp>
        <p:nvSpPr>
          <p:cNvPr id="28" name="TextBox 27"/>
          <p:cNvSpPr txBox="1"/>
          <p:nvPr/>
        </p:nvSpPr>
        <p:spPr>
          <a:xfrm>
            <a:off x="6044040" y="1120331"/>
            <a:ext cx="4623960" cy="4524315"/>
          </a:xfrm>
          <a:prstGeom prst="rect">
            <a:avLst/>
          </a:prstGeom>
          <a:noFill/>
        </p:spPr>
        <p:txBody>
          <a:bodyPr wrap="square" rtlCol="0">
            <a:spAutoFit/>
          </a:bodyPr>
          <a:lstStyle/>
          <a:p>
            <a:r>
              <a:rPr lang="bn-BD" sz="3200" dirty="0" smtClean="0">
                <a:latin typeface="NikoshBAN" panose="02000000000000000000" pitchFamily="2" charset="0"/>
                <a:cs typeface="NikoshBAN" panose="02000000000000000000" pitchFamily="2" charset="0"/>
              </a:rPr>
              <a:t>আমাদের চারপাশে বিভিন্ন ধরনের কৌটা, টায়ার, ফুলের টব, নারকেলের উচ্ছিষ্টাংশ পড়ে থাকে। এসব উচ্ছিষ্টাংশে পানি জমে থাকলে   ডেঙ্গু বা ম্যালেরিয়া রোগের বাহক মশা ডিম পাড়ে। তাই আমাদের এসব উচ্ছিষ্টাংশে যাতে পানি জমে না থাকতে পারে সেইদিকে খেয়াল রাখতে হবে।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40947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0" cy="6858003"/>
            <a:chOff x="0" y="-1"/>
            <a:chExt cx="12192000" cy="6858003"/>
          </a:xfrm>
        </p:grpSpPr>
        <p:grpSp>
          <p:nvGrpSpPr>
            <p:cNvPr id="3" name="Group 2"/>
            <p:cNvGrpSpPr/>
            <p:nvPr/>
          </p:nvGrpSpPr>
          <p:grpSpPr>
            <a:xfrm>
              <a:off x="0" y="5791200"/>
              <a:ext cx="12192000" cy="1066800"/>
              <a:chOff x="0" y="5267325"/>
              <a:chExt cx="12192000" cy="1590675"/>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67325"/>
                <a:ext cx="2417616" cy="1590675"/>
              </a:xfrm>
              <a:prstGeom prst="rect">
                <a:avLst/>
              </a:prstGeom>
            </p:spPr>
          </p:pic>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7616" y="5267325"/>
                <a:ext cx="2417616" cy="1590675"/>
              </a:xfrm>
              <a:prstGeom prst="rect">
                <a:avLst/>
              </a:prstGeom>
            </p:spPr>
          </p:pic>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5232" y="5267325"/>
                <a:ext cx="2417616" cy="1590675"/>
              </a:xfrm>
              <a:prstGeom prst="rect">
                <a:avLst/>
              </a:prstGeom>
            </p:spPr>
          </p:pic>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2848" y="5267325"/>
                <a:ext cx="2417616" cy="1590675"/>
              </a:xfrm>
              <a:prstGeom prst="rect">
                <a:avLst/>
              </a:prstGeom>
            </p:spPr>
          </p:pic>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0464" y="5267325"/>
                <a:ext cx="2521536" cy="1590675"/>
              </a:xfrm>
              <a:prstGeom prst="rect">
                <a:avLst/>
              </a:prstGeom>
            </p:spPr>
          </p:pic>
        </p:grpSp>
        <p:grpSp>
          <p:nvGrpSpPr>
            <p:cNvPr id="4" name="Group 3"/>
            <p:cNvGrpSpPr/>
            <p:nvPr/>
          </p:nvGrpSpPr>
          <p:grpSpPr>
            <a:xfrm rot="10800000">
              <a:off x="0" y="0"/>
              <a:ext cx="12192000" cy="1066800"/>
              <a:chOff x="0" y="5267325"/>
              <a:chExt cx="12192000" cy="1590675"/>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67325"/>
                <a:ext cx="2417616" cy="1590675"/>
              </a:xfrm>
              <a:prstGeom prst="rect">
                <a:avLst/>
              </a:prstGeom>
            </p:spPr>
          </p:pic>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7616" y="5267325"/>
                <a:ext cx="2417616" cy="1590675"/>
              </a:xfrm>
              <a:prstGeom prst="rect">
                <a:avLst/>
              </a:prstGeom>
            </p:spPr>
          </p:pic>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5232" y="5267325"/>
                <a:ext cx="2417616" cy="1590675"/>
              </a:xfrm>
              <a:prstGeom prst="rect">
                <a:avLst/>
              </a:prstGeom>
            </p:spPr>
          </p:pic>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2848" y="5267325"/>
                <a:ext cx="2417616" cy="1590675"/>
              </a:xfrm>
              <a:prstGeom prst="rect">
                <a:avLst/>
              </a:prstGeom>
            </p:spPr>
          </p:pic>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0464" y="5267325"/>
                <a:ext cx="2521536" cy="1590675"/>
              </a:xfrm>
              <a:prstGeom prst="rect">
                <a:avLst/>
              </a:prstGeom>
            </p:spPr>
          </p:pic>
        </p:grpSp>
        <p:grpSp>
          <p:nvGrpSpPr>
            <p:cNvPr id="5" name="Group 4"/>
            <p:cNvGrpSpPr/>
            <p:nvPr/>
          </p:nvGrpSpPr>
          <p:grpSpPr>
            <a:xfrm rot="5400000">
              <a:off x="-2895600" y="2895602"/>
              <a:ext cx="6858001" cy="1066800"/>
              <a:chOff x="0" y="5267325"/>
              <a:chExt cx="12192000" cy="1590675"/>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67325"/>
                <a:ext cx="2417616" cy="1590675"/>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7616" y="5267325"/>
                <a:ext cx="2417616" cy="1590675"/>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5232" y="5267325"/>
                <a:ext cx="2417616" cy="1590675"/>
              </a:xfrm>
              <a:prstGeom prst="rect">
                <a:avLst/>
              </a:prstGeom>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2848" y="5267325"/>
                <a:ext cx="2417616" cy="1590675"/>
              </a:xfrm>
              <a:prstGeom prst="rect">
                <a:avLst/>
              </a:prstGeom>
            </p:spPr>
          </p:pic>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0464" y="5267325"/>
                <a:ext cx="2521536" cy="1590675"/>
              </a:xfrm>
              <a:prstGeom prst="rect">
                <a:avLst/>
              </a:prstGeom>
            </p:spPr>
          </p:pic>
        </p:grpSp>
        <p:grpSp>
          <p:nvGrpSpPr>
            <p:cNvPr id="6" name="Group 5"/>
            <p:cNvGrpSpPr/>
            <p:nvPr/>
          </p:nvGrpSpPr>
          <p:grpSpPr>
            <a:xfrm rot="16200000">
              <a:off x="8228300" y="2895600"/>
              <a:ext cx="6858001" cy="1066800"/>
              <a:chOff x="0" y="5267325"/>
              <a:chExt cx="12192000" cy="1590675"/>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67325"/>
                <a:ext cx="2417616" cy="1590675"/>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7616" y="5267325"/>
                <a:ext cx="2417616" cy="1590675"/>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5232" y="5267325"/>
                <a:ext cx="2417616" cy="1590675"/>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2848" y="5267325"/>
                <a:ext cx="2417616" cy="1590675"/>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0464" y="5267325"/>
                <a:ext cx="2521536" cy="1590675"/>
              </a:xfrm>
              <a:prstGeom prst="rect">
                <a:avLst/>
              </a:prstGeom>
            </p:spPr>
          </p:pic>
        </p:grpSp>
      </p:grpSp>
      <p:pic>
        <p:nvPicPr>
          <p:cNvPr id="7170" name="Picture 2" descr="Proper Rest, Adequate Sleep, Promotes Learning Fine &amp;amp; De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768" y="1328940"/>
            <a:ext cx="4462361" cy="4141669"/>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6147960" y="1680440"/>
            <a:ext cx="4487335" cy="1200329"/>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কোনো কারণে শরীর অসুস্থ হলে পর্যাপ্ত বিশ্রাম নিতে হবে।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37426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ভাবছি, ডাক্তারি আর করবো না : আপনারা নিজেরাই ডাক্তারি করুন:ডাক্তার বয়কট  করুন | মানুষের জন্য | বাংলা ভাষায় প্রথম পেশাভিত্তিক অনলাইন"/>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8808" y="1271659"/>
            <a:ext cx="4488842" cy="4256231"/>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0" y="0"/>
            <a:ext cx="12192000" cy="6858003"/>
            <a:chOff x="0" y="-1"/>
            <a:chExt cx="12192000" cy="6858003"/>
          </a:xfrm>
        </p:grpSpPr>
        <p:grpSp>
          <p:nvGrpSpPr>
            <p:cNvPr id="4" name="Group 3"/>
            <p:cNvGrpSpPr/>
            <p:nvPr/>
          </p:nvGrpSpPr>
          <p:grpSpPr>
            <a:xfrm>
              <a:off x="0" y="5791200"/>
              <a:ext cx="12192000" cy="1066800"/>
              <a:chOff x="0" y="5267325"/>
              <a:chExt cx="12192000" cy="1590675"/>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67325"/>
                <a:ext cx="2417616" cy="1590675"/>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7616" y="5267325"/>
                <a:ext cx="2417616" cy="1590675"/>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5232" y="5267325"/>
                <a:ext cx="2417616" cy="1590675"/>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2848" y="5267325"/>
                <a:ext cx="2417616" cy="1590675"/>
              </a:xfrm>
              <a:prstGeom prst="rect">
                <a:avLst/>
              </a:prstGeo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0464" y="5267325"/>
                <a:ext cx="2521536" cy="1590675"/>
              </a:xfrm>
              <a:prstGeom prst="rect">
                <a:avLst/>
              </a:prstGeom>
            </p:spPr>
          </p:pic>
        </p:grpSp>
        <p:grpSp>
          <p:nvGrpSpPr>
            <p:cNvPr id="5" name="Group 4"/>
            <p:cNvGrpSpPr/>
            <p:nvPr/>
          </p:nvGrpSpPr>
          <p:grpSpPr>
            <a:xfrm rot="10800000">
              <a:off x="0" y="0"/>
              <a:ext cx="12192000" cy="1066800"/>
              <a:chOff x="0" y="5267325"/>
              <a:chExt cx="12192000" cy="1590675"/>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67325"/>
                <a:ext cx="2417616" cy="1590675"/>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7616" y="5267325"/>
                <a:ext cx="2417616" cy="1590675"/>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5232" y="5267325"/>
                <a:ext cx="2417616" cy="1590675"/>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2848" y="5267325"/>
                <a:ext cx="2417616" cy="1590675"/>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0464" y="5267325"/>
                <a:ext cx="2521536" cy="1590675"/>
              </a:xfrm>
              <a:prstGeom prst="rect">
                <a:avLst/>
              </a:prstGeom>
            </p:spPr>
          </p:pic>
        </p:grpSp>
        <p:grpSp>
          <p:nvGrpSpPr>
            <p:cNvPr id="6" name="Group 5"/>
            <p:cNvGrpSpPr/>
            <p:nvPr/>
          </p:nvGrpSpPr>
          <p:grpSpPr>
            <a:xfrm rot="5400000">
              <a:off x="-2895600" y="2895602"/>
              <a:ext cx="6858001" cy="1066800"/>
              <a:chOff x="0" y="5267325"/>
              <a:chExt cx="12192000" cy="1590675"/>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67325"/>
                <a:ext cx="2417616" cy="1590675"/>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7616" y="5267325"/>
                <a:ext cx="2417616" cy="1590675"/>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5232" y="5267325"/>
                <a:ext cx="2417616" cy="1590675"/>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2848" y="5267325"/>
                <a:ext cx="2417616" cy="1590675"/>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0464" y="5267325"/>
                <a:ext cx="2521536" cy="1590675"/>
              </a:xfrm>
              <a:prstGeom prst="rect">
                <a:avLst/>
              </a:prstGeom>
            </p:spPr>
          </p:pic>
        </p:grpSp>
        <p:grpSp>
          <p:nvGrpSpPr>
            <p:cNvPr id="7" name="Group 6"/>
            <p:cNvGrpSpPr/>
            <p:nvPr/>
          </p:nvGrpSpPr>
          <p:grpSpPr>
            <a:xfrm rot="16200000">
              <a:off x="8228300" y="2895600"/>
              <a:ext cx="6858001" cy="1066800"/>
              <a:chOff x="0" y="5267325"/>
              <a:chExt cx="12192000" cy="1590675"/>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67325"/>
                <a:ext cx="2417616" cy="159067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7616" y="5267325"/>
                <a:ext cx="2417616" cy="159067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5232" y="5267325"/>
                <a:ext cx="2417616" cy="1590675"/>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2848" y="5267325"/>
                <a:ext cx="2417616" cy="1590675"/>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0464" y="5267325"/>
                <a:ext cx="2521536" cy="1590675"/>
              </a:xfrm>
              <a:prstGeom prst="rect">
                <a:avLst/>
              </a:prstGeom>
            </p:spPr>
          </p:pic>
        </p:grpSp>
      </p:grpSp>
      <p:sp>
        <p:nvSpPr>
          <p:cNvPr id="53" name="TextBox 52"/>
          <p:cNvSpPr txBox="1"/>
          <p:nvPr/>
        </p:nvSpPr>
        <p:spPr>
          <a:xfrm>
            <a:off x="6147960" y="1680440"/>
            <a:ext cx="4487335" cy="3416320"/>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হালকা জ্বর বা সামান্য মাথা ব্যাথা হলে কিছু ঔষুধ খেলে আমরা ভালো বোধ করি। কিন্তু তীব্র জ্বর বা মাথা ব্যাথা হলে অবশ্যই ডাক্তারের কাছে যেতে হবে।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39200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পানি পানের উপকারিতা আর কিছু ভুল ধারণা – TOOTH FAI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8808" y="1150258"/>
            <a:ext cx="4667059" cy="434783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0" y="-3"/>
            <a:ext cx="12192000" cy="6858003"/>
            <a:chOff x="0" y="-1"/>
            <a:chExt cx="12192000" cy="6858003"/>
          </a:xfrm>
        </p:grpSpPr>
        <p:grpSp>
          <p:nvGrpSpPr>
            <p:cNvPr id="4" name="Group 3"/>
            <p:cNvGrpSpPr/>
            <p:nvPr/>
          </p:nvGrpSpPr>
          <p:grpSpPr>
            <a:xfrm>
              <a:off x="0" y="5791200"/>
              <a:ext cx="12192000" cy="1066800"/>
              <a:chOff x="0" y="5267325"/>
              <a:chExt cx="12192000" cy="1590675"/>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67325"/>
                <a:ext cx="2417616" cy="1590675"/>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7616" y="5267325"/>
                <a:ext cx="2417616" cy="1590675"/>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5232" y="5267325"/>
                <a:ext cx="2417616" cy="1590675"/>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2848" y="5267325"/>
                <a:ext cx="2417616" cy="1590675"/>
              </a:xfrm>
              <a:prstGeom prst="rect">
                <a:avLst/>
              </a:prstGeo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0464" y="5267325"/>
                <a:ext cx="2521536" cy="1590675"/>
              </a:xfrm>
              <a:prstGeom prst="rect">
                <a:avLst/>
              </a:prstGeom>
            </p:spPr>
          </p:pic>
        </p:grpSp>
        <p:grpSp>
          <p:nvGrpSpPr>
            <p:cNvPr id="5" name="Group 4"/>
            <p:cNvGrpSpPr/>
            <p:nvPr/>
          </p:nvGrpSpPr>
          <p:grpSpPr>
            <a:xfrm rot="10800000">
              <a:off x="0" y="0"/>
              <a:ext cx="12192000" cy="1066800"/>
              <a:chOff x="0" y="5267325"/>
              <a:chExt cx="12192000" cy="1590675"/>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67325"/>
                <a:ext cx="2417616" cy="1590675"/>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7616" y="5267325"/>
                <a:ext cx="2417616" cy="1590675"/>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5232" y="5267325"/>
                <a:ext cx="2417616" cy="1590675"/>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2848" y="5267325"/>
                <a:ext cx="2417616" cy="1590675"/>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0464" y="5267325"/>
                <a:ext cx="2521536" cy="1590675"/>
              </a:xfrm>
              <a:prstGeom prst="rect">
                <a:avLst/>
              </a:prstGeom>
            </p:spPr>
          </p:pic>
        </p:grpSp>
        <p:grpSp>
          <p:nvGrpSpPr>
            <p:cNvPr id="6" name="Group 5"/>
            <p:cNvGrpSpPr/>
            <p:nvPr/>
          </p:nvGrpSpPr>
          <p:grpSpPr>
            <a:xfrm rot="5400000">
              <a:off x="-2895600" y="2895602"/>
              <a:ext cx="6858001" cy="1066800"/>
              <a:chOff x="0" y="5267325"/>
              <a:chExt cx="12192000" cy="1590675"/>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67325"/>
                <a:ext cx="2417616" cy="1590675"/>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7616" y="5267325"/>
                <a:ext cx="2417616" cy="1590675"/>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5232" y="5267325"/>
                <a:ext cx="2417616" cy="1590675"/>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2848" y="5267325"/>
                <a:ext cx="2417616" cy="1590675"/>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0464" y="5267325"/>
                <a:ext cx="2521536" cy="1590675"/>
              </a:xfrm>
              <a:prstGeom prst="rect">
                <a:avLst/>
              </a:prstGeom>
            </p:spPr>
          </p:pic>
        </p:grpSp>
        <p:grpSp>
          <p:nvGrpSpPr>
            <p:cNvPr id="7" name="Group 6"/>
            <p:cNvGrpSpPr/>
            <p:nvPr/>
          </p:nvGrpSpPr>
          <p:grpSpPr>
            <a:xfrm rot="16200000">
              <a:off x="8228300" y="2895600"/>
              <a:ext cx="6858001" cy="1066800"/>
              <a:chOff x="0" y="5267325"/>
              <a:chExt cx="12192000" cy="1590675"/>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67325"/>
                <a:ext cx="2417616" cy="159067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7616" y="5267325"/>
                <a:ext cx="2417616" cy="159067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5232" y="5267325"/>
                <a:ext cx="2417616" cy="1590675"/>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2848" y="5267325"/>
                <a:ext cx="2417616" cy="1590675"/>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0464" y="5267325"/>
                <a:ext cx="2521536" cy="1590675"/>
              </a:xfrm>
              <a:prstGeom prst="rect">
                <a:avLst/>
              </a:prstGeom>
            </p:spPr>
          </p:pic>
        </p:grpSp>
      </p:grpSp>
      <p:sp>
        <p:nvSpPr>
          <p:cNvPr id="28" name="TextBox 27"/>
          <p:cNvSpPr txBox="1"/>
          <p:nvPr/>
        </p:nvSpPr>
        <p:spPr>
          <a:xfrm>
            <a:off x="6443897" y="1836303"/>
            <a:ext cx="4487335" cy="2308324"/>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পানির অপর নাম জীবন। তাই আমাদের সবসময় প্রচুর পরিমানে নিরাপদ পানি পান করতে হবে।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10412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0" cy="6858003"/>
            <a:chOff x="0" y="-1"/>
            <a:chExt cx="12192000" cy="6858003"/>
          </a:xfrm>
        </p:grpSpPr>
        <p:grpSp>
          <p:nvGrpSpPr>
            <p:cNvPr id="3" name="Group 2"/>
            <p:cNvGrpSpPr/>
            <p:nvPr/>
          </p:nvGrpSpPr>
          <p:grpSpPr>
            <a:xfrm>
              <a:off x="0" y="5791200"/>
              <a:ext cx="12192000" cy="1066800"/>
              <a:chOff x="0" y="5267325"/>
              <a:chExt cx="12192000" cy="1590675"/>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67325"/>
                <a:ext cx="2417616" cy="1590675"/>
              </a:xfrm>
              <a:prstGeom prst="rect">
                <a:avLst/>
              </a:prstGeom>
            </p:spPr>
          </p:pic>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7616" y="5267325"/>
                <a:ext cx="2417616" cy="1590675"/>
              </a:xfrm>
              <a:prstGeom prst="rect">
                <a:avLst/>
              </a:prstGeom>
            </p:spPr>
          </p:pic>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5232" y="5267325"/>
                <a:ext cx="2417616" cy="1590675"/>
              </a:xfrm>
              <a:prstGeom prst="rect">
                <a:avLst/>
              </a:prstGeom>
            </p:spPr>
          </p:pic>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2848" y="5267325"/>
                <a:ext cx="2417616" cy="1590675"/>
              </a:xfrm>
              <a:prstGeom prst="rect">
                <a:avLst/>
              </a:prstGeom>
            </p:spPr>
          </p:pic>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0464" y="5267325"/>
                <a:ext cx="2521536" cy="1590675"/>
              </a:xfrm>
              <a:prstGeom prst="rect">
                <a:avLst/>
              </a:prstGeom>
            </p:spPr>
          </p:pic>
        </p:grpSp>
        <p:grpSp>
          <p:nvGrpSpPr>
            <p:cNvPr id="4" name="Group 3"/>
            <p:cNvGrpSpPr/>
            <p:nvPr/>
          </p:nvGrpSpPr>
          <p:grpSpPr>
            <a:xfrm rot="10800000">
              <a:off x="0" y="0"/>
              <a:ext cx="12192000" cy="1066800"/>
              <a:chOff x="0" y="5267325"/>
              <a:chExt cx="12192000" cy="1590675"/>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67325"/>
                <a:ext cx="2417616" cy="1590675"/>
              </a:xfrm>
              <a:prstGeom prst="rect">
                <a:avLst/>
              </a:prstGeom>
            </p:spPr>
          </p:pic>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7616" y="5267325"/>
                <a:ext cx="2417616" cy="1590675"/>
              </a:xfrm>
              <a:prstGeom prst="rect">
                <a:avLst/>
              </a:prstGeom>
            </p:spPr>
          </p:pic>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5232" y="5267325"/>
                <a:ext cx="2417616" cy="1590675"/>
              </a:xfrm>
              <a:prstGeom prst="rect">
                <a:avLst/>
              </a:prstGeom>
            </p:spPr>
          </p:pic>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2848" y="5267325"/>
                <a:ext cx="2417616" cy="1590675"/>
              </a:xfrm>
              <a:prstGeom prst="rect">
                <a:avLst/>
              </a:prstGeom>
            </p:spPr>
          </p:pic>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0464" y="5267325"/>
                <a:ext cx="2521536" cy="1590675"/>
              </a:xfrm>
              <a:prstGeom prst="rect">
                <a:avLst/>
              </a:prstGeom>
            </p:spPr>
          </p:pic>
        </p:grpSp>
        <p:grpSp>
          <p:nvGrpSpPr>
            <p:cNvPr id="5" name="Group 4"/>
            <p:cNvGrpSpPr/>
            <p:nvPr/>
          </p:nvGrpSpPr>
          <p:grpSpPr>
            <a:xfrm rot="5400000">
              <a:off x="-2895600" y="2895602"/>
              <a:ext cx="6858001" cy="1066800"/>
              <a:chOff x="0" y="5267325"/>
              <a:chExt cx="12192000" cy="1590675"/>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67325"/>
                <a:ext cx="2417616" cy="1590675"/>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7616" y="5267325"/>
                <a:ext cx="2417616" cy="1590675"/>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5232" y="5267325"/>
                <a:ext cx="2417616" cy="1590675"/>
              </a:xfrm>
              <a:prstGeom prst="rect">
                <a:avLst/>
              </a:prstGeom>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2848" y="5267325"/>
                <a:ext cx="2417616" cy="1590675"/>
              </a:xfrm>
              <a:prstGeom prst="rect">
                <a:avLst/>
              </a:prstGeom>
            </p:spPr>
          </p:pic>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0464" y="5267325"/>
                <a:ext cx="2521536" cy="1590675"/>
              </a:xfrm>
              <a:prstGeom prst="rect">
                <a:avLst/>
              </a:prstGeom>
            </p:spPr>
          </p:pic>
        </p:grpSp>
        <p:grpSp>
          <p:nvGrpSpPr>
            <p:cNvPr id="6" name="Group 5"/>
            <p:cNvGrpSpPr/>
            <p:nvPr/>
          </p:nvGrpSpPr>
          <p:grpSpPr>
            <a:xfrm rot="16200000">
              <a:off x="8228300" y="2895600"/>
              <a:ext cx="6858001" cy="1066800"/>
              <a:chOff x="0" y="5267325"/>
              <a:chExt cx="12192000" cy="1590675"/>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67325"/>
                <a:ext cx="2417616" cy="1590675"/>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7616" y="5267325"/>
                <a:ext cx="2417616" cy="1590675"/>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5232" y="5267325"/>
                <a:ext cx="2417616" cy="1590675"/>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2848" y="5267325"/>
                <a:ext cx="2417616" cy="1590675"/>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0464" y="5267325"/>
                <a:ext cx="2521536" cy="1590675"/>
              </a:xfrm>
              <a:prstGeom prst="rect">
                <a:avLst/>
              </a:prstGeom>
            </p:spPr>
          </p:pic>
        </p:grpSp>
      </p:grpSp>
      <p:sp>
        <p:nvSpPr>
          <p:cNvPr id="27" name="TextBox 26"/>
          <p:cNvSpPr txBox="1"/>
          <p:nvPr/>
        </p:nvSpPr>
        <p:spPr>
          <a:xfrm>
            <a:off x="3745759" y="1036743"/>
            <a:ext cx="7429858" cy="646331"/>
          </a:xfrm>
          <a:prstGeom prst="rect">
            <a:avLst/>
          </a:prstGeom>
          <a:noFill/>
        </p:spPr>
        <p:txBody>
          <a:bodyPr wrap="square" rtlCol="0">
            <a:spAutoFit/>
          </a:bodyPr>
          <a:lstStyle/>
          <a:p>
            <a:pPr algn="ctr"/>
            <a:r>
              <a:rPr lang="bn-BD" sz="3600" b="1" dirty="0" smtClean="0">
                <a:latin typeface="NikoshBAN" panose="02000000000000000000" pitchFamily="2" charset="0"/>
                <a:cs typeface="NikoshBAN" panose="02000000000000000000" pitchFamily="2" charset="0"/>
              </a:rPr>
              <a:t>সংক্রামক রোগ প্রতিরোধে আমরা কি করতে পারি? </a:t>
            </a:r>
            <a:endParaRPr lang="en-US" sz="3600" b="1" dirty="0">
              <a:latin typeface="NikoshBAN" panose="02000000000000000000" pitchFamily="2" charset="0"/>
              <a:cs typeface="NikoshBAN" panose="02000000000000000000" pitchFamily="2" charset="0"/>
            </a:endParaRPr>
          </a:p>
        </p:txBody>
      </p:sp>
      <p:graphicFrame>
        <p:nvGraphicFramePr>
          <p:cNvPr id="28" name="Table 27"/>
          <p:cNvGraphicFramePr>
            <a:graphicFrameLocks noGrp="1"/>
          </p:cNvGraphicFramePr>
          <p:nvPr>
            <p:extLst>
              <p:ext uri="{D42A27DB-BD31-4B8C-83A1-F6EECF244321}">
                <p14:modId xmlns:p14="http://schemas.microsoft.com/office/powerpoint/2010/main" val="945020436"/>
              </p:ext>
            </p:extLst>
          </p:nvPr>
        </p:nvGraphicFramePr>
        <p:xfrm>
          <a:off x="3871052" y="1746753"/>
          <a:ext cx="7251548" cy="3892047"/>
        </p:xfrm>
        <a:graphic>
          <a:graphicData uri="http://schemas.openxmlformats.org/drawingml/2006/table">
            <a:tbl>
              <a:tblPr firstRow="1" bandRow="1">
                <a:tableStyleId>{5C22544A-7EE6-4342-B048-85BDC9FD1C3A}</a:tableStyleId>
              </a:tblPr>
              <a:tblGrid>
                <a:gridCol w="7251548"/>
              </a:tblGrid>
              <a:tr h="811579">
                <a:tc>
                  <a:txBody>
                    <a:bodyPr/>
                    <a:lstStyle/>
                    <a:p>
                      <a:pPr lvl="0" algn="l"/>
                      <a:r>
                        <a:rPr lang="bn-BD" sz="3600" dirty="0" smtClean="0">
                          <a:latin typeface="NikoshBAN" panose="02000000000000000000" pitchFamily="2" charset="0"/>
                          <a:cs typeface="NikoshBAN" panose="02000000000000000000" pitchFamily="2" charset="0"/>
                        </a:rPr>
                        <a:t>১।</a:t>
                      </a:r>
                      <a:endParaRPr lang="en-US" sz="3600" dirty="0">
                        <a:latin typeface="NikoshBAN" panose="02000000000000000000" pitchFamily="2" charset="0"/>
                        <a:cs typeface="NikoshBAN" panose="02000000000000000000" pitchFamily="2" charset="0"/>
                      </a:endParaRPr>
                    </a:p>
                  </a:txBody>
                  <a:tcPr anchor="ctr"/>
                </a:tc>
              </a:tr>
              <a:tr h="7743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BD" sz="3600" dirty="0" smtClean="0">
                          <a:latin typeface="NikoshBAN" panose="02000000000000000000" pitchFamily="2" charset="0"/>
                          <a:cs typeface="NikoshBAN" panose="02000000000000000000" pitchFamily="2" charset="0"/>
                        </a:rPr>
                        <a:t>২। </a:t>
                      </a:r>
                    </a:p>
                  </a:txBody>
                  <a:tcPr anchor="ctr"/>
                </a:tc>
              </a:tr>
              <a:tr h="7548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BD" sz="3600" dirty="0" smtClean="0">
                          <a:latin typeface="NikoshBAN" panose="02000000000000000000" pitchFamily="2" charset="0"/>
                          <a:cs typeface="NikoshBAN" panose="02000000000000000000" pitchFamily="2" charset="0"/>
                        </a:rPr>
                        <a:t>৩। </a:t>
                      </a:r>
                    </a:p>
                  </a:txBody>
                  <a:tcPr anchor="ctr"/>
                </a:tc>
              </a:tr>
              <a:tr h="7756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BD" sz="3600" dirty="0" smtClean="0">
                          <a:latin typeface="NikoshBAN" panose="02000000000000000000" pitchFamily="2" charset="0"/>
                          <a:cs typeface="NikoshBAN" panose="02000000000000000000" pitchFamily="2" charset="0"/>
                        </a:rPr>
                        <a:t>৪।  </a:t>
                      </a:r>
                      <a:endParaRPr lang="en-US" sz="3600" dirty="0" smtClean="0">
                        <a:latin typeface="NikoshBAN" panose="02000000000000000000" pitchFamily="2" charset="0"/>
                        <a:cs typeface="NikoshBAN" panose="02000000000000000000" pitchFamily="2" charset="0"/>
                      </a:endParaRPr>
                    </a:p>
                  </a:txBody>
                  <a:tcPr anchor="ctr"/>
                </a:tc>
              </a:tr>
              <a:tr h="7756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BD" sz="3600" dirty="0" smtClean="0">
                          <a:latin typeface="NikoshBAN" panose="02000000000000000000" pitchFamily="2" charset="0"/>
                          <a:cs typeface="NikoshBAN" panose="02000000000000000000" pitchFamily="2" charset="0"/>
                        </a:rPr>
                        <a:t>৫। </a:t>
                      </a:r>
                      <a:endParaRPr lang="en-US" sz="3600" dirty="0" smtClean="0">
                        <a:latin typeface="NikoshBAN" panose="02000000000000000000" pitchFamily="2" charset="0"/>
                        <a:cs typeface="NikoshBAN" panose="02000000000000000000" pitchFamily="2" charset="0"/>
                      </a:endParaRPr>
                    </a:p>
                  </a:txBody>
                  <a:tcPr anchor="ctr"/>
                </a:tc>
              </a:tr>
            </a:tbl>
          </a:graphicData>
        </a:graphic>
      </p:graphicFrame>
      <p:sp>
        <p:nvSpPr>
          <p:cNvPr id="29" name="Curved Up Ribbon 28"/>
          <p:cNvSpPr/>
          <p:nvPr/>
        </p:nvSpPr>
        <p:spPr>
          <a:xfrm rot="748341">
            <a:off x="1214515" y="1160772"/>
            <a:ext cx="2272515" cy="2358804"/>
          </a:xfrm>
          <a:prstGeom prst="teardrop">
            <a:avLst>
              <a:gd name="adj" fmla="val 11357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bn-BD" sz="6600" dirty="0" smtClean="0">
                <a:latin typeface="NikoshBAN" panose="02000000000000000000" pitchFamily="2" charset="0"/>
                <a:cs typeface="NikoshBAN" panose="02000000000000000000" pitchFamily="2" charset="0"/>
              </a:rPr>
              <a:t>দলীয় </a:t>
            </a:r>
          </a:p>
          <a:p>
            <a:pPr algn="ctr"/>
            <a:r>
              <a:rPr lang="bn-BD" sz="6600" dirty="0" smtClean="0">
                <a:latin typeface="NikoshBAN" panose="02000000000000000000" pitchFamily="2" charset="0"/>
                <a:cs typeface="NikoshBAN" panose="02000000000000000000" pitchFamily="2" charset="0"/>
              </a:rPr>
              <a:t>কাজ </a:t>
            </a:r>
            <a:endParaRPr lang="en-US" sz="6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20439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1703" y="109491"/>
            <a:ext cx="11116492" cy="769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bn-BD" sz="4400" dirty="0" smtClean="0">
                <a:latin typeface="NikoshBAN" panose="02000000000000000000" pitchFamily="2" charset="0"/>
                <a:cs typeface="NikoshBAN" panose="02000000000000000000" pitchFamily="2" charset="0"/>
              </a:rPr>
              <a:t>চল এবার পাঠ্য বইয়ের ৪৯ নং পৃষ্টা খুলে  পড়ি  </a:t>
            </a:r>
            <a:endParaRPr lang="en-US" sz="44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9491" y="1466097"/>
            <a:ext cx="5558704" cy="250833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875" y="1074821"/>
            <a:ext cx="5743074" cy="5799221"/>
          </a:xfrm>
          <a:prstGeom prst="rect">
            <a:avLst/>
          </a:prstGeom>
        </p:spPr>
      </p:pic>
    </p:spTree>
    <p:extLst>
      <p:ext uri="{BB962C8B-B14F-4D97-AF65-F5344CB8AC3E}">
        <p14:creationId xmlns:p14="http://schemas.microsoft.com/office/powerpoint/2010/main" val="1300716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8001" y="1141031"/>
            <a:ext cx="6294782"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bn-BD" sz="2800" b="1" dirty="0" smtClean="0">
                <a:latin typeface="NikoshBAN" panose="02000000000000000000" pitchFamily="2" charset="0"/>
                <a:cs typeface="NikoshBAN" panose="02000000000000000000" pitchFamily="2" charset="0"/>
              </a:rPr>
              <a:t> নিচে দেওয়া শব্দগুলো ব্যবহার করে শূন্যস্থান পূরণ কর  </a:t>
            </a:r>
            <a:endParaRPr lang="en-US" sz="2800" b="1" dirty="0">
              <a:latin typeface="NikoshBAN" panose="02000000000000000000" pitchFamily="2" charset="0"/>
              <a:cs typeface="NikoshBAN" panose="02000000000000000000" pitchFamily="2" charset="0"/>
            </a:endParaRPr>
          </a:p>
        </p:txBody>
      </p:sp>
      <p:sp>
        <p:nvSpPr>
          <p:cNvPr id="9" name="TextBox 8"/>
          <p:cNvSpPr txBox="1"/>
          <p:nvPr/>
        </p:nvSpPr>
        <p:spPr>
          <a:xfrm>
            <a:off x="609598" y="2882091"/>
            <a:ext cx="7410996" cy="584775"/>
          </a:xfrm>
          <a:prstGeom prst="rect">
            <a:avLst/>
          </a:prstGeom>
          <a:noFill/>
        </p:spPr>
        <p:txBody>
          <a:bodyPr wrap="square" rtlCol="0">
            <a:spAutoFit/>
          </a:bodyPr>
          <a:lstStyle/>
          <a:p>
            <a:r>
              <a:rPr lang="bn-BD" sz="3200" b="1" dirty="0" smtClean="0">
                <a:latin typeface="NikoshBAN" panose="02000000000000000000" pitchFamily="2" charset="0"/>
                <a:cs typeface="NikoshBAN" panose="02000000000000000000" pitchFamily="2" charset="0"/>
              </a:rPr>
              <a:t>১। সংক্রামক রোগ ................. মাধ্যমে হয়ে থাকে  ।   </a:t>
            </a:r>
            <a:endParaRPr lang="en-US" sz="3200" b="1" dirty="0">
              <a:latin typeface="NikoshBAN" panose="02000000000000000000" pitchFamily="2" charset="0"/>
              <a:cs typeface="NikoshBAN" panose="02000000000000000000" pitchFamily="2" charset="0"/>
            </a:endParaRPr>
          </a:p>
        </p:txBody>
      </p:sp>
      <p:sp>
        <p:nvSpPr>
          <p:cNvPr id="10" name="TextBox 9"/>
          <p:cNvSpPr txBox="1"/>
          <p:nvPr/>
        </p:nvSpPr>
        <p:spPr>
          <a:xfrm>
            <a:off x="609595" y="3501451"/>
            <a:ext cx="10532538" cy="584775"/>
          </a:xfrm>
          <a:prstGeom prst="rect">
            <a:avLst/>
          </a:prstGeom>
          <a:noFill/>
        </p:spPr>
        <p:txBody>
          <a:bodyPr wrap="square" rtlCol="0">
            <a:spAutoFit/>
          </a:bodyPr>
          <a:lstStyle/>
          <a:p>
            <a:r>
              <a:rPr lang="bn-BD" sz="3200" b="1" dirty="0" smtClean="0">
                <a:latin typeface="NikoshBAN" panose="02000000000000000000" pitchFamily="2" charset="0"/>
                <a:cs typeface="NikoshBAN" panose="02000000000000000000" pitchFamily="2" charset="0"/>
              </a:rPr>
              <a:t>২।  .................... সময় টিস্যু, রুমাল বা হাত দিয়ে মুখ ঢাকতে হবে । </a:t>
            </a:r>
            <a:endParaRPr lang="en-US" sz="3200" b="1" dirty="0">
              <a:latin typeface="NikoshBAN" panose="02000000000000000000" pitchFamily="2" charset="0"/>
              <a:cs typeface="NikoshBAN" panose="02000000000000000000" pitchFamily="2" charset="0"/>
            </a:endParaRPr>
          </a:p>
        </p:txBody>
      </p:sp>
      <p:sp>
        <p:nvSpPr>
          <p:cNvPr id="11" name="TextBox 10"/>
          <p:cNvSpPr txBox="1"/>
          <p:nvPr/>
        </p:nvSpPr>
        <p:spPr>
          <a:xfrm>
            <a:off x="609595" y="4047019"/>
            <a:ext cx="9615853" cy="584775"/>
          </a:xfrm>
          <a:prstGeom prst="rect">
            <a:avLst/>
          </a:prstGeom>
          <a:noFill/>
        </p:spPr>
        <p:txBody>
          <a:bodyPr wrap="square" rtlCol="0">
            <a:spAutoFit/>
          </a:bodyPr>
          <a:lstStyle/>
          <a:p>
            <a:r>
              <a:rPr lang="bn-BD" sz="3200" b="1" dirty="0" smtClean="0">
                <a:latin typeface="NikoshBAN" panose="02000000000000000000" pitchFamily="2" charset="0"/>
                <a:cs typeface="NikoshBAN" panose="02000000000000000000" pitchFamily="2" charset="0"/>
              </a:rPr>
              <a:t>৩। অস্বাস্থকর খাবার ............... করেও আমরা রোগমুক্ত থাকতে পারি।  </a:t>
            </a:r>
            <a:endParaRPr lang="en-US" sz="3200" b="1" dirty="0">
              <a:latin typeface="NikoshBAN" panose="02000000000000000000" pitchFamily="2" charset="0"/>
              <a:cs typeface="NikoshBAN" panose="02000000000000000000" pitchFamily="2" charset="0"/>
            </a:endParaRPr>
          </a:p>
        </p:txBody>
      </p:sp>
      <p:sp>
        <p:nvSpPr>
          <p:cNvPr id="13" name="TextBox 12"/>
          <p:cNvSpPr txBox="1"/>
          <p:nvPr/>
        </p:nvSpPr>
        <p:spPr>
          <a:xfrm>
            <a:off x="2992142" y="74475"/>
            <a:ext cx="2698206" cy="961192"/>
          </a:xfrm>
          <a:prstGeom prst="hexagon">
            <a:avLst>
              <a:gd name="adj" fmla="val 41934"/>
              <a:gd name="vf" fmla="val 115470"/>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bn-BD" sz="4000" b="1" dirty="0" smtClean="0">
                <a:latin typeface="NikoshBAN" panose="02000000000000000000" pitchFamily="2" charset="0"/>
                <a:cs typeface="NikoshBAN" panose="02000000000000000000" pitchFamily="2" charset="0"/>
              </a:rPr>
              <a:t>মূল্যায়ন</a:t>
            </a:r>
            <a:endParaRPr lang="en-US" sz="4000" b="1" dirty="0">
              <a:latin typeface="NikoshBAN" panose="02000000000000000000" pitchFamily="2" charset="0"/>
              <a:cs typeface="NikoshBAN" panose="02000000000000000000" pitchFamily="2" charset="0"/>
            </a:endParaRPr>
          </a:p>
        </p:txBody>
      </p:sp>
      <p:sp>
        <p:nvSpPr>
          <p:cNvPr id="12" name="TextBox 11"/>
          <p:cNvSpPr txBox="1"/>
          <p:nvPr/>
        </p:nvSpPr>
        <p:spPr>
          <a:xfrm>
            <a:off x="609595" y="4804178"/>
            <a:ext cx="10532538" cy="584775"/>
          </a:xfrm>
          <a:prstGeom prst="rect">
            <a:avLst/>
          </a:prstGeom>
          <a:noFill/>
        </p:spPr>
        <p:txBody>
          <a:bodyPr wrap="square" rtlCol="0">
            <a:spAutoFit/>
          </a:bodyPr>
          <a:lstStyle/>
          <a:p>
            <a:r>
              <a:rPr lang="bn-BD" sz="3200" b="1" dirty="0">
                <a:latin typeface="NikoshBAN" panose="02000000000000000000" pitchFamily="2" charset="0"/>
                <a:cs typeface="NikoshBAN" panose="02000000000000000000" pitchFamily="2" charset="0"/>
              </a:rPr>
              <a:t>৪</a:t>
            </a:r>
            <a:r>
              <a:rPr lang="bn-BD" sz="3200" b="1" dirty="0" smtClean="0">
                <a:latin typeface="NikoshBAN" panose="02000000000000000000" pitchFamily="2" charset="0"/>
                <a:cs typeface="NikoshBAN" panose="02000000000000000000" pitchFamily="2" charset="0"/>
              </a:rPr>
              <a:t>। রোগাক্রান্ত হলে প্রচুর পরিমানে  .................পানি পান করতে হবে।   </a:t>
            </a:r>
            <a:endParaRPr lang="en-US" sz="3200" b="1" dirty="0">
              <a:latin typeface="NikoshBAN" panose="02000000000000000000" pitchFamily="2" charset="0"/>
              <a:cs typeface="NikoshBAN" panose="02000000000000000000" pitchFamily="2" charset="0"/>
            </a:endParaRPr>
          </a:p>
        </p:txBody>
      </p:sp>
      <p:sp>
        <p:nvSpPr>
          <p:cNvPr id="14" name="TextBox 13"/>
          <p:cNvSpPr txBox="1"/>
          <p:nvPr/>
        </p:nvSpPr>
        <p:spPr>
          <a:xfrm>
            <a:off x="609595" y="5458122"/>
            <a:ext cx="11108272" cy="584775"/>
          </a:xfrm>
          <a:prstGeom prst="rect">
            <a:avLst/>
          </a:prstGeom>
          <a:noFill/>
        </p:spPr>
        <p:txBody>
          <a:bodyPr wrap="square" rtlCol="0">
            <a:spAutoFit/>
          </a:bodyPr>
          <a:lstStyle/>
          <a:p>
            <a:r>
              <a:rPr lang="bn-BD" sz="3200" b="1" dirty="0">
                <a:latin typeface="NikoshBAN" panose="02000000000000000000" pitchFamily="2" charset="0"/>
                <a:cs typeface="NikoshBAN" panose="02000000000000000000" pitchFamily="2" charset="0"/>
              </a:rPr>
              <a:t>৫</a:t>
            </a:r>
            <a:r>
              <a:rPr lang="bn-BD" sz="3200" b="1" dirty="0" smtClean="0">
                <a:latin typeface="NikoshBAN" panose="02000000000000000000" pitchFamily="2" charset="0"/>
                <a:cs typeface="NikoshBAN" panose="02000000000000000000" pitchFamily="2" charset="0"/>
              </a:rPr>
              <a:t>। জমে থাকা পানিতে ............এবং ম্যালেরিয়া রোগের বাহক মশা ডিম পাড়ে। </a:t>
            </a:r>
            <a:endParaRPr lang="en-US" sz="3200" b="1" dirty="0">
              <a:latin typeface="NikoshBAN" panose="02000000000000000000" pitchFamily="2" charset="0"/>
              <a:cs typeface="NikoshBAN" panose="02000000000000000000" pitchFamily="2" charset="0"/>
            </a:endParaRPr>
          </a:p>
        </p:txBody>
      </p:sp>
      <p:sp>
        <p:nvSpPr>
          <p:cNvPr id="15" name="TextBox 14"/>
          <p:cNvSpPr txBox="1"/>
          <p:nvPr/>
        </p:nvSpPr>
        <p:spPr>
          <a:xfrm>
            <a:off x="2506132" y="2023636"/>
            <a:ext cx="1015015" cy="584775"/>
          </a:xfrm>
          <a:prstGeom prst="rect">
            <a:avLst/>
          </a:prstGeom>
          <a:noFill/>
        </p:spPr>
        <p:txBody>
          <a:bodyPr wrap="square" rtlCol="0">
            <a:spAutoFit/>
          </a:bodyPr>
          <a:lstStyle/>
          <a:p>
            <a:r>
              <a:rPr lang="bn-BD" sz="3200" b="1" dirty="0" smtClean="0">
                <a:solidFill>
                  <a:srgbClr val="002060"/>
                </a:solidFill>
                <a:latin typeface="NikoshBAN" panose="02000000000000000000" pitchFamily="2" charset="0"/>
                <a:cs typeface="NikoshBAN" panose="02000000000000000000" pitchFamily="2" charset="0"/>
              </a:rPr>
              <a:t>পানি  </a:t>
            </a:r>
            <a:endParaRPr lang="en-US" sz="3200" b="1" dirty="0">
              <a:solidFill>
                <a:srgbClr val="002060"/>
              </a:solidFill>
              <a:latin typeface="NikoshBAN" panose="02000000000000000000" pitchFamily="2" charset="0"/>
              <a:cs typeface="NikoshBAN" panose="02000000000000000000" pitchFamily="2" charset="0"/>
            </a:endParaRPr>
          </a:p>
        </p:txBody>
      </p:sp>
      <p:sp>
        <p:nvSpPr>
          <p:cNvPr id="16" name="TextBox 15"/>
          <p:cNvSpPr txBox="1"/>
          <p:nvPr/>
        </p:nvSpPr>
        <p:spPr>
          <a:xfrm>
            <a:off x="5215945" y="1987636"/>
            <a:ext cx="948806" cy="584775"/>
          </a:xfrm>
          <a:prstGeom prst="rect">
            <a:avLst/>
          </a:prstGeom>
          <a:noFill/>
        </p:spPr>
        <p:txBody>
          <a:bodyPr wrap="square" rtlCol="0">
            <a:spAutoFit/>
          </a:bodyPr>
          <a:lstStyle/>
          <a:p>
            <a:r>
              <a:rPr lang="bn-BD" sz="3200" b="1" dirty="0" smtClean="0">
                <a:solidFill>
                  <a:srgbClr val="002060"/>
                </a:solidFill>
                <a:latin typeface="NikoshBAN" panose="02000000000000000000" pitchFamily="2" charset="0"/>
                <a:cs typeface="NikoshBAN" panose="02000000000000000000" pitchFamily="2" charset="0"/>
              </a:rPr>
              <a:t>ডেঙ্গু </a:t>
            </a:r>
            <a:r>
              <a:rPr lang="bn-BD" sz="3200" b="1" dirty="0" smtClean="0">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p:txBody>
      </p:sp>
      <p:sp>
        <p:nvSpPr>
          <p:cNvPr id="17" name="TextBox 16"/>
          <p:cNvSpPr txBox="1"/>
          <p:nvPr/>
        </p:nvSpPr>
        <p:spPr>
          <a:xfrm>
            <a:off x="6334224" y="1987635"/>
            <a:ext cx="1965895" cy="584775"/>
          </a:xfrm>
          <a:prstGeom prst="rect">
            <a:avLst/>
          </a:prstGeom>
          <a:noFill/>
        </p:spPr>
        <p:txBody>
          <a:bodyPr wrap="square" rtlCol="0">
            <a:spAutoFit/>
          </a:bodyPr>
          <a:lstStyle/>
          <a:p>
            <a:r>
              <a:rPr lang="bn-BD" sz="3200" b="1" dirty="0" smtClean="0">
                <a:solidFill>
                  <a:srgbClr val="002060"/>
                </a:solidFill>
                <a:latin typeface="NikoshBAN" panose="02000000000000000000" pitchFamily="2" charset="0"/>
                <a:cs typeface="NikoshBAN" panose="02000000000000000000" pitchFamily="2" charset="0"/>
              </a:rPr>
              <a:t>হাঁচি-কাশির </a:t>
            </a:r>
            <a:r>
              <a:rPr lang="bn-BD" sz="3200" b="1" dirty="0" smtClean="0">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p:txBody>
      </p:sp>
      <p:sp>
        <p:nvSpPr>
          <p:cNvPr id="18" name="TextBox 17"/>
          <p:cNvSpPr txBox="1"/>
          <p:nvPr/>
        </p:nvSpPr>
        <p:spPr>
          <a:xfrm>
            <a:off x="3690620" y="1980783"/>
            <a:ext cx="1355852" cy="584775"/>
          </a:xfrm>
          <a:prstGeom prst="rect">
            <a:avLst/>
          </a:prstGeom>
          <a:noFill/>
        </p:spPr>
        <p:txBody>
          <a:bodyPr wrap="square" rtlCol="0">
            <a:spAutoFit/>
          </a:bodyPr>
          <a:lstStyle/>
          <a:p>
            <a:r>
              <a:rPr lang="bn-BD" sz="3200" b="1" dirty="0" smtClean="0">
                <a:solidFill>
                  <a:srgbClr val="002060"/>
                </a:solidFill>
                <a:latin typeface="NikoshBAN" panose="02000000000000000000" pitchFamily="2" charset="0"/>
                <a:cs typeface="NikoshBAN" panose="02000000000000000000" pitchFamily="2" charset="0"/>
              </a:rPr>
              <a:t>জীবাণুর  </a:t>
            </a:r>
            <a:r>
              <a:rPr lang="bn-BD" sz="3200" b="1" dirty="0" smtClean="0">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p:txBody>
      </p:sp>
      <p:sp>
        <p:nvSpPr>
          <p:cNvPr id="19" name="TextBox 18"/>
          <p:cNvSpPr txBox="1"/>
          <p:nvPr/>
        </p:nvSpPr>
        <p:spPr>
          <a:xfrm>
            <a:off x="1048536" y="2044135"/>
            <a:ext cx="1372859" cy="584775"/>
          </a:xfrm>
          <a:prstGeom prst="rect">
            <a:avLst/>
          </a:prstGeom>
          <a:noFill/>
        </p:spPr>
        <p:txBody>
          <a:bodyPr wrap="square" rtlCol="0">
            <a:spAutoFit/>
          </a:bodyPr>
          <a:lstStyle/>
          <a:p>
            <a:r>
              <a:rPr lang="bn-BD" sz="3200" b="1" dirty="0" smtClean="0">
                <a:solidFill>
                  <a:srgbClr val="002060"/>
                </a:solidFill>
                <a:latin typeface="NikoshBAN" panose="02000000000000000000" pitchFamily="2" charset="0"/>
                <a:cs typeface="NikoshBAN" panose="02000000000000000000" pitchFamily="2" charset="0"/>
              </a:rPr>
              <a:t>পরিহার </a:t>
            </a:r>
            <a:r>
              <a:rPr lang="bn-BD" sz="3200" b="1" dirty="0" smtClean="0">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69255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1.48148E-6 L -0.03333 0.11134 " pathEditMode="relative" rAng="0" ptsTypes="AA">
                                      <p:cBhvr>
                                        <p:cTn id="6" dur="2000" fill="hold"/>
                                        <p:tgtEl>
                                          <p:spTgt spid="18"/>
                                        </p:tgtEl>
                                        <p:attrNameLst>
                                          <p:attrName>ppt_x</p:attrName>
                                          <p:attrName>ppt_y</p:attrName>
                                        </p:attrNameLst>
                                      </p:cBhvr>
                                      <p:rCtr x="-1667" y="5556"/>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2.08333E-7 2.59259E-6 L -0.40156 0.21319 " pathEditMode="relative" rAng="0" ptsTypes="AA">
                                      <p:cBhvr>
                                        <p:cTn id="10" dur="2000" fill="hold"/>
                                        <p:tgtEl>
                                          <p:spTgt spid="17"/>
                                        </p:tgtEl>
                                        <p:attrNameLst>
                                          <p:attrName>ppt_x</p:attrName>
                                          <p:attrName>ppt_y</p:attrName>
                                        </p:attrNameLst>
                                      </p:cBhvr>
                                      <p:rCtr x="-20078" y="10648"/>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5E-6 -7.40741E-7 L 0.19544 0.28148 " pathEditMode="relative" rAng="0" ptsTypes="AA">
                                      <p:cBhvr>
                                        <p:cTn id="14" dur="2000" fill="hold"/>
                                        <p:tgtEl>
                                          <p:spTgt spid="19"/>
                                        </p:tgtEl>
                                        <p:attrNameLst>
                                          <p:attrName>ppt_x</p:attrName>
                                          <p:attrName>ppt_y</p:attrName>
                                        </p:attrNameLst>
                                      </p:cBhvr>
                                      <p:rCtr x="9766" y="14074"/>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4.58333E-6 -1.48148E-6 L 0.23059 0.39074 " pathEditMode="relative" rAng="0" ptsTypes="AA">
                                      <p:cBhvr>
                                        <p:cTn id="18" dur="2000" fill="hold"/>
                                        <p:tgtEl>
                                          <p:spTgt spid="15"/>
                                        </p:tgtEl>
                                        <p:attrNameLst>
                                          <p:attrName>ppt_x</p:attrName>
                                          <p:attrName>ppt_y</p:attrName>
                                        </p:attrNameLst>
                                      </p:cBhvr>
                                      <p:rCtr x="11523" y="19537"/>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3.33333E-6 2.59259E-6 L -0.12904 0.48495 " pathEditMode="relative" rAng="0" ptsTypes="AA">
                                      <p:cBhvr>
                                        <p:cTn id="22" dur="2000" fill="hold"/>
                                        <p:tgtEl>
                                          <p:spTgt spid="16"/>
                                        </p:tgtEl>
                                        <p:attrNameLst>
                                          <p:attrName>ppt_x</p:attrName>
                                          <p:attrName>ppt_y</p:attrName>
                                        </p:attrNameLst>
                                      </p:cBhvr>
                                      <p:rCtr x="-6458" y="242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1344" y="1568796"/>
            <a:ext cx="6321287" cy="707886"/>
          </a:xfrm>
          <a:prstGeom prst="rect">
            <a:avLst/>
          </a:prstGeom>
          <a:noFill/>
        </p:spPr>
        <p:txBody>
          <a:bodyPr wrap="square" rtlCol="0">
            <a:spAutoFit/>
          </a:bodyPr>
          <a:lstStyle/>
          <a:p>
            <a:pPr algn="ctr"/>
            <a:r>
              <a:rPr lang="bn-BD" sz="4000" b="1" dirty="0" smtClean="0">
                <a:latin typeface="NikoshBAN" panose="02000000000000000000" pitchFamily="2" charset="0"/>
                <a:cs typeface="NikoshBAN" panose="02000000000000000000" pitchFamily="2" charset="0"/>
              </a:rPr>
              <a:t>সংক্ষেপে নিচের প্রশ্নগুলোর উত্তর দাও </a:t>
            </a:r>
            <a:endParaRPr lang="en-US" sz="4000" b="1" dirty="0">
              <a:latin typeface="NikoshBAN" panose="02000000000000000000" pitchFamily="2" charset="0"/>
              <a:cs typeface="NikoshBAN" panose="02000000000000000000" pitchFamily="2" charset="0"/>
            </a:endParaRPr>
          </a:p>
        </p:txBody>
      </p:sp>
      <p:sp>
        <p:nvSpPr>
          <p:cNvPr id="3" name="TextBox 2"/>
          <p:cNvSpPr txBox="1"/>
          <p:nvPr/>
        </p:nvSpPr>
        <p:spPr>
          <a:xfrm>
            <a:off x="1091344" y="3067505"/>
            <a:ext cx="8933189" cy="1446550"/>
          </a:xfrm>
          <a:prstGeom prst="rect">
            <a:avLst/>
          </a:prstGeom>
          <a:noFill/>
        </p:spPr>
        <p:txBody>
          <a:bodyPr wrap="square" rtlCol="0">
            <a:spAutoFit/>
          </a:bodyPr>
          <a:lstStyle/>
          <a:p>
            <a:r>
              <a:rPr lang="bn-BD" sz="4400" b="1" dirty="0" smtClean="0">
                <a:latin typeface="NikoshBAN" panose="02000000000000000000" pitchFamily="2" charset="0"/>
                <a:cs typeface="NikoshBAN" panose="02000000000000000000" pitchFamily="2" charset="0"/>
              </a:rPr>
              <a:t>ক) সংক্রামক রোগ প্রতিরোধের ৩টি উপায় লিখ? </a:t>
            </a:r>
          </a:p>
          <a:p>
            <a:r>
              <a:rPr lang="bn-BD" sz="4400" b="1" dirty="0" smtClean="0">
                <a:latin typeface="NikoshBAN" panose="02000000000000000000" pitchFamily="2" charset="0"/>
                <a:cs typeface="NikoshBAN" panose="02000000000000000000" pitchFamily="2" charset="0"/>
              </a:rPr>
              <a:t>খ) </a:t>
            </a:r>
            <a:r>
              <a:rPr lang="bn-BD" sz="4400" b="1" dirty="0">
                <a:latin typeface="NikoshBAN" panose="02000000000000000000" pitchFamily="2" charset="0"/>
                <a:cs typeface="NikoshBAN" panose="02000000000000000000" pitchFamily="2" charset="0"/>
              </a:rPr>
              <a:t>সংক্রামক রোগ </a:t>
            </a:r>
            <a:r>
              <a:rPr lang="bn-BD" sz="4400" b="1" dirty="0" smtClean="0">
                <a:latin typeface="NikoshBAN" panose="02000000000000000000" pitchFamily="2" charset="0"/>
                <a:cs typeface="NikoshBAN" panose="02000000000000000000" pitchFamily="2" charset="0"/>
              </a:rPr>
              <a:t>প্রতিকারের </a:t>
            </a:r>
            <a:r>
              <a:rPr lang="bn-BD" sz="4400" b="1" dirty="0">
                <a:latin typeface="NikoshBAN" panose="02000000000000000000" pitchFamily="2" charset="0"/>
                <a:cs typeface="NikoshBAN" panose="02000000000000000000" pitchFamily="2" charset="0"/>
              </a:rPr>
              <a:t>৩টি উপায় লিখ? </a:t>
            </a:r>
            <a:endParaRPr lang="bn-BD" sz="4400" b="1" dirty="0" smtClean="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73200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71352" y="1015005"/>
            <a:ext cx="2746560" cy="140618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bn-BD" sz="4000" b="1" dirty="0" smtClean="0">
                <a:solidFill>
                  <a:srgbClr val="002060"/>
                </a:solidFill>
                <a:latin typeface="NikoshBAN" panose="02000000000000000000" pitchFamily="2" charset="0"/>
                <a:cs typeface="NikoshBAN" panose="02000000000000000000" pitchFamily="2" charset="0"/>
              </a:rPr>
              <a:t>পরিকল্পিত কাজ </a:t>
            </a:r>
            <a:endParaRPr lang="en-US" sz="4000" b="1" dirty="0">
              <a:solidFill>
                <a:srgbClr val="002060"/>
              </a:solidFill>
              <a:latin typeface="NikoshBAN" panose="02000000000000000000" pitchFamily="2" charset="0"/>
              <a:cs typeface="NikoshBAN" panose="02000000000000000000" pitchFamily="2" charset="0"/>
            </a:endParaRPr>
          </a:p>
        </p:txBody>
      </p:sp>
      <p:sp>
        <p:nvSpPr>
          <p:cNvPr id="3" name="TextBox 2"/>
          <p:cNvSpPr txBox="1"/>
          <p:nvPr/>
        </p:nvSpPr>
        <p:spPr>
          <a:xfrm>
            <a:off x="1153593" y="3240902"/>
            <a:ext cx="9548751" cy="1938992"/>
          </a:xfrm>
          <a:prstGeom prst="rect">
            <a:avLst/>
          </a:prstGeom>
          <a:noFill/>
        </p:spPr>
        <p:txBody>
          <a:bodyPr wrap="square" rtlCol="0">
            <a:spAutoFit/>
          </a:bodyPr>
          <a:lstStyle/>
          <a:p>
            <a:pPr algn="ctr"/>
            <a:r>
              <a:rPr lang="bn-BD" sz="4000" b="1" dirty="0" smtClean="0">
                <a:latin typeface="NikoshBAN" panose="02000000000000000000" pitchFamily="2" charset="0"/>
                <a:cs typeface="NikoshBAN" panose="02000000000000000000" pitchFamily="2" charset="0"/>
              </a:rPr>
              <a:t>তোমাদের এলাকায় যাতে সংক্রামক রোগের বিস্তার না ঘটে সেজন্য তুমি কী কী প্রদক্ষেপ গ্রহণ করতে পার তা ৫টি বাক্যে লিখ। </a:t>
            </a:r>
            <a:endParaRPr lang="en-US"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85300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50006" y="1176973"/>
            <a:ext cx="10055800" cy="4524315"/>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bn-BD" sz="4800" b="1" dirty="0" smtClean="0">
                <a:solidFill>
                  <a:schemeClr val="accent2"/>
                </a:solidFill>
                <a:latin typeface="NikoshBAN" panose="02000000000000000000" pitchFamily="2" charset="0"/>
                <a:cs typeface="NikoshBAN" panose="02000000000000000000" pitchFamily="2" charset="0"/>
              </a:rPr>
              <a:t>জিয়াবুল করিম </a:t>
            </a:r>
          </a:p>
          <a:p>
            <a:pPr algn="ctr"/>
            <a:r>
              <a:rPr lang="bn-BD" sz="4800" dirty="0" smtClean="0">
                <a:solidFill>
                  <a:schemeClr val="accent2"/>
                </a:solidFill>
                <a:latin typeface="NikoshBAN" panose="02000000000000000000" pitchFamily="2" charset="0"/>
                <a:cs typeface="NikoshBAN" panose="02000000000000000000" pitchFamily="2" charset="0"/>
              </a:rPr>
              <a:t>সহকারী শিক্ষক</a:t>
            </a:r>
          </a:p>
          <a:p>
            <a:pPr algn="ctr"/>
            <a:r>
              <a:rPr lang="bn-BD" sz="4800" b="1" dirty="0" smtClean="0">
                <a:solidFill>
                  <a:srgbClr val="FFFF00"/>
                </a:solidFill>
                <a:latin typeface="NikoshBAN" panose="02000000000000000000" pitchFamily="2" charset="0"/>
                <a:cs typeface="NikoshBAN" panose="02000000000000000000" pitchFamily="2" charset="0"/>
              </a:rPr>
              <a:t>ঘুনিয়া সরকারি প্রাথমিক বিদ্যালয় </a:t>
            </a:r>
          </a:p>
          <a:p>
            <a:pPr algn="ctr"/>
            <a:r>
              <a:rPr lang="bn-BD" sz="4800" dirty="0" smtClean="0">
                <a:solidFill>
                  <a:schemeClr val="accent2"/>
                </a:solidFill>
                <a:latin typeface="NikoshBAN" panose="02000000000000000000" pitchFamily="2" charset="0"/>
                <a:cs typeface="NikoshBAN" panose="02000000000000000000" pitchFamily="2" charset="0"/>
              </a:rPr>
              <a:t>ফাঁসিয়াখালী,চকরিয়া,কক্সবাজার </a:t>
            </a:r>
          </a:p>
          <a:p>
            <a:pPr algn="ctr"/>
            <a:r>
              <a:rPr lang="bn-BD" sz="4800" dirty="0" smtClean="0">
                <a:solidFill>
                  <a:schemeClr val="accent2"/>
                </a:solidFill>
                <a:latin typeface="NikoshBAN" panose="02000000000000000000" pitchFamily="2" charset="0"/>
                <a:cs typeface="NikoshBAN" panose="02000000000000000000" pitchFamily="2" charset="0"/>
              </a:rPr>
              <a:t>E-mail: </a:t>
            </a:r>
            <a:r>
              <a:rPr lang="bn-BD" sz="4800" dirty="0" smtClean="0">
                <a:solidFill>
                  <a:schemeClr val="accent2"/>
                </a:solidFill>
                <a:latin typeface="NikoshBAN" panose="02000000000000000000" pitchFamily="2" charset="0"/>
                <a:cs typeface="NikoshBAN" panose="02000000000000000000" pitchFamily="2" charset="0"/>
                <a:hlinkClick r:id="rId2"/>
              </a:rPr>
              <a:t>ziabulkarim@gmail.com</a:t>
            </a:r>
            <a:endParaRPr lang="bn-BD" sz="4800" dirty="0" smtClean="0">
              <a:solidFill>
                <a:schemeClr val="accent2"/>
              </a:solidFill>
              <a:latin typeface="NikoshBAN" panose="02000000000000000000" pitchFamily="2" charset="0"/>
              <a:cs typeface="NikoshBAN" panose="02000000000000000000" pitchFamily="2" charset="0"/>
            </a:endParaRPr>
          </a:p>
          <a:p>
            <a:pPr algn="ctr"/>
            <a:r>
              <a:rPr lang="bn-BD" sz="4800" dirty="0" smtClean="0">
                <a:solidFill>
                  <a:schemeClr val="accent2"/>
                </a:solidFill>
                <a:latin typeface="NikoshBAN" panose="02000000000000000000" pitchFamily="2" charset="0"/>
                <a:cs typeface="NikoshBAN" panose="02000000000000000000" pitchFamily="2" charset="0"/>
              </a:rPr>
              <a:t>মোবাইলঃ ০১৮১১-৩০৫৪৮৪ </a:t>
            </a:r>
            <a:endParaRPr lang="en-US" sz="4800" dirty="0">
              <a:solidFill>
                <a:schemeClr val="accent2"/>
              </a:solidFill>
              <a:latin typeface="NikoshBAN" panose="02000000000000000000" pitchFamily="2" charset="0"/>
              <a:cs typeface="NikoshBAN" panose="02000000000000000000" pitchFamily="2" charset="0"/>
            </a:endParaRPr>
          </a:p>
        </p:txBody>
      </p:sp>
      <p:grpSp>
        <p:nvGrpSpPr>
          <p:cNvPr id="35" name="Group 34"/>
          <p:cNvGrpSpPr/>
          <p:nvPr/>
        </p:nvGrpSpPr>
        <p:grpSpPr>
          <a:xfrm>
            <a:off x="0" y="-1"/>
            <a:ext cx="12192000" cy="6858003"/>
            <a:chOff x="0" y="-1"/>
            <a:chExt cx="12192000" cy="6858003"/>
          </a:xfrm>
        </p:grpSpPr>
        <p:grpSp>
          <p:nvGrpSpPr>
            <p:cNvPr id="10" name="Group 9"/>
            <p:cNvGrpSpPr/>
            <p:nvPr/>
          </p:nvGrpSpPr>
          <p:grpSpPr>
            <a:xfrm>
              <a:off x="0" y="5791200"/>
              <a:ext cx="12192000" cy="1066800"/>
              <a:chOff x="0" y="5267325"/>
              <a:chExt cx="12192000" cy="1590675"/>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67325"/>
                <a:ext cx="2417616" cy="15906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7616" y="5267325"/>
                <a:ext cx="2417616" cy="159067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5232" y="5267325"/>
                <a:ext cx="2417616" cy="159067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2848" y="5267325"/>
                <a:ext cx="2417616" cy="159067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0464" y="5267325"/>
                <a:ext cx="2521536" cy="1590675"/>
              </a:xfrm>
              <a:prstGeom prst="rect">
                <a:avLst/>
              </a:prstGeom>
            </p:spPr>
          </p:pic>
        </p:grpSp>
        <p:grpSp>
          <p:nvGrpSpPr>
            <p:cNvPr id="17" name="Group 16"/>
            <p:cNvGrpSpPr/>
            <p:nvPr/>
          </p:nvGrpSpPr>
          <p:grpSpPr>
            <a:xfrm rot="10800000">
              <a:off x="0" y="0"/>
              <a:ext cx="12192000" cy="1066800"/>
              <a:chOff x="0" y="5267325"/>
              <a:chExt cx="12192000" cy="1590675"/>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67325"/>
                <a:ext cx="2417616" cy="1590675"/>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7616" y="5267325"/>
                <a:ext cx="2417616" cy="1590675"/>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5232" y="5267325"/>
                <a:ext cx="2417616" cy="1590675"/>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2848" y="5267325"/>
                <a:ext cx="2417616" cy="1590675"/>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0464" y="5267325"/>
                <a:ext cx="2521536" cy="1590675"/>
              </a:xfrm>
              <a:prstGeom prst="rect">
                <a:avLst/>
              </a:prstGeom>
            </p:spPr>
          </p:pic>
        </p:grpSp>
        <p:grpSp>
          <p:nvGrpSpPr>
            <p:cNvPr id="23" name="Group 22"/>
            <p:cNvGrpSpPr/>
            <p:nvPr/>
          </p:nvGrpSpPr>
          <p:grpSpPr>
            <a:xfrm rot="5400000">
              <a:off x="-2895600" y="2895602"/>
              <a:ext cx="6858001" cy="1066800"/>
              <a:chOff x="0" y="5267325"/>
              <a:chExt cx="12192000" cy="1590675"/>
            </a:xfrm>
          </p:grpSpPr>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67325"/>
                <a:ext cx="2417616" cy="1590675"/>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7616" y="5267325"/>
                <a:ext cx="2417616" cy="1590675"/>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5232" y="5267325"/>
                <a:ext cx="2417616" cy="1590675"/>
              </a:xfrm>
              <a:prstGeom prst="rect">
                <a:avLst/>
              </a:prstGeo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2848" y="5267325"/>
                <a:ext cx="2417616" cy="1590675"/>
              </a:xfrm>
              <a:prstGeom prst="rect">
                <a:avLst/>
              </a:prstGeom>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0464" y="5267325"/>
                <a:ext cx="2521536" cy="1590675"/>
              </a:xfrm>
              <a:prstGeom prst="rect">
                <a:avLst/>
              </a:prstGeom>
            </p:spPr>
          </p:pic>
        </p:grpSp>
        <p:grpSp>
          <p:nvGrpSpPr>
            <p:cNvPr id="29" name="Group 28"/>
            <p:cNvGrpSpPr/>
            <p:nvPr/>
          </p:nvGrpSpPr>
          <p:grpSpPr>
            <a:xfrm rot="16200000">
              <a:off x="8228300" y="2895600"/>
              <a:ext cx="6858001" cy="1066800"/>
              <a:chOff x="0" y="5267325"/>
              <a:chExt cx="12192000" cy="1590675"/>
            </a:xfrm>
          </p:grpSpPr>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67325"/>
                <a:ext cx="2417616" cy="1590675"/>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7616" y="5267325"/>
                <a:ext cx="2417616" cy="1590675"/>
              </a:xfrm>
              <a:prstGeom prst="rect">
                <a:avLst/>
              </a:prstGeom>
            </p:spPr>
          </p:pic>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5232" y="5267325"/>
                <a:ext cx="2417616" cy="1590675"/>
              </a:xfrm>
              <a:prstGeom prst="rect">
                <a:avLst/>
              </a:prstGeom>
            </p:spPr>
          </p:pic>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2848" y="5267325"/>
                <a:ext cx="2417616" cy="1590675"/>
              </a:xfrm>
              <a:prstGeom prst="rect">
                <a:avLst/>
              </a:prstGeom>
            </p:spPr>
          </p:pic>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0464" y="5267325"/>
                <a:ext cx="2521536" cy="1590675"/>
              </a:xfrm>
              <a:prstGeom prst="rect">
                <a:avLst/>
              </a:prstGeom>
            </p:spPr>
          </p:pic>
        </p:grpSp>
      </p:grpSp>
    </p:spTree>
    <p:extLst>
      <p:ext uri="{BB962C8B-B14F-4D97-AF65-F5344CB8AC3E}">
        <p14:creationId xmlns:p14="http://schemas.microsoft.com/office/powerpoint/2010/main" val="725105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uque-flowers-source_ca1.gif"/>
          <p:cNvPicPr>
            <a:picLocks noChangeAspect="1"/>
          </p:cNvPicPr>
          <p:nvPr/>
        </p:nvPicPr>
        <p:blipFill>
          <a:blip r:embed="rId2" cstate="print"/>
          <a:stretch>
            <a:fillRect/>
          </a:stretch>
        </p:blipFill>
        <p:spPr>
          <a:xfrm>
            <a:off x="640971" y="241478"/>
            <a:ext cx="11183815" cy="6340395"/>
          </a:xfrm>
          <a:prstGeom prst="rect">
            <a:avLst/>
          </a:prstGeom>
        </p:spPr>
      </p:pic>
      <p:sp>
        <p:nvSpPr>
          <p:cNvPr id="3" name="TextBox 2"/>
          <p:cNvSpPr txBox="1"/>
          <p:nvPr/>
        </p:nvSpPr>
        <p:spPr>
          <a:xfrm>
            <a:off x="1392702" y="1111348"/>
            <a:ext cx="8510953" cy="3770263"/>
          </a:xfrm>
          <a:prstGeom prst="rect">
            <a:avLst/>
          </a:prstGeom>
          <a:noFill/>
        </p:spPr>
        <p:txBody>
          <a:bodyPr wrap="square" rtlCol="0">
            <a:spAutoFit/>
          </a:bodyPr>
          <a:lstStyle/>
          <a:p>
            <a:pPr algn="ctr"/>
            <a:r>
              <a:rPr lang="bn-BD" sz="23900" dirty="0" smtClean="0">
                <a:solidFill>
                  <a:srgbClr val="FFFF00"/>
                </a:solidFill>
                <a:latin typeface="NikoshBAN" panose="02000000000000000000" pitchFamily="2" charset="0"/>
                <a:cs typeface="NikoshBAN" panose="02000000000000000000" pitchFamily="2" charset="0"/>
              </a:rPr>
              <a:t>ধন্যবাদ</a:t>
            </a:r>
            <a:r>
              <a:rPr lang="bn-BD" sz="23900" dirty="0" smtClean="0">
                <a:latin typeface="NikoshBAN" panose="02000000000000000000" pitchFamily="2" charset="0"/>
                <a:cs typeface="NikoshBAN" panose="02000000000000000000" pitchFamily="2" charset="0"/>
              </a:rPr>
              <a:t> </a:t>
            </a:r>
            <a:endParaRPr lang="en-US" sz="23900" dirty="0">
              <a:latin typeface="NikoshBAN" panose="02000000000000000000" pitchFamily="2" charset="0"/>
              <a:cs typeface="NikoshBAN" panose="02000000000000000000" pitchFamily="2" charset="0"/>
            </a:endParaRPr>
          </a:p>
        </p:txBody>
      </p:sp>
      <p:grpSp>
        <p:nvGrpSpPr>
          <p:cNvPr id="4" name="Group 3"/>
          <p:cNvGrpSpPr/>
          <p:nvPr/>
        </p:nvGrpSpPr>
        <p:grpSpPr>
          <a:xfrm>
            <a:off x="0" y="0"/>
            <a:ext cx="12192000" cy="6858003"/>
            <a:chOff x="0" y="-1"/>
            <a:chExt cx="12192000" cy="6858003"/>
          </a:xfrm>
        </p:grpSpPr>
        <p:grpSp>
          <p:nvGrpSpPr>
            <p:cNvPr id="5" name="Group 4"/>
            <p:cNvGrpSpPr/>
            <p:nvPr/>
          </p:nvGrpSpPr>
          <p:grpSpPr>
            <a:xfrm>
              <a:off x="0" y="5791200"/>
              <a:ext cx="12192000" cy="1066800"/>
              <a:chOff x="0" y="5267325"/>
              <a:chExt cx="12192000" cy="1590675"/>
            </a:xfrm>
          </p:grpSpPr>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67325"/>
                <a:ext cx="2417616" cy="1590675"/>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7616" y="5267325"/>
                <a:ext cx="2417616" cy="1590675"/>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5232" y="5267325"/>
                <a:ext cx="2417616" cy="1590675"/>
              </a:xfrm>
              <a:prstGeom prst="rect">
                <a:avLst/>
              </a:prstGeo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2848" y="5267325"/>
                <a:ext cx="2417616" cy="1590675"/>
              </a:xfrm>
              <a:prstGeom prst="rect">
                <a:avLst/>
              </a:prstGeom>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0464" y="5267325"/>
                <a:ext cx="2521536" cy="1590675"/>
              </a:xfrm>
              <a:prstGeom prst="rect">
                <a:avLst/>
              </a:prstGeom>
            </p:spPr>
          </p:pic>
        </p:grpSp>
        <p:grpSp>
          <p:nvGrpSpPr>
            <p:cNvPr id="6" name="Group 5"/>
            <p:cNvGrpSpPr/>
            <p:nvPr/>
          </p:nvGrpSpPr>
          <p:grpSpPr>
            <a:xfrm rot="10800000">
              <a:off x="0" y="0"/>
              <a:ext cx="12192000" cy="1066800"/>
              <a:chOff x="0" y="5267325"/>
              <a:chExt cx="12192000" cy="1590675"/>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67325"/>
                <a:ext cx="2417616" cy="1590675"/>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7616" y="5267325"/>
                <a:ext cx="2417616" cy="1590675"/>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5232" y="5267325"/>
                <a:ext cx="2417616" cy="1590675"/>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2848" y="5267325"/>
                <a:ext cx="2417616" cy="1590675"/>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0464" y="5267325"/>
                <a:ext cx="2521536" cy="1590675"/>
              </a:xfrm>
              <a:prstGeom prst="rect">
                <a:avLst/>
              </a:prstGeom>
            </p:spPr>
          </p:pic>
        </p:grpSp>
        <p:grpSp>
          <p:nvGrpSpPr>
            <p:cNvPr id="7" name="Group 6"/>
            <p:cNvGrpSpPr/>
            <p:nvPr/>
          </p:nvGrpSpPr>
          <p:grpSpPr>
            <a:xfrm rot="5400000">
              <a:off x="-2895600" y="2895602"/>
              <a:ext cx="6858001" cy="1066800"/>
              <a:chOff x="0" y="5267325"/>
              <a:chExt cx="12192000" cy="1590675"/>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67325"/>
                <a:ext cx="2417616" cy="1590675"/>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7616" y="5267325"/>
                <a:ext cx="2417616" cy="1590675"/>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5232" y="5267325"/>
                <a:ext cx="2417616" cy="1590675"/>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2848" y="5267325"/>
                <a:ext cx="2417616" cy="1590675"/>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0464" y="5267325"/>
                <a:ext cx="2521536" cy="1590675"/>
              </a:xfrm>
              <a:prstGeom prst="rect">
                <a:avLst/>
              </a:prstGeom>
            </p:spPr>
          </p:pic>
        </p:grpSp>
        <p:grpSp>
          <p:nvGrpSpPr>
            <p:cNvPr id="8" name="Group 7"/>
            <p:cNvGrpSpPr/>
            <p:nvPr/>
          </p:nvGrpSpPr>
          <p:grpSpPr>
            <a:xfrm rot="16200000">
              <a:off x="8228300" y="2895600"/>
              <a:ext cx="6858001" cy="1066800"/>
              <a:chOff x="0" y="5267325"/>
              <a:chExt cx="12192000" cy="1590675"/>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67325"/>
                <a:ext cx="2417616" cy="159067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7616" y="5267325"/>
                <a:ext cx="2417616" cy="1590675"/>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5232" y="5267325"/>
                <a:ext cx="2417616" cy="1590675"/>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2848" y="5267325"/>
                <a:ext cx="2417616" cy="1590675"/>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0464" y="5267325"/>
                <a:ext cx="2521536" cy="1590675"/>
              </a:xfrm>
              <a:prstGeom prst="rect">
                <a:avLst/>
              </a:prstGeom>
            </p:spPr>
          </p:pic>
        </p:grpSp>
      </p:grpSp>
    </p:spTree>
    <p:extLst>
      <p:ext uri="{BB962C8B-B14F-4D97-AF65-F5344CB8AC3E}">
        <p14:creationId xmlns:p14="http://schemas.microsoft.com/office/powerpoint/2010/main" val="2487469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 xmlns:a16="http://schemas.microsoft.com/office/drawing/2014/main" id="{850B154C-1F21-457B-B554-808BC1E8D0B9}"/>
              </a:ext>
            </a:extLst>
          </p:cNvPr>
          <p:cNvSpPr txBox="1"/>
          <p:nvPr/>
        </p:nvSpPr>
        <p:spPr>
          <a:xfrm>
            <a:off x="740239" y="275339"/>
            <a:ext cx="10268847"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bn-BD" sz="7200" dirty="0" smtClean="0">
                <a:solidFill>
                  <a:srgbClr val="C00000"/>
                </a:solidFill>
                <a:latin typeface="NikoshBAN" panose="02000000000000000000" pitchFamily="2" charset="0"/>
                <a:cs typeface="NikoshBAN" panose="02000000000000000000" pitchFamily="2" charset="0"/>
              </a:rPr>
              <a:t>পাঠ</a:t>
            </a:r>
            <a:r>
              <a:rPr lang="bn-IN" sz="7200" dirty="0" smtClean="0">
                <a:solidFill>
                  <a:srgbClr val="C00000"/>
                </a:solidFill>
                <a:latin typeface="NikoshBAN" panose="02000000000000000000" pitchFamily="2" charset="0"/>
                <a:cs typeface="NikoshBAN" panose="02000000000000000000" pitchFamily="2" charset="0"/>
              </a:rPr>
              <a:t>  পরিচিতি</a:t>
            </a:r>
            <a:r>
              <a:rPr lang="bn-BD" sz="7200" dirty="0" smtClean="0">
                <a:solidFill>
                  <a:srgbClr val="C00000"/>
                </a:solidFill>
                <a:latin typeface="NikoshBAN" panose="02000000000000000000" pitchFamily="2" charset="0"/>
                <a:cs typeface="NikoshBAN" panose="02000000000000000000" pitchFamily="2" charset="0"/>
              </a:rPr>
              <a:t> </a:t>
            </a:r>
            <a:endParaRPr lang="en-US" sz="7200" dirty="0">
              <a:solidFill>
                <a:srgbClr val="C00000"/>
              </a:solidFill>
              <a:latin typeface="NikoshBAN" panose="02000000000000000000" pitchFamily="2" charset="0"/>
              <a:cs typeface="NikoshBAN" panose="02000000000000000000" pitchFamily="2" charset="0"/>
            </a:endParaRPr>
          </a:p>
        </p:txBody>
      </p:sp>
      <p:sp>
        <p:nvSpPr>
          <p:cNvPr id="3" name="TextBox 2">
            <a:extLst>
              <a:ext uri="{FF2B5EF4-FFF2-40B4-BE49-F238E27FC236}">
                <a16:creationId xmlns="" xmlns:a16="http://schemas.microsoft.com/office/drawing/2014/main" id="{46B04C86-5D0E-4F12-BD19-BDF09A1FD821}"/>
              </a:ext>
            </a:extLst>
          </p:cNvPr>
          <p:cNvSpPr txBox="1"/>
          <p:nvPr/>
        </p:nvSpPr>
        <p:spPr>
          <a:xfrm>
            <a:off x="844258" y="1475668"/>
            <a:ext cx="10268847" cy="5316736"/>
          </a:xfrm>
          <a:prstGeom prst="horizontalScroll">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bn-BD" sz="5400" dirty="0" smtClean="0">
                <a:solidFill>
                  <a:schemeClr val="accent1"/>
                </a:solidFill>
                <a:latin typeface="NikoshBAN" panose="02000000000000000000" pitchFamily="2" charset="0"/>
                <a:cs typeface="NikoshBAN" panose="02000000000000000000" pitchFamily="2" charset="0"/>
              </a:rPr>
              <a:t>            </a:t>
            </a:r>
            <a:r>
              <a:rPr lang="bn-BD" sz="4000" dirty="0" smtClean="0">
                <a:solidFill>
                  <a:schemeClr val="accent1"/>
                </a:solidFill>
                <a:latin typeface="NikoshBAN" panose="02000000000000000000" pitchFamily="2" charset="0"/>
                <a:cs typeface="NikoshBAN" panose="02000000000000000000" pitchFamily="2" charset="0"/>
              </a:rPr>
              <a:t>বিষয়ঃ     প্রাথমিক বিজ্ঞান</a:t>
            </a:r>
            <a:endParaRPr lang="bn-BD" sz="4000" dirty="0">
              <a:solidFill>
                <a:schemeClr val="accent1"/>
              </a:solidFill>
              <a:latin typeface="NikoshBAN" panose="02000000000000000000" pitchFamily="2" charset="0"/>
              <a:cs typeface="NikoshBAN" panose="02000000000000000000" pitchFamily="2" charset="0"/>
            </a:endParaRPr>
          </a:p>
          <a:p>
            <a:r>
              <a:rPr lang="bn-BD" sz="4000" dirty="0" smtClean="0">
                <a:solidFill>
                  <a:schemeClr val="accent1"/>
                </a:solidFill>
                <a:latin typeface="NikoshBAN" panose="02000000000000000000" pitchFamily="2" charset="0"/>
                <a:cs typeface="NikoshBAN" panose="02000000000000000000" pitchFamily="2" charset="0"/>
              </a:rPr>
              <a:t>             </a:t>
            </a:r>
            <a:r>
              <a:rPr lang="bn-BD" sz="4000" dirty="0" smtClean="0">
                <a:solidFill>
                  <a:srgbClr val="FFFF00"/>
                </a:solidFill>
                <a:latin typeface="NikoshBAN" panose="02000000000000000000" pitchFamily="2" charset="0"/>
                <a:cs typeface="NikoshBAN" panose="02000000000000000000" pitchFamily="2" charset="0"/>
              </a:rPr>
              <a:t>শ্রেণীঃ     পঞ্চম শ্রেণি</a:t>
            </a:r>
          </a:p>
          <a:p>
            <a:r>
              <a:rPr lang="bn-BD" sz="4000" dirty="0" smtClean="0">
                <a:solidFill>
                  <a:srgbClr val="FFFF00"/>
                </a:solidFill>
                <a:latin typeface="NikoshBAN" panose="02000000000000000000" pitchFamily="2" charset="0"/>
                <a:cs typeface="NikoshBAN" panose="02000000000000000000" pitchFamily="2" charset="0"/>
              </a:rPr>
              <a:t>           অধ্যায়ঃ      ৭   </a:t>
            </a:r>
          </a:p>
          <a:p>
            <a:r>
              <a:rPr lang="bn-BD" sz="4000" dirty="0" smtClean="0">
                <a:solidFill>
                  <a:schemeClr val="accent1"/>
                </a:solidFill>
                <a:latin typeface="NikoshBAN" panose="02000000000000000000" pitchFamily="2" charset="0"/>
                <a:cs typeface="NikoshBAN" panose="02000000000000000000" pitchFamily="2" charset="0"/>
              </a:rPr>
              <a:t>    </a:t>
            </a:r>
            <a:r>
              <a:rPr lang="bn-BD" sz="4000" dirty="0" smtClean="0">
                <a:solidFill>
                  <a:srgbClr val="002060"/>
                </a:solidFill>
                <a:latin typeface="NikoshBAN" panose="02000000000000000000" pitchFamily="2" charset="0"/>
                <a:cs typeface="NikoshBAN" panose="02000000000000000000" pitchFamily="2" charset="0"/>
              </a:rPr>
              <a:t>সাধারন পাঠঃ    </a:t>
            </a:r>
            <a:r>
              <a:rPr lang="en-US" sz="4000" dirty="0" smtClean="0">
                <a:solidFill>
                  <a:srgbClr val="002060"/>
                </a:solidFill>
                <a:latin typeface="NikoshBAN" panose="02000000000000000000" pitchFamily="2" charset="0"/>
                <a:cs typeface="NikoshBAN" panose="02000000000000000000" pitchFamily="2" charset="0"/>
              </a:rPr>
              <a:t> </a:t>
            </a:r>
            <a:r>
              <a:rPr lang="bn-BD" sz="4000" dirty="0" smtClean="0">
                <a:solidFill>
                  <a:srgbClr val="002060"/>
                </a:solidFill>
                <a:latin typeface="NikoshBAN" panose="02000000000000000000" pitchFamily="2" charset="0"/>
                <a:cs typeface="NikoshBAN" panose="02000000000000000000" pitchFamily="2" charset="0"/>
              </a:rPr>
              <a:t>স্বাস্থ্যবিধি </a:t>
            </a:r>
          </a:p>
          <a:p>
            <a:r>
              <a:rPr lang="bn-BD" sz="4000" dirty="0" smtClean="0">
                <a:solidFill>
                  <a:schemeClr val="accent1"/>
                </a:solidFill>
                <a:latin typeface="NikoshBAN" panose="02000000000000000000" pitchFamily="2" charset="0"/>
                <a:cs typeface="NikoshBAN" panose="02000000000000000000" pitchFamily="2" charset="0"/>
              </a:rPr>
              <a:t>     </a:t>
            </a:r>
            <a:r>
              <a:rPr lang="bn-BD" sz="3600" dirty="0" smtClean="0">
                <a:solidFill>
                  <a:schemeClr val="tx1"/>
                </a:solidFill>
                <a:latin typeface="NikoshBAN" panose="02000000000000000000" pitchFamily="2" charset="0"/>
                <a:cs typeface="NikoshBAN" panose="02000000000000000000" pitchFamily="2" charset="0"/>
              </a:rPr>
              <a:t>বিশেষ পাঠঃ       সংক্রামক রোগের প্রতিরোধ ও প্রতিকার </a:t>
            </a:r>
            <a:endParaRPr lang="en-US" sz="3600" dirty="0">
              <a:solidFill>
                <a:schemeClr val="tx1"/>
              </a:solidFill>
              <a:latin typeface="NikoshBAN" panose="02000000000000000000" pitchFamily="2" charset="0"/>
              <a:cs typeface="NikoshBAN" panose="02000000000000000000" pitchFamily="2" charset="0"/>
            </a:endParaRPr>
          </a:p>
          <a:p>
            <a:r>
              <a:rPr lang="bn-BD" sz="4000" dirty="0" smtClean="0">
                <a:solidFill>
                  <a:schemeClr val="accent1"/>
                </a:solidFill>
                <a:latin typeface="NikoshBAN" panose="02000000000000000000" pitchFamily="2" charset="0"/>
                <a:cs typeface="NikoshBAN" panose="02000000000000000000" pitchFamily="2" charset="0"/>
              </a:rPr>
              <a:t>             </a:t>
            </a:r>
            <a:r>
              <a:rPr lang="en-US" sz="4000" dirty="0" err="1" smtClean="0">
                <a:solidFill>
                  <a:schemeClr val="accent6">
                    <a:lumMod val="75000"/>
                  </a:schemeClr>
                </a:solidFill>
                <a:latin typeface="NikoshBAN" panose="02000000000000000000" pitchFamily="2" charset="0"/>
                <a:cs typeface="NikoshBAN" panose="02000000000000000000" pitchFamily="2" charset="0"/>
              </a:rPr>
              <a:t>সময়</a:t>
            </a:r>
            <a:r>
              <a:rPr lang="bn-BD" sz="4000" dirty="0" smtClean="0">
                <a:solidFill>
                  <a:schemeClr val="accent6">
                    <a:lumMod val="75000"/>
                  </a:schemeClr>
                </a:solidFill>
                <a:latin typeface="NikoshBAN" panose="02000000000000000000" pitchFamily="2" charset="0"/>
                <a:cs typeface="NikoshBAN" panose="02000000000000000000" pitchFamily="2" charset="0"/>
              </a:rPr>
              <a:t>ঃ     </a:t>
            </a:r>
            <a:r>
              <a:rPr lang="en-US" sz="4000" dirty="0" smtClean="0">
                <a:solidFill>
                  <a:schemeClr val="accent6">
                    <a:lumMod val="75000"/>
                  </a:schemeClr>
                </a:solidFill>
                <a:latin typeface="NikoshBAN" panose="02000000000000000000" pitchFamily="2" charset="0"/>
                <a:cs typeface="NikoshBAN" panose="02000000000000000000" pitchFamily="2" charset="0"/>
              </a:rPr>
              <a:t>৪০ </a:t>
            </a:r>
            <a:r>
              <a:rPr lang="en-US" sz="4000" dirty="0" err="1">
                <a:solidFill>
                  <a:schemeClr val="accent6">
                    <a:lumMod val="75000"/>
                  </a:schemeClr>
                </a:solidFill>
                <a:latin typeface="NikoshBAN" panose="02000000000000000000" pitchFamily="2" charset="0"/>
                <a:cs typeface="NikoshBAN" panose="02000000000000000000" pitchFamily="2" charset="0"/>
              </a:rPr>
              <a:t>মিনিট</a:t>
            </a:r>
            <a:endParaRPr lang="en-US" sz="4000" dirty="0">
              <a:solidFill>
                <a:schemeClr val="accent6">
                  <a:lumMod val="7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57489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22258" y="-2626331"/>
            <a:ext cx="6146185" cy="12190701"/>
          </a:xfrm>
          <a:prstGeom prst="flowChartDelay">
            <a:avLst/>
          </a:prstGeom>
        </p:spPr>
        <p:style>
          <a:lnRef idx="2">
            <a:schemeClr val="accent2">
              <a:shade val="50000"/>
            </a:schemeClr>
          </a:lnRef>
          <a:fillRef idx="1">
            <a:schemeClr val="accent2"/>
          </a:fillRef>
          <a:effectRef idx="0">
            <a:schemeClr val="accent2"/>
          </a:effectRef>
          <a:fontRef idx="minor">
            <a:schemeClr val="lt1"/>
          </a:fontRef>
        </p:style>
        <p:txBody>
          <a:bodyPr vert="vert" wrap="square" rtlCol="0">
            <a:spAutoFit/>
          </a:bodyPr>
          <a:lstStyle/>
          <a:p>
            <a:pPr algn="ctr"/>
            <a:r>
              <a:rPr lang="bn-BD" sz="11500" b="1" dirty="0" smtClean="0">
                <a:latin typeface="NikoshBAN" panose="02000000000000000000" pitchFamily="2" charset="0"/>
                <a:cs typeface="NikoshBAN" panose="02000000000000000000" pitchFamily="2" charset="0"/>
              </a:rPr>
              <a:t> </a:t>
            </a:r>
            <a:r>
              <a:rPr lang="bn-BD" sz="8800" b="1" dirty="0" smtClean="0">
                <a:latin typeface="NikoshBAN" panose="02000000000000000000" pitchFamily="2" charset="0"/>
                <a:cs typeface="NikoshBAN" panose="02000000000000000000" pitchFamily="2" charset="0"/>
              </a:rPr>
              <a:t>শিখনফল</a:t>
            </a:r>
            <a:r>
              <a:rPr lang="bn-BD" sz="11500" b="1" dirty="0" smtClean="0">
                <a:latin typeface="NikoshBAN" panose="02000000000000000000" pitchFamily="2" charset="0"/>
                <a:cs typeface="NikoshBAN" panose="02000000000000000000" pitchFamily="2" charset="0"/>
              </a:rPr>
              <a:t>  </a:t>
            </a:r>
            <a:endParaRPr lang="bn-BD" sz="5400" dirty="0">
              <a:latin typeface="NikoshBAN" panose="02000000000000000000" pitchFamily="2" charset="0"/>
              <a:cs typeface="NikoshBAN" panose="02000000000000000000" pitchFamily="2" charset="0"/>
            </a:endParaRPr>
          </a:p>
          <a:p>
            <a:r>
              <a:rPr lang="bn-BD" sz="3600" dirty="0" smtClean="0">
                <a:latin typeface="NikoshBAN" panose="02000000000000000000" pitchFamily="2" charset="0"/>
                <a:cs typeface="NikoshBAN" panose="02000000000000000000" pitchFamily="2" charset="0"/>
              </a:rPr>
              <a:t>৯.১.১ বায়ুবাহিত রোগসমূহের প্রতিরোধ সম্পর্কে বলতে পারবে। </a:t>
            </a:r>
          </a:p>
          <a:p>
            <a:r>
              <a:rPr lang="bn-BD" sz="3600" dirty="0" smtClean="0">
                <a:latin typeface="NikoshBAN" panose="02000000000000000000" pitchFamily="2" charset="0"/>
                <a:cs typeface="NikoshBAN" panose="02000000000000000000" pitchFamily="2" charset="0"/>
              </a:rPr>
              <a:t>৯.১.২ </a:t>
            </a:r>
            <a:r>
              <a:rPr lang="bn-BD" sz="3600" dirty="0">
                <a:latin typeface="NikoshBAN" panose="02000000000000000000" pitchFamily="2" charset="0"/>
                <a:cs typeface="NikoshBAN" panose="02000000000000000000" pitchFamily="2" charset="0"/>
              </a:rPr>
              <a:t>বায়ুবাহিত রোগসমূহের </a:t>
            </a:r>
            <a:r>
              <a:rPr lang="bn-BD" sz="3600" dirty="0" smtClean="0">
                <a:latin typeface="NikoshBAN" panose="02000000000000000000" pitchFamily="2" charset="0"/>
                <a:cs typeface="NikoshBAN" panose="02000000000000000000" pitchFamily="2" charset="0"/>
              </a:rPr>
              <a:t>প্রতিকার </a:t>
            </a:r>
            <a:r>
              <a:rPr lang="bn-BD" sz="3600" dirty="0">
                <a:latin typeface="NikoshBAN" panose="02000000000000000000" pitchFamily="2" charset="0"/>
                <a:cs typeface="NikoshBAN" panose="02000000000000000000" pitchFamily="2" charset="0"/>
              </a:rPr>
              <a:t>সম্পর্কে বলতে পারবে। </a:t>
            </a:r>
            <a:r>
              <a:rPr lang="bn-BD" sz="3600" dirty="0" smtClean="0">
                <a:latin typeface="NikoshBAN" panose="02000000000000000000" pitchFamily="2" charset="0"/>
                <a:cs typeface="NikoshBAN" panose="02000000000000000000" pitchFamily="2" charset="0"/>
              </a:rPr>
              <a:t> </a:t>
            </a:r>
            <a:endParaRPr lang="bn-BD" sz="3600" dirty="0">
              <a:latin typeface="NikoshBAN" panose="02000000000000000000" pitchFamily="2" charset="0"/>
              <a:cs typeface="NikoshBAN" panose="02000000000000000000" pitchFamily="2" charset="0"/>
            </a:endParaRPr>
          </a:p>
          <a:p>
            <a:pPr algn="ctr"/>
            <a:endParaRPr lang="bn-BD" sz="3600" dirty="0">
              <a:latin typeface="NikoshBAN" panose="02000000000000000000" pitchFamily="2" charset="0"/>
              <a:cs typeface="NikoshBAN" panose="02000000000000000000" pitchFamily="2" charset="0"/>
            </a:endParaRPr>
          </a:p>
          <a:p>
            <a:endParaRPr lang="en-US" sz="3600" dirty="0">
              <a:latin typeface="NikoshBAN" panose="02000000000000000000" pitchFamily="2" charset="0"/>
              <a:cs typeface="NikoshBAN" panose="02000000000000000000" pitchFamily="2" charset="0"/>
            </a:endParaRPr>
          </a:p>
        </p:txBody>
      </p:sp>
      <p:grpSp>
        <p:nvGrpSpPr>
          <p:cNvPr id="3" name="Group 2"/>
          <p:cNvGrpSpPr/>
          <p:nvPr/>
        </p:nvGrpSpPr>
        <p:grpSpPr>
          <a:xfrm>
            <a:off x="0" y="0"/>
            <a:ext cx="12192000" cy="6858003"/>
            <a:chOff x="0" y="-1"/>
            <a:chExt cx="12192000" cy="6858003"/>
          </a:xfrm>
        </p:grpSpPr>
        <p:grpSp>
          <p:nvGrpSpPr>
            <p:cNvPr id="4" name="Group 3"/>
            <p:cNvGrpSpPr/>
            <p:nvPr/>
          </p:nvGrpSpPr>
          <p:grpSpPr>
            <a:xfrm>
              <a:off x="0" y="5791200"/>
              <a:ext cx="12192000" cy="1066800"/>
              <a:chOff x="0" y="5267325"/>
              <a:chExt cx="12192000" cy="1590675"/>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67325"/>
                <a:ext cx="2417616" cy="1590675"/>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7616" y="5267325"/>
                <a:ext cx="2417616" cy="1590675"/>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5232" y="5267325"/>
                <a:ext cx="2417616" cy="1590675"/>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2848" y="5267325"/>
                <a:ext cx="2417616" cy="1590675"/>
              </a:xfrm>
              <a:prstGeom prst="rect">
                <a:avLst/>
              </a:prstGeo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0464" y="5267325"/>
                <a:ext cx="2521536" cy="1590675"/>
              </a:xfrm>
              <a:prstGeom prst="rect">
                <a:avLst/>
              </a:prstGeom>
            </p:spPr>
          </p:pic>
        </p:grpSp>
        <p:grpSp>
          <p:nvGrpSpPr>
            <p:cNvPr id="5" name="Group 4"/>
            <p:cNvGrpSpPr/>
            <p:nvPr/>
          </p:nvGrpSpPr>
          <p:grpSpPr>
            <a:xfrm rot="10800000">
              <a:off x="0" y="0"/>
              <a:ext cx="12192000" cy="1066800"/>
              <a:chOff x="0" y="5267325"/>
              <a:chExt cx="12192000" cy="1590675"/>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67325"/>
                <a:ext cx="2417616" cy="1590675"/>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7616" y="5267325"/>
                <a:ext cx="2417616" cy="1590675"/>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5232" y="5267325"/>
                <a:ext cx="2417616" cy="1590675"/>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2848" y="5267325"/>
                <a:ext cx="2417616" cy="1590675"/>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0464" y="5267325"/>
                <a:ext cx="2521536" cy="1590675"/>
              </a:xfrm>
              <a:prstGeom prst="rect">
                <a:avLst/>
              </a:prstGeom>
            </p:spPr>
          </p:pic>
        </p:grpSp>
        <p:grpSp>
          <p:nvGrpSpPr>
            <p:cNvPr id="6" name="Group 5"/>
            <p:cNvGrpSpPr/>
            <p:nvPr/>
          </p:nvGrpSpPr>
          <p:grpSpPr>
            <a:xfrm rot="5400000">
              <a:off x="-2895600" y="2895602"/>
              <a:ext cx="6858001" cy="1066800"/>
              <a:chOff x="0" y="5267325"/>
              <a:chExt cx="12192000" cy="1590675"/>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67325"/>
                <a:ext cx="2417616" cy="1590675"/>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7616" y="5267325"/>
                <a:ext cx="2417616" cy="1590675"/>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5232" y="5267325"/>
                <a:ext cx="2417616" cy="1590675"/>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2848" y="5267325"/>
                <a:ext cx="2417616" cy="1590675"/>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0464" y="5267325"/>
                <a:ext cx="2521536" cy="1590675"/>
              </a:xfrm>
              <a:prstGeom prst="rect">
                <a:avLst/>
              </a:prstGeom>
            </p:spPr>
          </p:pic>
        </p:grpSp>
        <p:grpSp>
          <p:nvGrpSpPr>
            <p:cNvPr id="7" name="Group 6"/>
            <p:cNvGrpSpPr/>
            <p:nvPr/>
          </p:nvGrpSpPr>
          <p:grpSpPr>
            <a:xfrm rot="16200000">
              <a:off x="8228300" y="2895600"/>
              <a:ext cx="6858001" cy="1066800"/>
              <a:chOff x="0" y="5267325"/>
              <a:chExt cx="12192000" cy="1590675"/>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67325"/>
                <a:ext cx="2417616" cy="159067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7616" y="5267325"/>
                <a:ext cx="2417616" cy="159067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5232" y="5267325"/>
                <a:ext cx="2417616" cy="1590675"/>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2848" y="5267325"/>
                <a:ext cx="2417616" cy="1590675"/>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0464" y="5267325"/>
                <a:ext cx="2521536" cy="1590675"/>
              </a:xfrm>
              <a:prstGeom prst="rect">
                <a:avLst/>
              </a:prstGeom>
            </p:spPr>
          </p:pic>
        </p:grpSp>
      </p:grpSp>
    </p:spTree>
    <p:extLst>
      <p:ext uri="{BB962C8B-B14F-4D97-AF65-F5344CB8AC3E}">
        <p14:creationId xmlns:p14="http://schemas.microsoft.com/office/powerpoint/2010/main" val="1178726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তরল ক্রিস্টাল ডিসপ্লে (LCD) কি?"/>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2398" y="186266"/>
            <a:ext cx="9652002" cy="6437811"/>
          </a:xfrm>
          <a:prstGeom prst="rect">
            <a:avLst/>
          </a:prstGeom>
          <a:noFill/>
          <a:extLst>
            <a:ext uri="{909E8E84-426E-40DD-AFC4-6F175D3DCCD1}">
              <a14:hiddenFill xmlns:a14="http://schemas.microsoft.com/office/drawing/2010/main">
                <a:solidFill>
                  <a:srgbClr val="FFFFFF"/>
                </a:solidFill>
              </a14:hiddenFill>
            </a:ext>
          </a:extLst>
        </p:spPr>
      </p:pic>
      <p:pic>
        <p:nvPicPr>
          <p:cNvPr id="2" name="My Video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964267" y="495300"/>
            <a:ext cx="8404579" cy="4787900"/>
          </a:xfrm>
          <a:prstGeom prst="rect">
            <a:avLst/>
          </a:prstGeom>
        </p:spPr>
      </p:pic>
    </p:spTree>
    <p:extLst>
      <p:ext uri="{BB962C8B-B14F-4D97-AF65-F5344CB8AC3E}">
        <p14:creationId xmlns:p14="http://schemas.microsoft.com/office/powerpoint/2010/main" val="4184586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8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526473" y="346364"/>
            <a:ext cx="10806545" cy="6026727"/>
          </a:xfrm>
          <a:prstGeom prst="bevel">
            <a:avLst>
              <a:gd name="adj" fmla="val 3778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bn-BD" sz="4800" b="1" dirty="0">
                <a:solidFill>
                  <a:schemeClr val="tx1"/>
                </a:solidFill>
                <a:latin typeface="NikoshBAN" panose="02000000000000000000" pitchFamily="2" charset="0"/>
                <a:cs typeface="NikoshBAN" panose="02000000000000000000" pitchFamily="2" charset="0"/>
              </a:rPr>
              <a:t>সংক্রামক রোগের প্রতিরোধ ও </a:t>
            </a:r>
            <a:r>
              <a:rPr lang="bn-BD" sz="4800" b="1" dirty="0" smtClean="0">
                <a:solidFill>
                  <a:schemeClr val="tx1"/>
                </a:solidFill>
                <a:latin typeface="NikoshBAN" panose="02000000000000000000" pitchFamily="2" charset="0"/>
                <a:cs typeface="NikoshBAN" panose="02000000000000000000" pitchFamily="2" charset="0"/>
              </a:rPr>
              <a:t>প্রতিকার</a:t>
            </a:r>
            <a:r>
              <a:rPr lang="en-US" sz="4800" b="1" dirty="0" smtClean="0">
                <a:solidFill>
                  <a:schemeClr val="tx1"/>
                </a:solidFill>
                <a:latin typeface="NikoshBAN" panose="02000000000000000000" pitchFamily="2" charset="0"/>
                <a:cs typeface="NikoshBAN" panose="02000000000000000000" pitchFamily="2" charset="0"/>
              </a:rPr>
              <a:t> </a:t>
            </a:r>
            <a:endParaRPr lang="en-US" sz="5400" b="1" dirty="0">
              <a:latin typeface="NikoshBAN" panose="02000000000000000000" pitchFamily="2" charset="0"/>
              <a:cs typeface="NikoshBAN" panose="02000000000000000000" pitchFamily="2" charset="0"/>
            </a:endParaRPr>
          </a:p>
        </p:txBody>
      </p:sp>
      <p:sp>
        <p:nvSpPr>
          <p:cNvPr id="3" name="TextBox 2"/>
          <p:cNvSpPr txBox="1"/>
          <p:nvPr/>
        </p:nvSpPr>
        <p:spPr>
          <a:xfrm>
            <a:off x="2895600" y="1359911"/>
            <a:ext cx="6068290" cy="1015663"/>
          </a:xfrm>
          <a:prstGeom prst="rect">
            <a:avLst/>
          </a:prstGeom>
          <a:noFill/>
        </p:spPr>
        <p:txBody>
          <a:bodyPr wrap="square" rtlCol="0">
            <a:spAutoFit/>
          </a:bodyPr>
          <a:lstStyle/>
          <a:p>
            <a:pPr algn="ctr"/>
            <a:r>
              <a:rPr lang="bn-BD" sz="6000" dirty="0" smtClean="0">
                <a:solidFill>
                  <a:schemeClr val="accent4"/>
                </a:solidFill>
                <a:latin typeface="NikoshBAN" panose="02000000000000000000" pitchFamily="2" charset="0"/>
                <a:cs typeface="NikoshBAN" panose="02000000000000000000" pitchFamily="2" charset="0"/>
              </a:rPr>
              <a:t>আমাদের আজকের পাঠ </a:t>
            </a:r>
            <a:endParaRPr lang="en-US" sz="6000" dirty="0">
              <a:solidFill>
                <a:schemeClr val="accent4"/>
              </a:solidFill>
              <a:latin typeface="NikoshBAN" panose="02000000000000000000" pitchFamily="2" charset="0"/>
              <a:cs typeface="NikoshBAN" panose="02000000000000000000" pitchFamily="2" charset="0"/>
            </a:endParaRPr>
          </a:p>
        </p:txBody>
      </p:sp>
      <p:grpSp>
        <p:nvGrpSpPr>
          <p:cNvPr id="4" name="Group 3"/>
          <p:cNvGrpSpPr/>
          <p:nvPr/>
        </p:nvGrpSpPr>
        <p:grpSpPr>
          <a:xfrm>
            <a:off x="0" y="0"/>
            <a:ext cx="12192000" cy="6858003"/>
            <a:chOff x="0" y="-1"/>
            <a:chExt cx="12192000" cy="6858003"/>
          </a:xfrm>
        </p:grpSpPr>
        <p:grpSp>
          <p:nvGrpSpPr>
            <p:cNvPr id="5" name="Group 4"/>
            <p:cNvGrpSpPr/>
            <p:nvPr/>
          </p:nvGrpSpPr>
          <p:grpSpPr>
            <a:xfrm>
              <a:off x="0" y="5791200"/>
              <a:ext cx="12192000" cy="1066800"/>
              <a:chOff x="0" y="5267325"/>
              <a:chExt cx="12192000" cy="1590675"/>
            </a:xfrm>
          </p:grpSpPr>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67325"/>
                <a:ext cx="2417616" cy="1590675"/>
              </a:xfrm>
              <a:prstGeom prst="rect">
                <a:avLst/>
              </a:prstGeom>
            </p:spPr>
          </p:pic>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7616" y="5267325"/>
                <a:ext cx="2417616" cy="1590675"/>
              </a:xfrm>
              <a:prstGeom prst="rect">
                <a:avLst/>
              </a:prstGeom>
            </p:spPr>
          </p:pic>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5232" y="5267325"/>
                <a:ext cx="2417616" cy="1590675"/>
              </a:xfrm>
              <a:prstGeom prst="rect">
                <a:avLst/>
              </a:prstGeom>
            </p:spPr>
          </p:pic>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2848" y="5267325"/>
                <a:ext cx="2417616" cy="1590675"/>
              </a:xfrm>
              <a:prstGeom prst="rect">
                <a:avLst/>
              </a:prstGeom>
            </p:spPr>
          </p:pic>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0464" y="5267325"/>
                <a:ext cx="2521536" cy="1590675"/>
              </a:xfrm>
              <a:prstGeom prst="rect">
                <a:avLst/>
              </a:prstGeom>
            </p:spPr>
          </p:pic>
        </p:grpSp>
        <p:grpSp>
          <p:nvGrpSpPr>
            <p:cNvPr id="6" name="Group 5"/>
            <p:cNvGrpSpPr/>
            <p:nvPr/>
          </p:nvGrpSpPr>
          <p:grpSpPr>
            <a:xfrm rot="10800000">
              <a:off x="0" y="0"/>
              <a:ext cx="12192000" cy="1066800"/>
              <a:chOff x="0" y="5267325"/>
              <a:chExt cx="12192000" cy="1590675"/>
            </a:xfrm>
          </p:grpSpPr>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67325"/>
                <a:ext cx="2417616" cy="1590675"/>
              </a:xfrm>
              <a:prstGeom prst="rect">
                <a:avLst/>
              </a:prstGeom>
            </p:spPr>
          </p:pic>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7616" y="5267325"/>
                <a:ext cx="2417616" cy="1590675"/>
              </a:xfrm>
              <a:prstGeom prst="rect">
                <a:avLst/>
              </a:prstGeom>
            </p:spPr>
          </p:pic>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5232" y="5267325"/>
                <a:ext cx="2417616" cy="1590675"/>
              </a:xfrm>
              <a:prstGeom prst="rect">
                <a:avLst/>
              </a:prstGeom>
            </p:spPr>
          </p:pic>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2848" y="5267325"/>
                <a:ext cx="2417616" cy="1590675"/>
              </a:xfrm>
              <a:prstGeom prst="rect">
                <a:avLst/>
              </a:prstGeom>
            </p:spPr>
          </p:pic>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0464" y="5267325"/>
                <a:ext cx="2521536" cy="1590675"/>
              </a:xfrm>
              <a:prstGeom prst="rect">
                <a:avLst/>
              </a:prstGeom>
            </p:spPr>
          </p:pic>
        </p:grpSp>
        <p:grpSp>
          <p:nvGrpSpPr>
            <p:cNvPr id="7" name="Group 6"/>
            <p:cNvGrpSpPr/>
            <p:nvPr/>
          </p:nvGrpSpPr>
          <p:grpSpPr>
            <a:xfrm rot="5400000">
              <a:off x="-2895600" y="2895602"/>
              <a:ext cx="6858001" cy="1066800"/>
              <a:chOff x="0" y="5267325"/>
              <a:chExt cx="12192000" cy="1590675"/>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67325"/>
                <a:ext cx="2417616" cy="1590675"/>
              </a:xfrm>
              <a:prstGeom prst="rect">
                <a:avLst/>
              </a:prstGeom>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7616" y="5267325"/>
                <a:ext cx="2417616" cy="1590675"/>
              </a:xfrm>
              <a:prstGeom prst="rect">
                <a:avLst/>
              </a:prstGeom>
            </p:spPr>
          </p:pic>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5232" y="5267325"/>
                <a:ext cx="2417616" cy="1590675"/>
              </a:xfrm>
              <a:prstGeom prst="rect">
                <a:avLst/>
              </a:prstGeom>
            </p:spPr>
          </p:pic>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2848" y="5267325"/>
                <a:ext cx="2417616" cy="1590675"/>
              </a:xfrm>
              <a:prstGeom prst="rect">
                <a:avLst/>
              </a:prstGeom>
            </p:spPr>
          </p:pic>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0464" y="5267325"/>
                <a:ext cx="2521536" cy="1590675"/>
              </a:xfrm>
              <a:prstGeom prst="rect">
                <a:avLst/>
              </a:prstGeom>
            </p:spPr>
          </p:pic>
        </p:grpSp>
        <p:grpSp>
          <p:nvGrpSpPr>
            <p:cNvPr id="8" name="Group 7"/>
            <p:cNvGrpSpPr/>
            <p:nvPr/>
          </p:nvGrpSpPr>
          <p:grpSpPr>
            <a:xfrm rot="16200000">
              <a:off x="8228300" y="2895600"/>
              <a:ext cx="6858001" cy="1066800"/>
              <a:chOff x="0" y="5267325"/>
              <a:chExt cx="12192000" cy="1590675"/>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67325"/>
                <a:ext cx="2417616" cy="1590675"/>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7616" y="5267325"/>
                <a:ext cx="2417616" cy="1590675"/>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5232" y="5267325"/>
                <a:ext cx="2417616" cy="1590675"/>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2848" y="5267325"/>
                <a:ext cx="2417616" cy="1590675"/>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0464" y="5267325"/>
                <a:ext cx="2521536" cy="1590675"/>
              </a:xfrm>
              <a:prstGeom prst="rect">
                <a:avLst/>
              </a:prstGeom>
            </p:spPr>
          </p:pic>
        </p:grpSp>
      </p:grpSp>
    </p:spTree>
    <p:extLst>
      <p:ext uri="{BB962C8B-B14F-4D97-AF65-F5344CB8AC3E}">
        <p14:creationId xmlns:p14="http://schemas.microsoft.com/office/powerpoint/2010/main" val="3134501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 y="0"/>
            <a:ext cx="12192003" cy="6873769"/>
            <a:chOff x="-3" y="-15765"/>
            <a:chExt cx="12192003" cy="6873769"/>
          </a:xfrm>
        </p:grpSpPr>
        <p:grpSp>
          <p:nvGrpSpPr>
            <p:cNvPr id="3" name="Group 2"/>
            <p:cNvGrpSpPr/>
            <p:nvPr/>
          </p:nvGrpSpPr>
          <p:grpSpPr>
            <a:xfrm>
              <a:off x="0" y="6451600"/>
              <a:ext cx="12192000" cy="406401"/>
              <a:chOff x="0" y="6252029"/>
              <a:chExt cx="12192000" cy="605973"/>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52029"/>
                <a:ext cx="2417616" cy="605973"/>
              </a:xfrm>
              <a:prstGeom prst="rect">
                <a:avLst/>
              </a:prstGeom>
            </p:spPr>
          </p:pic>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7616" y="6252029"/>
                <a:ext cx="2417616" cy="605973"/>
              </a:xfrm>
              <a:prstGeom prst="rect">
                <a:avLst/>
              </a:prstGeom>
            </p:spPr>
          </p:pic>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5232" y="6252029"/>
                <a:ext cx="2417616" cy="605973"/>
              </a:xfrm>
              <a:prstGeom prst="rect">
                <a:avLst/>
              </a:prstGeom>
            </p:spPr>
          </p:pic>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2848" y="6252029"/>
                <a:ext cx="2417616" cy="605973"/>
              </a:xfrm>
              <a:prstGeom prst="rect">
                <a:avLst/>
              </a:prstGeom>
            </p:spPr>
          </p:pic>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0464" y="6252029"/>
                <a:ext cx="2521536" cy="605973"/>
              </a:xfrm>
              <a:prstGeom prst="rect">
                <a:avLst/>
              </a:prstGeom>
            </p:spPr>
          </p:pic>
        </p:grpSp>
        <p:grpSp>
          <p:nvGrpSpPr>
            <p:cNvPr id="4" name="Group 3"/>
            <p:cNvGrpSpPr/>
            <p:nvPr/>
          </p:nvGrpSpPr>
          <p:grpSpPr>
            <a:xfrm rot="10800000">
              <a:off x="0" y="-15765"/>
              <a:ext cx="12192000" cy="337496"/>
              <a:chOff x="0" y="6378267"/>
              <a:chExt cx="12192000" cy="503230"/>
            </a:xfrm>
          </p:grpSpPr>
          <p:pic>
            <p:nvPicPr>
              <p:cNvPr id="35" name="Picture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78270"/>
                <a:ext cx="2417616" cy="503227"/>
              </a:xfrm>
              <a:prstGeom prst="rect">
                <a:avLst/>
              </a:prstGeom>
            </p:spPr>
          </p:pic>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7616" y="6378267"/>
                <a:ext cx="2417616" cy="503227"/>
              </a:xfrm>
              <a:prstGeom prst="rect">
                <a:avLst/>
              </a:prstGeom>
            </p:spPr>
          </p:pic>
          <p:pic>
            <p:nvPicPr>
              <p:cNvPr id="37" name="Picture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5232" y="6378267"/>
                <a:ext cx="2417616" cy="503227"/>
              </a:xfrm>
              <a:prstGeom prst="rect">
                <a:avLst/>
              </a:prstGeom>
            </p:spPr>
          </p:pic>
          <p:pic>
            <p:nvPicPr>
              <p:cNvPr id="38" name="Picture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2848" y="6378267"/>
                <a:ext cx="2417616" cy="503227"/>
              </a:xfrm>
              <a:prstGeom prst="rect">
                <a:avLst/>
              </a:prstGeom>
            </p:spPr>
          </p:pic>
          <p:pic>
            <p:nvPicPr>
              <p:cNvPr id="39" name="Picture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0464" y="6378267"/>
                <a:ext cx="2521536" cy="503227"/>
              </a:xfrm>
              <a:prstGeom prst="rect">
                <a:avLst/>
              </a:prstGeom>
            </p:spPr>
          </p:pic>
        </p:grpSp>
        <p:grpSp>
          <p:nvGrpSpPr>
            <p:cNvPr id="5" name="Group 4"/>
            <p:cNvGrpSpPr/>
            <p:nvPr/>
          </p:nvGrpSpPr>
          <p:grpSpPr>
            <a:xfrm rot="5400000">
              <a:off x="-3200399" y="3200400"/>
              <a:ext cx="6858000" cy="457207"/>
              <a:chOff x="-1" y="6176273"/>
              <a:chExt cx="12191999" cy="681728"/>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176273"/>
                <a:ext cx="2417615" cy="681722"/>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7614" y="6176276"/>
                <a:ext cx="2417616" cy="681722"/>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5231" y="6176278"/>
                <a:ext cx="2417616" cy="681723"/>
              </a:xfrm>
              <a:prstGeom prst="rect">
                <a:avLst/>
              </a:prstGeom>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2847" y="6176278"/>
                <a:ext cx="2417616" cy="681723"/>
              </a:xfrm>
              <a:prstGeom prst="rect">
                <a:avLst/>
              </a:prstGeom>
            </p:spPr>
          </p:pic>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0462" y="6176278"/>
                <a:ext cx="2521536" cy="681723"/>
              </a:xfrm>
              <a:prstGeom prst="rect">
                <a:avLst/>
              </a:prstGeom>
            </p:spPr>
          </p:pic>
        </p:grpSp>
        <p:grpSp>
          <p:nvGrpSpPr>
            <p:cNvPr id="6" name="Group 5"/>
            <p:cNvGrpSpPr/>
            <p:nvPr/>
          </p:nvGrpSpPr>
          <p:grpSpPr>
            <a:xfrm rot="16200000">
              <a:off x="8525285" y="3192579"/>
              <a:ext cx="6858001" cy="472847"/>
              <a:chOff x="3" y="6152955"/>
              <a:chExt cx="12192001" cy="705048"/>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6152956"/>
                <a:ext cx="2417616" cy="705038"/>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0468" y="6152955"/>
                <a:ext cx="2521536" cy="705041"/>
              </a:xfrm>
              <a:prstGeom prst="rect">
                <a:avLst/>
              </a:prstGeom>
            </p:spPr>
          </p:pic>
          <p:pic>
            <p:nvPicPr>
              <p:cNvPr id="40" name="Picture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1272" y="6152960"/>
                <a:ext cx="2417616" cy="705042"/>
              </a:xfrm>
              <a:prstGeom prst="rect">
                <a:avLst/>
              </a:prstGeom>
            </p:spPr>
          </p:pic>
          <p:pic>
            <p:nvPicPr>
              <p:cNvPr id="41" name="Picture 4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2263" y="6152963"/>
                <a:ext cx="2417616" cy="705040"/>
              </a:xfrm>
              <a:prstGeom prst="rect">
                <a:avLst/>
              </a:prstGeom>
            </p:spPr>
          </p:pic>
          <p:pic>
            <p:nvPicPr>
              <p:cNvPr id="42" name="Picture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9881" y="6152965"/>
                <a:ext cx="2600595" cy="705038"/>
              </a:xfrm>
              <a:prstGeom prst="rect">
                <a:avLst/>
              </a:prstGeom>
            </p:spPr>
          </p:pic>
        </p:grpSp>
      </p:grpSp>
      <p:pic>
        <p:nvPicPr>
          <p:cNvPr id="27" name="Picture 26"/>
          <p:cNvPicPr>
            <a:picLocks noChangeAspect="1"/>
          </p:cNvPicPr>
          <p:nvPr/>
        </p:nvPicPr>
        <p:blipFill>
          <a:blip r:embed="rId3"/>
          <a:stretch>
            <a:fillRect/>
          </a:stretch>
        </p:blipFill>
        <p:spPr>
          <a:xfrm>
            <a:off x="621092" y="496175"/>
            <a:ext cx="4974540" cy="442638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3" name="TextBox 42"/>
          <p:cNvSpPr txBox="1"/>
          <p:nvPr/>
        </p:nvSpPr>
        <p:spPr>
          <a:xfrm>
            <a:off x="6044040" y="1162335"/>
            <a:ext cx="5385960" cy="2062103"/>
          </a:xfrm>
          <a:prstGeom prst="rect">
            <a:avLst/>
          </a:prstGeom>
          <a:noFill/>
        </p:spPr>
        <p:txBody>
          <a:bodyPr wrap="square" rtlCol="0">
            <a:spAutoFit/>
          </a:bodyPr>
          <a:lstStyle/>
          <a:p>
            <a:r>
              <a:rPr lang="bn-BD" sz="3200" dirty="0" smtClean="0">
                <a:latin typeface="NikoshBAN" panose="02000000000000000000" pitchFamily="2" charset="0"/>
                <a:cs typeface="NikoshBAN" panose="02000000000000000000" pitchFamily="2" charset="0"/>
              </a:rPr>
              <a:t>হাঁচি-কাশির সাথে রোগের জীবানু অন্যের শরীরে প্রবেশ করতে পারে। তাই হাঁচি-কাশির সময় টিস্যু, রুমাল বা হাত দিয়ে মুখ ঢেকে রাখতে হবে।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32932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0" cy="6858003"/>
            <a:chOff x="0" y="-1"/>
            <a:chExt cx="12192000" cy="6858003"/>
          </a:xfrm>
        </p:grpSpPr>
        <p:grpSp>
          <p:nvGrpSpPr>
            <p:cNvPr id="3" name="Group 2"/>
            <p:cNvGrpSpPr/>
            <p:nvPr/>
          </p:nvGrpSpPr>
          <p:grpSpPr>
            <a:xfrm>
              <a:off x="0" y="5791200"/>
              <a:ext cx="12192000" cy="1066800"/>
              <a:chOff x="0" y="5267325"/>
              <a:chExt cx="12192000" cy="1590675"/>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67325"/>
                <a:ext cx="2417616" cy="1590675"/>
              </a:xfrm>
              <a:prstGeom prst="rect">
                <a:avLst/>
              </a:prstGeom>
            </p:spPr>
          </p:pic>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7616" y="5267325"/>
                <a:ext cx="2417616" cy="1590675"/>
              </a:xfrm>
              <a:prstGeom prst="rect">
                <a:avLst/>
              </a:prstGeom>
            </p:spPr>
          </p:pic>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5232" y="5267325"/>
                <a:ext cx="2417616" cy="1590675"/>
              </a:xfrm>
              <a:prstGeom prst="rect">
                <a:avLst/>
              </a:prstGeom>
            </p:spPr>
          </p:pic>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2848" y="5267325"/>
                <a:ext cx="2417616" cy="1590675"/>
              </a:xfrm>
              <a:prstGeom prst="rect">
                <a:avLst/>
              </a:prstGeom>
            </p:spPr>
          </p:pic>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0464" y="5267325"/>
                <a:ext cx="2521536" cy="1590675"/>
              </a:xfrm>
              <a:prstGeom prst="rect">
                <a:avLst/>
              </a:prstGeom>
            </p:spPr>
          </p:pic>
        </p:grpSp>
        <p:grpSp>
          <p:nvGrpSpPr>
            <p:cNvPr id="4" name="Group 3"/>
            <p:cNvGrpSpPr/>
            <p:nvPr/>
          </p:nvGrpSpPr>
          <p:grpSpPr>
            <a:xfrm rot="10800000">
              <a:off x="0" y="0"/>
              <a:ext cx="12192000" cy="1066800"/>
              <a:chOff x="0" y="5267325"/>
              <a:chExt cx="12192000" cy="1590675"/>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67325"/>
                <a:ext cx="2417616" cy="1590675"/>
              </a:xfrm>
              <a:prstGeom prst="rect">
                <a:avLst/>
              </a:prstGeom>
            </p:spPr>
          </p:pic>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7616" y="5267325"/>
                <a:ext cx="2417616" cy="1590675"/>
              </a:xfrm>
              <a:prstGeom prst="rect">
                <a:avLst/>
              </a:prstGeom>
            </p:spPr>
          </p:pic>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5232" y="5267325"/>
                <a:ext cx="2417616" cy="1590675"/>
              </a:xfrm>
              <a:prstGeom prst="rect">
                <a:avLst/>
              </a:prstGeom>
            </p:spPr>
          </p:pic>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2848" y="5267325"/>
                <a:ext cx="2417616" cy="1590675"/>
              </a:xfrm>
              <a:prstGeom prst="rect">
                <a:avLst/>
              </a:prstGeom>
            </p:spPr>
          </p:pic>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0464" y="5267325"/>
                <a:ext cx="2521536" cy="1590675"/>
              </a:xfrm>
              <a:prstGeom prst="rect">
                <a:avLst/>
              </a:prstGeom>
            </p:spPr>
          </p:pic>
        </p:grpSp>
        <p:grpSp>
          <p:nvGrpSpPr>
            <p:cNvPr id="5" name="Group 4"/>
            <p:cNvGrpSpPr/>
            <p:nvPr/>
          </p:nvGrpSpPr>
          <p:grpSpPr>
            <a:xfrm rot="5400000">
              <a:off x="-2895600" y="2895602"/>
              <a:ext cx="6858001" cy="1066800"/>
              <a:chOff x="0" y="5267325"/>
              <a:chExt cx="12192000" cy="1590675"/>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67325"/>
                <a:ext cx="2417616" cy="1590675"/>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7616" y="5267325"/>
                <a:ext cx="2417616" cy="1590675"/>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5232" y="5267325"/>
                <a:ext cx="2417616" cy="1590675"/>
              </a:xfrm>
              <a:prstGeom prst="rect">
                <a:avLst/>
              </a:prstGeom>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2848" y="5267325"/>
                <a:ext cx="2417616" cy="1590675"/>
              </a:xfrm>
              <a:prstGeom prst="rect">
                <a:avLst/>
              </a:prstGeom>
            </p:spPr>
          </p:pic>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0464" y="5267325"/>
                <a:ext cx="2521536" cy="1590675"/>
              </a:xfrm>
              <a:prstGeom prst="rect">
                <a:avLst/>
              </a:prstGeom>
            </p:spPr>
          </p:pic>
        </p:grpSp>
        <p:grpSp>
          <p:nvGrpSpPr>
            <p:cNvPr id="6" name="Group 5"/>
            <p:cNvGrpSpPr/>
            <p:nvPr/>
          </p:nvGrpSpPr>
          <p:grpSpPr>
            <a:xfrm rot="16200000">
              <a:off x="8228300" y="2895600"/>
              <a:ext cx="6858001" cy="1066800"/>
              <a:chOff x="0" y="5267325"/>
              <a:chExt cx="12192000" cy="1590675"/>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67325"/>
                <a:ext cx="2417616" cy="1590675"/>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7616" y="5267325"/>
                <a:ext cx="2417616" cy="1590675"/>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5232" y="5267325"/>
                <a:ext cx="2417616" cy="1590675"/>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2848" y="5267325"/>
                <a:ext cx="2417616" cy="1590675"/>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0464" y="5267325"/>
                <a:ext cx="2521536" cy="1590675"/>
              </a:xfrm>
              <a:prstGeom prst="rect">
                <a:avLst/>
              </a:prstGeom>
            </p:spPr>
          </p:pic>
        </p:grpSp>
      </p:grpSp>
      <p:pic>
        <p:nvPicPr>
          <p:cNvPr id="27" name="Picture 26"/>
          <p:cNvPicPr>
            <a:picLocks noChangeAspect="1"/>
          </p:cNvPicPr>
          <p:nvPr/>
        </p:nvPicPr>
        <p:blipFill>
          <a:blip r:embed="rId3"/>
          <a:stretch>
            <a:fillRect/>
          </a:stretch>
        </p:blipFill>
        <p:spPr>
          <a:xfrm>
            <a:off x="1122794" y="1186543"/>
            <a:ext cx="5007260" cy="4543372"/>
          </a:xfrm>
          <a:prstGeom prst="rect">
            <a:avLst/>
          </a:prstGeom>
        </p:spPr>
      </p:pic>
      <p:sp>
        <p:nvSpPr>
          <p:cNvPr id="28" name="TextBox 27"/>
          <p:cNvSpPr txBox="1"/>
          <p:nvPr/>
        </p:nvSpPr>
        <p:spPr>
          <a:xfrm>
            <a:off x="6036155" y="2581066"/>
            <a:ext cx="4487335" cy="1754326"/>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আমাদের শরীর যাতে সুস্থ থাকে সেজন্য নিয়মিত বিভিন্ন রোগের টিকা গ্রহণ করতে হবে।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22782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0" cy="6858003"/>
            <a:chOff x="0" y="-1"/>
            <a:chExt cx="12192000" cy="6858003"/>
          </a:xfrm>
        </p:grpSpPr>
        <p:grpSp>
          <p:nvGrpSpPr>
            <p:cNvPr id="3" name="Group 2"/>
            <p:cNvGrpSpPr/>
            <p:nvPr/>
          </p:nvGrpSpPr>
          <p:grpSpPr>
            <a:xfrm>
              <a:off x="0" y="5791200"/>
              <a:ext cx="12192000" cy="1066800"/>
              <a:chOff x="0" y="5267325"/>
              <a:chExt cx="12192000" cy="1590675"/>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67325"/>
                <a:ext cx="2417616" cy="1590675"/>
              </a:xfrm>
              <a:prstGeom prst="rect">
                <a:avLst/>
              </a:prstGeom>
            </p:spPr>
          </p:pic>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7616" y="5267325"/>
                <a:ext cx="2417616" cy="1590675"/>
              </a:xfrm>
              <a:prstGeom prst="rect">
                <a:avLst/>
              </a:prstGeom>
            </p:spPr>
          </p:pic>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5232" y="5267325"/>
                <a:ext cx="2417616" cy="1590675"/>
              </a:xfrm>
              <a:prstGeom prst="rect">
                <a:avLst/>
              </a:prstGeom>
            </p:spPr>
          </p:pic>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2848" y="5267325"/>
                <a:ext cx="2417616" cy="1590675"/>
              </a:xfrm>
              <a:prstGeom prst="rect">
                <a:avLst/>
              </a:prstGeom>
            </p:spPr>
          </p:pic>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0464" y="5267325"/>
                <a:ext cx="2521536" cy="1590675"/>
              </a:xfrm>
              <a:prstGeom prst="rect">
                <a:avLst/>
              </a:prstGeom>
            </p:spPr>
          </p:pic>
        </p:grpSp>
        <p:grpSp>
          <p:nvGrpSpPr>
            <p:cNvPr id="4" name="Group 3"/>
            <p:cNvGrpSpPr/>
            <p:nvPr/>
          </p:nvGrpSpPr>
          <p:grpSpPr>
            <a:xfrm rot="10800000">
              <a:off x="0" y="0"/>
              <a:ext cx="12192000" cy="1066800"/>
              <a:chOff x="0" y="5267325"/>
              <a:chExt cx="12192000" cy="1590675"/>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67325"/>
                <a:ext cx="2417616" cy="1590675"/>
              </a:xfrm>
              <a:prstGeom prst="rect">
                <a:avLst/>
              </a:prstGeom>
            </p:spPr>
          </p:pic>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7616" y="5267325"/>
                <a:ext cx="2417616" cy="1590675"/>
              </a:xfrm>
              <a:prstGeom prst="rect">
                <a:avLst/>
              </a:prstGeom>
            </p:spPr>
          </p:pic>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5232" y="5267325"/>
                <a:ext cx="2417616" cy="1590675"/>
              </a:xfrm>
              <a:prstGeom prst="rect">
                <a:avLst/>
              </a:prstGeom>
            </p:spPr>
          </p:pic>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2848" y="5267325"/>
                <a:ext cx="2417616" cy="1590675"/>
              </a:xfrm>
              <a:prstGeom prst="rect">
                <a:avLst/>
              </a:prstGeom>
            </p:spPr>
          </p:pic>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0464" y="5267325"/>
                <a:ext cx="2521536" cy="1590675"/>
              </a:xfrm>
              <a:prstGeom prst="rect">
                <a:avLst/>
              </a:prstGeom>
            </p:spPr>
          </p:pic>
        </p:grpSp>
        <p:grpSp>
          <p:nvGrpSpPr>
            <p:cNvPr id="5" name="Group 4"/>
            <p:cNvGrpSpPr/>
            <p:nvPr/>
          </p:nvGrpSpPr>
          <p:grpSpPr>
            <a:xfrm rot="5400000">
              <a:off x="-2895600" y="2895602"/>
              <a:ext cx="6858001" cy="1066800"/>
              <a:chOff x="0" y="5267325"/>
              <a:chExt cx="12192000" cy="1590675"/>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67325"/>
                <a:ext cx="2417616" cy="1590675"/>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7616" y="5267325"/>
                <a:ext cx="2417616" cy="1590675"/>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5232" y="5267325"/>
                <a:ext cx="2417616" cy="1590675"/>
              </a:xfrm>
              <a:prstGeom prst="rect">
                <a:avLst/>
              </a:prstGeom>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2848" y="5267325"/>
                <a:ext cx="2417616" cy="1590675"/>
              </a:xfrm>
              <a:prstGeom prst="rect">
                <a:avLst/>
              </a:prstGeom>
            </p:spPr>
          </p:pic>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0464" y="5267325"/>
                <a:ext cx="2521536" cy="1590675"/>
              </a:xfrm>
              <a:prstGeom prst="rect">
                <a:avLst/>
              </a:prstGeom>
            </p:spPr>
          </p:pic>
        </p:grpSp>
        <p:grpSp>
          <p:nvGrpSpPr>
            <p:cNvPr id="6" name="Group 5"/>
            <p:cNvGrpSpPr/>
            <p:nvPr/>
          </p:nvGrpSpPr>
          <p:grpSpPr>
            <a:xfrm rot="16200000">
              <a:off x="8228300" y="2895600"/>
              <a:ext cx="6858001" cy="1066800"/>
              <a:chOff x="0" y="5267325"/>
              <a:chExt cx="12192000" cy="1590675"/>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67325"/>
                <a:ext cx="2417616" cy="1590675"/>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7616" y="5267325"/>
                <a:ext cx="2417616" cy="1590675"/>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5232" y="5267325"/>
                <a:ext cx="2417616" cy="1590675"/>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2848" y="5267325"/>
                <a:ext cx="2417616" cy="1590675"/>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0464" y="5267325"/>
                <a:ext cx="2521536" cy="1590675"/>
              </a:xfrm>
              <a:prstGeom prst="rect">
                <a:avLst/>
              </a:prstGeom>
            </p:spPr>
          </p:pic>
        </p:grpSp>
      </p:grpSp>
      <p:pic>
        <p:nvPicPr>
          <p:cNvPr id="6146" name="Picture 2" descr="205,569 Clean Environment Stock Vector Illustration and Royalty Free Clean  Environment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8808" y="1644049"/>
            <a:ext cx="4558778" cy="3854042"/>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6044040" y="1418364"/>
            <a:ext cx="4623960" cy="3046988"/>
          </a:xfrm>
          <a:prstGeom prst="rect">
            <a:avLst/>
          </a:prstGeom>
          <a:noFill/>
        </p:spPr>
        <p:txBody>
          <a:bodyPr wrap="square" rtlCol="0">
            <a:spAutoFit/>
          </a:bodyPr>
          <a:lstStyle/>
          <a:p>
            <a:r>
              <a:rPr lang="bn-BD" sz="3200" dirty="0" smtClean="0">
                <a:latin typeface="NikoshBAN" panose="02000000000000000000" pitchFamily="2" charset="0"/>
                <a:cs typeface="NikoshBAN" panose="02000000000000000000" pitchFamily="2" charset="0"/>
              </a:rPr>
              <a:t>চারপাশের পরিবেশ অপরিস্কার থাকলে সেই নোংরা জায়গায় বিভিন্ন রোগের জীবানুর বিস্তার ঘটতে পারে।তাই আমাদের চারপাশের পরিবেশ সবসময় পরিস্কার-পরিচ্ছন্ন রাখতে হবে।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4884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1182</TotalTime>
  <Words>407</Words>
  <Application>Microsoft Office PowerPoint</Application>
  <PresentationFormat>Widescreen</PresentationFormat>
  <Paragraphs>56</Paragraphs>
  <Slides>20</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NikoshBAN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Nazem Uddin</dc:creator>
  <cp:lastModifiedBy>IT Solution</cp:lastModifiedBy>
  <cp:revision>115</cp:revision>
  <dcterms:created xsi:type="dcterms:W3CDTF">2019-09-20T03:58:31Z</dcterms:created>
  <dcterms:modified xsi:type="dcterms:W3CDTF">2021-09-24T12:11:50Z</dcterms:modified>
</cp:coreProperties>
</file>