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2" r:id="rId2"/>
    <p:sldId id="256" r:id="rId3"/>
    <p:sldId id="267" r:id="rId4"/>
    <p:sldId id="258" r:id="rId5"/>
    <p:sldId id="257" r:id="rId6"/>
    <p:sldId id="271" r:id="rId7"/>
    <p:sldId id="272" r:id="rId8"/>
    <p:sldId id="274" r:id="rId9"/>
    <p:sldId id="259" r:id="rId10"/>
    <p:sldId id="273" r:id="rId11"/>
    <p:sldId id="263" r:id="rId12"/>
    <p:sldId id="261" r:id="rId13"/>
    <p:sldId id="265" r:id="rId14"/>
    <p:sldId id="268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bdas" initials="D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EEEDDC"/>
    <a:srgbClr val="4D8CA3"/>
    <a:srgbClr val="4983A7"/>
    <a:srgbClr val="487DA8"/>
    <a:srgbClr val="3E94B2"/>
    <a:srgbClr val="328FBE"/>
    <a:srgbClr val="208DD0"/>
    <a:srgbClr val="3089C0"/>
    <a:srgbClr val="3B87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C8D3E-4AE6-4047-A73C-FCB7C2C9373C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9A44D-2A43-4937-A4EF-595DB2BA1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55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ঠের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প্রতি শিক্ষার্থীদের মনোযোগ আকর্ষণ করা যেতে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A44D-2A43-4937-A4EF-595DB2BA18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33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স্বতঃসিদ্ধের ব্যবহার দেখিয়ে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সমীকরনে তা প্রয়োগ করার দক্ষতা অর্জনে সহায়তা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A44D-2A43-4937-A4EF-595DB2BA18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57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শিক্ষার্থী</a:t>
            </a:r>
            <a:r>
              <a:rPr lang="bn-IN" baseline="0" dirty="0" smtClean="0"/>
              <a:t> বোর্ডে সমীকরণটির সমাধান যে্ন করতে পারে তার প্রয়োজনীয় সহায়তা শিক্ষক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A44D-2A43-4937-A4EF-595DB2BA18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12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সময়---৫ মিনিট।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/>
              <a:t>শিক্ষক</a:t>
            </a:r>
            <a:r>
              <a:rPr lang="bn-IN" baseline="0" dirty="0" smtClean="0"/>
              <a:t> </a:t>
            </a:r>
            <a:r>
              <a:rPr lang="en-US" baseline="0" dirty="0" err="1" smtClean="0"/>
              <a:t>সমীকরণটি</a:t>
            </a:r>
            <a:r>
              <a:rPr lang="bn-IN" baseline="0" dirty="0" smtClean="0"/>
              <a:t> শিক্ষার্থীদের দ্বারা বোর্ডে </a:t>
            </a:r>
            <a:r>
              <a:rPr lang="en-US" baseline="0" dirty="0" err="1" smtClean="0"/>
              <a:t>সমাধানের</a:t>
            </a:r>
            <a:r>
              <a:rPr lang="bn-IN" baseline="0" dirty="0" smtClean="0"/>
              <a:t> সহায়তা করতে পারেন এবং প্রয়োজনে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প্রশ্নত্তোরের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bn-IN" baseline="0" dirty="0" smtClean="0"/>
              <a:t> ব্যাখ্যা দিতে পারেন।</a:t>
            </a:r>
            <a:r>
              <a:rPr lang="en-US" baseline="0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A44D-2A43-4937-A4EF-595DB2BA18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18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সময়-----৫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মিনিট। সঠিক উত্তরগুলো</a:t>
            </a:r>
            <a:r>
              <a:rPr lang="bn-IN" baseline="0" dirty="0" smtClean="0"/>
              <a:t> শিক্ষার্থীদের দ্বারা বোর্ডে অংকনের সহায়তা করতে পারেন এবং প্রয়োজনে ব্যাখ্যা দিতে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A44D-2A43-4937-A4EF-595DB2BA18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58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প্রশ্নের</a:t>
            </a:r>
            <a:r>
              <a:rPr lang="bn-IN" baseline="0" dirty="0" smtClean="0"/>
              <a:t> উত্তর দেওয়ার প্রাথমিক ধারনা শিক্ষার্থীদের বুঝিয়ে দেওয়া যেতে </a:t>
            </a:r>
            <a:r>
              <a:rPr lang="en-US" baseline="0" dirty="0" err="1" smtClean="0"/>
              <a:t>পারে</a:t>
            </a:r>
            <a:r>
              <a:rPr lang="bn-IN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A44D-2A43-4937-A4EF-595DB2BA18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42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ধন্যবাদ</a:t>
            </a:r>
            <a:r>
              <a:rPr lang="bn-IN" baseline="0" dirty="0" smtClean="0"/>
              <a:t> জানিয়ে শ্রেণির কাজ সমাপ্ত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</a:t>
            </a:r>
            <a:r>
              <a:rPr lang="bn-IN" baseline="0" smtClean="0"/>
              <a:t>ষণা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A44D-2A43-4937-A4EF-595DB2BA18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40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স্লা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ই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ডটি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হাইড করে রাখা যেতে পারে।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A44D-2A43-4937-A4EF-595DB2BA18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41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800" dirty="0" smtClean="0">
                <a:latin typeface="NikoshBAN" pitchFamily="2" charset="0"/>
                <a:cs typeface="NikoshBAN" pitchFamily="2" charset="0"/>
              </a:rPr>
              <a:t>দুপাশের পাল্লা ওঠানামা</a:t>
            </a:r>
            <a:r>
              <a:rPr lang="bn-BD" sz="1800" baseline="0" dirty="0" smtClean="0">
                <a:latin typeface="NikoshBAN" pitchFamily="2" charset="0"/>
                <a:cs typeface="NikoshBAN" pitchFamily="2" charset="0"/>
              </a:rPr>
              <a:t> করছে</a:t>
            </a:r>
            <a:r>
              <a:rPr lang="bn-IN" sz="1800" baseline="0" dirty="0" smtClean="0">
                <a:latin typeface="NikoshBAN" pitchFamily="2" charset="0"/>
                <a:cs typeface="NikoshBAN" pitchFamily="2" charset="0"/>
              </a:rPr>
              <a:t>। স্লাইডটি দেখিয়ে পাঠের অনুকুল পরিবেশ সৃস্টির সহায়তা করা যেতে পারে। 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A44D-2A43-4937-A4EF-595DB2BA18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94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আপেলকে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কি ধরা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হয়েছে?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কমলাকে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কি ধ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রা হয়ে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ছে? ১ম সমীকরণের চলক কী? ২য় সমীকরণের চলক কী কী? প্রশ্ন করে  পাঠ ঘোষণা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A44D-2A43-4937-A4EF-595DB2BA18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4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হাইড করে রাখা যেতে পারে অথবা দেখানো যেতে পারে।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A44D-2A43-4937-A4EF-595DB2BA18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27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সমীকরণের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চিহ্নিত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অংশের নাম কী? সরল সমীকরণ কাকে বলে? প্রশ্ন করে শিক্ষার্থীদের নিকট থেকে উত্তর জানার চেষ্টা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A44D-2A43-4937-A4EF-595DB2BA18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85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শিক্ষার্থীদের</a:t>
            </a:r>
            <a:r>
              <a:rPr lang="bn-IN" baseline="0" dirty="0" smtClean="0"/>
              <a:t> নিকট থেকে প্রদত্ত প্রশ্নের উত্তর জানার সহায়তা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A44D-2A43-4937-A4EF-595DB2BA18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40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সময়---২ মিনিট।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প্রয়জনে শিক্ষক প্রশ্নত্তোরের মা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ধ্য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মে সঠিক উত্তরটি নির্ণয়ে  সহায়তা করতে পারেন।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A44D-2A43-4937-A4EF-595DB2BA18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08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যোগ/বিয়োগ/গুন/ভাগ করে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কী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হয়েছে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প্রশ্ন করে স্বতঃসিদ্ধের ধারনা শিক্ষার্থীদের জানানো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A44D-2A43-4937-A4EF-595DB2BA18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4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" t="1845" r="1280" b="2617"/>
          <a:stretch/>
        </p:blipFill>
        <p:spPr bwMode="auto">
          <a:xfrm>
            <a:off x="571500" y="571500"/>
            <a:ext cx="8023860" cy="566928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681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10625"/>
            <a:ext cx="7924800" cy="584775"/>
          </a:xfrm>
          <a:prstGeom prst="rect">
            <a:avLst/>
          </a:prstGeom>
          <a:solidFill>
            <a:srgbClr val="ECE7F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স্বতঃসিদ্ধের ব্যবহার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60" y="1676400"/>
            <a:ext cx="7924800" cy="584775"/>
          </a:xfrm>
          <a:prstGeom prst="rect">
            <a:avLst/>
          </a:prstGeom>
          <a:solidFill>
            <a:srgbClr val="F0F9E7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3x =12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সমীকরণে উল্লেখিত স্বতঃসিদ্ধ চারটির ব্যবহার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539425"/>
            <a:ext cx="7924800" cy="584775"/>
          </a:xfrm>
          <a:prstGeom prst="rect">
            <a:avLst/>
          </a:prstGeom>
          <a:solidFill>
            <a:srgbClr val="F8E4E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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3x 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5=12 + 5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 3x + 5 = 17.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( যোগ )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429000"/>
            <a:ext cx="7924800" cy="584775"/>
          </a:xfrm>
          <a:prstGeom prst="rect">
            <a:avLst/>
          </a:prstGeom>
          <a:solidFill>
            <a:srgbClr val="F0F9E7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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3x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5=12 </a:t>
            </a:r>
            <a:r>
              <a:rPr lang="en-US" sz="3200" dirty="0" smtClean="0">
                <a:latin typeface="Times New Roman"/>
                <a:cs typeface="Times New Roman"/>
              </a:rPr>
              <a:t>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 3x </a:t>
            </a:r>
            <a:r>
              <a:rPr lang="en-US" sz="3200" dirty="0" smtClean="0">
                <a:latin typeface="Times New Roman"/>
                <a:cs typeface="Times New Roman"/>
                <a:sym typeface="Symbol"/>
              </a:rPr>
              <a:t>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5 =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7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. 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( বিয়োগ )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" y="4389780"/>
            <a:ext cx="7924800" cy="584775"/>
          </a:xfrm>
          <a:prstGeom prst="rect">
            <a:avLst/>
          </a:prstGeom>
          <a:solidFill>
            <a:srgbClr val="E7F9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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3x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5=12 </a:t>
            </a:r>
            <a:r>
              <a:rPr lang="en-US" sz="3200" b="1" dirty="0">
                <a:latin typeface="Times New Roman"/>
                <a:cs typeface="Times New Roman"/>
              </a:rPr>
              <a:t>×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 15x  = 60. 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( গুন )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21030" y="5304180"/>
                <a:ext cx="7924800" cy="791820"/>
              </a:xfrm>
              <a:prstGeom prst="rect">
                <a:avLst/>
              </a:prstGeom>
              <a:solidFill>
                <a:srgbClr val="ECE7F1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  <a:sym typeface="Wingdings"/>
                  </a:rPr>
                  <a:t>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3x 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÷</a:t>
                </a:r>
                <a:r>
                  <a:rPr lang="bn-BD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5=12 </a:t>
                </a:r>
                <a:r>
                  <a:rPr lang="en-US" sz="3200" b="1" dirty="0" smtClean="0">
                    <a:latin typeface="Times New Roman"/>
                    <a:cs typeface="Times New Roman"/>
                  </a:rPr>
                  <a:t>÷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5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 </a:t>
                </a:r>
                <a:r>
                  <a:rPr lang="bn-BD" sz="32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sym typeface="Symbol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sym typeface="Symbol"/>
                          </a:rPr>
                          <m:t>5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  <a:sym typeface="Symbol"/>
                      </a:rPr>
                      <m:t>=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sym typeface="Symbol"/>
                          </a:rPr>
                          <m:t>12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sym typeface="Symbol"/>
                          </a:rPr>
                          <m:t>5</m:t>
                        </m:r>
                      </m:den>
                    </m:f>
                  </m:oMath>
                </a14:m>
                <a:r>
                  <a:rPr lang="bn-BD" sz="32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  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( ভাগ )</a:t>
                </a:r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30" y="5304180"/>
                <a:ext cx="7924800" cy="791820"/>
              </a:xfrm>
              <a:prstGeom prst="rect">
                <a:avLst/>
              </a:prstGeom>
              <a:blipFill rotWithShape="1">
                <a:blip r:embed="rId3"/>
                <a:stretch>
                  <a:fillRect l="-1919" b="-1278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265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1075" y="634425"/>
            <a:ext cx="7181850" cy="584775"/>
          </a:xfrm>
          <a:prstGeom prst="rect">
            <a:avLst/>
          </a:prstGeom>
          <a:solidFill>
            <a:srgbClr val="E5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সমীকরণটির সমাধান করতে চেস্টা করি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333500"/>
            <a:ext cx="718185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owchart: Process 4"/>
          <p:cNvSpPr/>
          <p:nvPr/>
        </p:nvSpPr>
        <p:spPr>
          <a:xfrm>
            <a:off x="1905000" y="2590800"/>
            <a:ext cx="5105400" cy="612648"/>
          </a:xfrm>
          <a:prstGeom prst="flowChartProcess">
            <a:avLst/>
          </a:prstGeom>
          <a:solidFill>
            <a:srgbClr val="4D8CA3"/>
          </a:solidFill>
          <a:ln>
            <a:solidFill>
              <a:srgbClr val="4D8C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5x </a:t>
            </a:r>
            <a:r>
              <a:rPr lang="en-US" sz="4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– 7 = x + 13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09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665982"/>
            <a:ext cx="7772400" cy="1077218"/>
          </a:xfrm>
          <a:prstGeom prst="rect">
            <a:avLst/>
          </a:prstGeom>
          <a:solidFill>
            <a:srgbClr val="E7F9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নিচের সমীকরণটির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শুদ্ধি পরীক্ষাসহ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সমাধান কর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2x </a:t>
            </a:r>
            <a:r>
              <a:rPr lang="en-US" sz="3200" b="1" dirty="0" smtClean="0">
                <a:latin typeface="Times New Roman"/>
                <a:cs typeface="Times New Roman"/>
              </a:rPr>
              <a:t>–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3200" b="1" dirty="0">
                <a:latin typeface="Times New Roman"/>
                <a:cs typeface="Times New Roman"/>
              </a:rPr>
              <a:t>– </a:t>
            </a:r>
            <a:r>
              <a:rPr lang="en-US" sz="3200" b="1" dirty="0" smtClean="0">
                <a:latin typeface="Times New Roman"/>
                <a:cs typeface="Times New Roman"/>
              </a:rPr>
              <a:t>3x</a:t>
            </a:r>
            <a:r>
              <a:rPr lang="en-US" sz="3200" dirty="0" smtClean="0">
                <a:latin typeface="Times New Roman"/>
                <a:cs typeface="Times New Roman"/>
              </a:rPr>
              <a:t>.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725269"/>
            <a:ext cx="7772400" cy="646331"/>
          </a:xfrm>
          <a:prstGeom prst="rect">
            <a:avLst/>
          </a:prstGeom>
          <a:solidFill>
            <a:srgbClr val="FEE2FA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7753350" cy="3228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79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3353812"/>
            <a:ext cx="7543800" cy="3046988"/>
          </a:xfrm>
          <a:prstGeom prst="rect">
            <a:avLst/>
          </a:prstGeom>
          <a:solidFill>
            <a:srgbClr val="F0F9E7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একটি সমীকরণের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কয়টি পক্ষ থাকে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3x = 12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= কত?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সমীকরণ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সমাধানের জন্য কয়টি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স্বতঃসিদ্ধ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ব্যবহৃত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চলকের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মানকে কী বলা হয়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ধ্রুবরাশি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কাকে বলে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৬। চলকের মান যাচাইয়ের জন্য কী করা হয়?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457200"/>
            <a:ext cx="7543800" cy="707886"/>
          </a:xfrm>
          <a:prstGeom prst="rect">
            <a:avLst/>
          </a:prstGeom>
          <a:solidFill>
            <a:srgbClr val="FEF0E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193" t="5960" r="-45193" b="13848"/>
          <a:stretch/>
        </p:blipFill>
        <p:spPr>
          <a:xfrm>
            <a:off x="762000" y="1295400"/>
            <a:ext cx="7543800" cy="1981200"/>
          </a:xfrm>
          <a:prstGeom prst="rect">
            <a:avLst/>
          </a:prstGeom>
          <a:solidFill>
            <a:srgbClr val="EEEDDC"/>
          </a:solidFill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408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0"/>
            <a:ext cx="8077200" cy="646331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438400"/>
            <a:ext cx="8077200" cy="2554545"/>
          </a:xfrm>
          <a:prstGeom prst="rect">
            <a:avLst/>
          </a:prstGeom>
          <a:solidFill>
            <a:srgbClr val="ECE7F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5y </a:t>
            </a:r>
            <a:r>
              <a:rPr lang="en-US" sz="3200" dirty="0" smtClean="0">
                <a:latin typeface="Times New Roman"/>
                <a:cs typeface="Times New Roman"/>
              </a:rPr>
              <a:t>– 2 = 3y + 8.</a:t>
            </a:r>
            <a:endParaRPr lang="bn-BD" sz="3200" dirty="0" smtClean="0">
              <a:latin typeface="Times New Roman"/>
              <a:cs typeface="Times New Roman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ক. সমীকরণটির বামপক্ষ থেকে ডানপক্ষ বিয়োগ কর।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খ. সমীকরণটি সমাধান কর এবং সমাধানের শুদ্ধি পরীক্ষা কর।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গ. সমীকরণটির বামপক্ষে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যোগ এবং ডানপক্ষ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হতে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বিয়োগ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করে সমীকরণটি সমাধান কর 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সমাধানের শুদ্ধি পরীক্ষা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40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599"/>
            <a:ext cx="7620000" cy="563880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39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915695"/>
            <a:ext cx="4432624" cy="4278094"/>
          </a:xfrm>
          <a:prstGeom prst="rect">
            <a:avLst/>
          </a:prstGeom>
          <a:solidFill>
            <a:srgbClr val="F9E7E9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IN" sz="40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 algn="ctr"/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ইউসুফ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আলী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সিনিয়র সহকারী 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পাথরডুবি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ভূরুঙ্গামারী,কুড়িগ্রাম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০১৭৩৪৩০২৩৯৪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Email:yousufict1978@gmail.com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894576"/>
            <a:ext cx="3810000" cy="4401205"/>
          </a:xfrm>
          <a:prstGeom prst="rect">
            <a:avLst/>
          </a:prstGeom>
          <a:solidFill>
            <a:srgbClr val="CDFFCD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BD" sz="4000" b="1" dirty="0" smtClean="0">
              <a:ln w="1905"/>
              <a:solidFill>
                <a:srgbClr val="FF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40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endParaRPr lang="bn-IN" sz="40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/>
            <a:r>
              <a:rPr lang="bn-IN" sz="40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40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endParaRPr lang="bn-IN" sz="40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সরল সমীকরণ</a:t>
            </a:r>
            <a:r>
              <a:rPr lang="bn-IN" sz="40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40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40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 মিনিট</a:t>
            </a:r>
            <a:endParaRPr lang="bn-BD" sz="40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40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24</a:t>
            </a:r>
            <a:r>
              <a:rPr lang="bn-BD" sz="40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/০৯/২০</a:t>
            </a:r>
            <a:r>
              <a:rPr lang="en-US" sz="40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21</a:t>
            </a:r>
            <a:endParaRPr lang="en-US" sz="40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71600"/>
            <a:ext cx="1295400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925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3657600" cy="3200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4475200" y="609600"/>
            <a:ext cx="4135400" cy="3200400"/>
            <a:chOff x="304800" y="762000"/>
            <a:chExt cx="8334375" cy="394335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800" y="762000"/>
              <a:ext cx="8334375" cy="394335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cxnSp>
          <p:nvCxnSpPr>
            <p:cNvPr id="9" name="Straight Connector 8"/>
            <p:cNvCxnSpPr/>
            <p:nvPr/>
          </p:nvCxnSpPr>
          <p:spPr>
            <a:xfrm rot="5400000">
              <a:off x="381000" y="1676400"/>
              <a:ext cx="1981200" cy="1219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sosceles Triangle 9"/>
            <p:cNvSpPr/>
            <p:nvPr/>
          </p:nvSpPr>
          <p:spPr>
            <a:xfrm>
              <a:off x="1981202" y="2467987"/>
              <a:ext cx="1148537" cy="808614"/>
            </a:xfrm>
            <a:prstGeom prst="triangle">
              <a:avLst>
                <a:gd name="adj" fmla="val 39195"/>
              </a:avLst>
            </a:prstGeom>
            <a:solidFill>
              <a:srgbClr val="69D8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/>
            <a:srcRect l="7339" t="18824" r="11927"/>
            <a:stretch>
              <a:fillRect/>
            </a:stretch>
          </p:blipFill>
          <p:spPr bwMode="auto">
            <a:xfrm>
              <a:off x="6629400" y="1981200"/>
              <a:ext cx="838200" cy="65722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</p:pic>
        <p:sp>
          <p:nvSpPr>
            <p:cNvPr id="12" name="Isosceles Triangle 11"/>
            <p:cNvSpPr/>
            <p:nvPr/>
          </p:nvSpPr>
          <p:spPr>
            <a:xfrm>
              <a:off x="956417" y="2467987"/>
              <a:ext cx="896974" cy="808611"/>
            </a:xfrm>
            <a:prstGeom prst="triangle">
              <a:avLst>
                <a:gd name="adj" fmla="val 54310"/>
              </a:avLst>
            </a:prstGeom>
            <a:solidFill>
              <a:srgbClr val="DA8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Isosceles Triangle 12"/>
          <p:cNvSpPr/>
          <p:nvPr/>
        </p:nvSpPr>
        <p:spPr>
          <a:xfrm>
            <a:off x="5264296" y="1865796"/>
            <a:ext cx="679304" cy="820254"/>
          </a:xfrm>
          <a:prstGeom prst="triangle">
            <a:avLst>
              <a:gd name="adj" fmla="val 353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Isosceles Triangle 13"/>
          <p:cNvSpPr/>
          <p:nvPr/>
        </p:nvSpPr>
        <p:spPr>
          <a:xfrm>
            <a:off x="7379266" y="1466850"/>
            <a:ext cx="926534" cy="982869"/>
          </a:xfrm>
          <a:prstGeom prst="triangle">
            <a:avLst>
              <a:gd name="adj" fmla="val 459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4763497" y="1865798"/>
            <a:ext cx="552681" cy="820250"/>
          </a:xfrm>
          <a:prstGeom prst="triangle">
            <a:avLst>
              <a:gd name="adj" fmla="val 543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7361868" y="2430251"/>
            <a:ext cx="945234" cy="209693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08806" y="4572000"/>
            <a:ext cx="3658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প্রতি পাশের বস্তুর ওজন কত?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75200" y="3962400"/>
            <a:ext cx="4135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দুপাশ  সমান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1030" y="3962400"/>
            <a:ext cx="3646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দুপাশ সমান নয়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3890" y="5029200"/>
            <a:ext cx="3658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অজানা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89496" y="5715000"/>
            <a:ext cx="152400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 =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10400" y="5715000"/>
            <a:ext cx="152400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=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75201" y="4419600"/>
            <a:ext cx="413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x, y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কে কী বলা হয়?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54728" y="5029200"/>
            <a:ext cx="4135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অজ্ঞাত রাশি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8806" y="609600"/>
            <a:ext cx="3646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দুপাশ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38400" y="5715000"/>
            <a:ext cx="152400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 = 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13497" y="5715000"/>
            <a:ext cx="152400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882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9" grpId="0"/>
      <p:bldP spid="21" grpId="0"/>
      <p:bldP spid="24" grpId="0"/>
      <p:bldP spid="25" grpId="0"/>
      <p:bldP spid="4" grpId="0" animBg="1"/>
      <p:bldP spid="26" grpId="0" animBg="1"/>
      <p:bldP spid="27" grpId="0"/>
      <p:bldP spid="28" grpId="0"/>
      <p:bldP spid="22" grpId="0"/>
      <p:bldP spid="23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05" y="1295016"/>
            <a:ext cx="657472" cy="679981"/>
          </a:xfrm>
          <a:prstGeom prst="rect">
            <a:avLst/>
          </a:prstGeom>
          <a:ln>
            <a:noFill/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128" y="1295016"/>
            <a:ext cx="657472" cy="696990"/>
          </a:xfrm>
          <a:prstGeom prst="rect">
            <a:avLst/>
          </a:prstGeom>
          <a:ln>
            <a:noFill/>
          </a:ln>
        </p:spPr>
      </p:pic>
      <p:sp>
        <p:nvSpPr>
          <p:cNvPr id="34" name="TextBox 33"/>
          <p:cNvSpPr txBox="1"/>
          <p:nvPr/>
        </p:nvSpPr>
        <p:spPr>
          <a:xfrm>
            <a:off x="2571588" y="1285971"/>
            <a:ext cx="47641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35122" y="1295017"/>
            <a:ext cx="476281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67319" y="1310546"/>
            <a:ext cx="476281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233" y="1341106"/>
            <a:ext cx="657472" cy="696990"/>
          </a:xfrm>
          <a:prstGeom prst="rect">
            <a:avLst/>
          </a:prstGeom>
          <a:ln>
            <a:noFill/>
          </a:ln>
        </p:spPr>
      </p:pic>
      <p:sp>
        <p:nvSpPr>
          <p:cNvPr id="48" name="TextBox 47"/>
          <p:cNvSpPr txBox="1"/>
          <p:nvPr/>
        </p:nvSpPr>
        <p:spPr>
          <a:xfrm>
            <a:off x="638005" y="42920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19950" y="42920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115350" y="43682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563150" y="43682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10950" y="43682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382550" y="39110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41653" y="175260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72350" y="175260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31355" y="175260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400800" y="1396425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191550" y="137160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33399" y="2438400"/>
            <a:ext cx="8044303" cy="584775"/>
          </a:xfrm>
          <a:prstGeom prst="rect">
            <a:avLst/>
          </a:prstGeom>
          <a:solidFill>
            <a:srgbClr val="EAFFD5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2x + 1 = x + 3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33398" y="5029200"/>
            <a:ext cx="8077202" cy="584775"/>
          </a:xfrm>
          <a:prstGeom prst="rect">
            <a:avLst/>
          </a:prstGeom>
          <a:solidFill>
            <a:srgbClr val="ECE7F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2x  +  y  =  2y  –  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31307" y="3124200"/>
            <a:ext cx="8079293" cy="584775"/>
          </a:xfrm>
          <a:prstGeom prst="rect">
            <a:avLst/>
          </a:prstGeom>
          <a:solidFill>
            <a:srgbClr val="F8E4E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একঘাতবিশিষ্ট অজ্ঞাত চলকের সমীকরণ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35606" y="5739825"/>
            <a:ext cx="8074994" cy="584775"/>
          </a:xfrm>
          <a:prstGeom prst="rect">
            <a:avLst/>
          </a:prstGeom>
          <a:solidFill>
            <a:srgbClr val="E1F2CE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একঘাতবিশিষ্ট অজ্ঞাত দুটি চলকের সমীকরণ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02708" y="511314"/>
            <a:ext cx="8074994" cy="707886"/>
          </a:xfrm>
          <a:prstGeom prst="rect">
            <a:avLst/>
          </a:prstGeom>
          <a:solidFill>
            <a:srgbClr val="E5F5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সরল সমীকরণ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4" t="8909" r="23512" b="9278"/>
          <a:stretch/>
        </p:blipFill>
        <p:spPr>
          <a:xfrm>
            <a:off x="2964565" y="3836825"/>
            <a:ext cx="792076" cy="735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27877"/>
            <a:ext cx="657654" cy="679981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281" y="3827877"/>
            <a:ext cx="657654" cy="696990"/>
          </a:xfrm>
          <a:prstGeom prst="rect">
            <a:avLst/>
          </a:prstGeom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2436613" y="3818832"/>
            <a:ext cx="47641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0" y="3827878"/>
            <a:ext cx="47641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89004" y="3843407"/>
            <a:ext cx="441146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4" t="8909" r="23512" b="9278"/>
          <a:stretch/>
        </p:blipFill>
        <p:spPr>
          <a:xfrm>
            <a:off x="4333024" y="3853965"/>
            <a:ext cx="792076" cy="73517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4" t="8909" r="23512" b="9278"/>
          <a:stretch/>
        </p:blipFill>
        <p:spPr>
          <a:xfrm>
            <a:off x="5761124" y="3853965"/>
            <a:ext cx="792076" cy="735175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1276319" y="1320225"/>
            <a:ext cx="476281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224499" y="3881254"/>
            <a:ext cx="47641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199988" y="3787914"/>
            <a:ext cx="47641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61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000"/>
                            </p:stCondLst>
                            <p:childTnLst>
                              <p:par>
                                <p:cTn id="1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0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000"/>
                            </p:stCondLst>
                            <p:childTnLst>
                              <p:par>
                                <p:cTn id="1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000"/>
                            </p:stCondLst>
                            <p:childTnLst>
                              <p:par>
                                <p:cTn id="1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000"/>
                            </p:stCondLst>
                            <p:childTnLst>
                              <p:par>
                                <p:cTn id="1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48" grpId="0"/>
      <p:bldP spid="49" grpId="0"/>
      <p:bldP spid="51" grpId="0"/>
      <p:bldP spid="52" grpId="0"/>
      <p:bldP spid="53" grpId="0"/>
      <p:bldP spid="55" grpId="0"/>
      <p:bldP spid="45" grpId="0"/>
      <p:bldP spid="46" grpId="0"/>
      <p:bldP spid="47" grpId="0"/>
      <p:bldP spid="58" grpId="0"/>
      <p:bldP spid="60" grpId="0"/>
      <p:bldP spid="64" grpId="0" animBg="1"/>
      <p:bldP spid="65" grpId="0" animBg="1"/>
      <p:bldP spid="66" grpId="0" animBg="1"/>
      <p:bldP spid="67" grpId="0" animBg="1"/>
      <p:bldP spid="68" grpId="0" animBg="1"/>
      <p:bldP spid="23" grpId="0"/>
      <p:bldP spid="24" grpId="0"/>
      <p:bldP spid="25" grpId="0"/>
      <p:bldP spid="62" grpId="0"/>
      <p:bldP spid="63" grpId="0"/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3249" y="990600"/>
            <a:ext cx="7191392" cy="4832092"/>
          </a:xfrm>
          <a:prstGeom prst="rect">
            <a:avLst/>
          </a:prstGeom>
          <a:solidFill>
            <a:srgbClr val="E5F5FF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4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bn-IN" sz="4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১।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সরল সমীকরণ কী তা ব্যাখ্যা করতে পারবে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;</a:t>
            </a:r>
            <a:endParaRPr lang="bn-BD" sz="32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endParaRPr lang="bn-BD" sz="12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২।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সরল সমীকরণের স্বতঃসিদ্ধগুলো বর্ণনা করতে পারবে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;</a:t>
            </a:r>
            <a:endParaRPr lang="bn-BD" sz="32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endParaRPr lang="bn-BD" sz="12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৩।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সরল সমীকরণ সমাধান করতে পারবে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;</a:t>
            </a:r>
            <a:endParaRPr lang="bn-BD" sz="32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endParaRPr lang="bn-BD" sz="12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৪।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সমীকরণ সমাধানের শুদ্ধি পরীক্ষা করতে পারবে।</a:t>
            </a:r>
          </a:p>
          <a:p>
            <a:endParaRPr lang="bn-BD" sz="3200" dirty="0">
              <a:latin typeface="NikoshBAN" pitchFamily="2" charset="0"/>
              <a:cs typeface="NikoshBAN" pitchFamily="2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419423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8"/>
          <p:cNvSpPr txBox="1">
            <a:spLocks noChangeArrowheads="1"/>
          </p:cNvSpPr>
          <p:nvPr/>
        </p:nvSpPr>
        <p:spPr bwMode="auto">
          <a:xfrm>
            <a:off x="563880" y="767093"/>
            <a:ext cx="1654707" cy="584775"/>
          </a:xfrm>
          <a:prstGeom prst="rect">
            <a:avLst/>
          </a:prstGeom>
          <a:solidFill>
            <a:srgbClr val="F8E4E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চলক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200400" y="4376557"/>
            <a:ext cx="2819400" cy="584775"/>
          </a:xfrm>
          <a:prstGeom prst="rect">
            <a:avLst/>
          </a:prstGeom>
          <a:solidFill>
            <a:srgbClr val="D9F5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চিহ্ন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1"/>
          <p:cNvSpPr txBox="1">
            <a:spLocks noChangeArrowheads="1"/>
          </p:cNvSpPr>
          <p:nvPr/>
        </p:nvSpPr>
        <p:spPr bwMode="auto">
          <a:xfrm>
            <a:off x="6621466" y="762000"/>
            <a:ext cx="1928596" cy="584775"/>
          </a:xfrm>
          <a:prstGeom prst="rect">
            <a:avLst/>
          </a:prstGeom>
          <a:solidFill>
            <a:srgbClr val="F8E4E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 dirty="0" err="1">
                <a:latin typeface="NikoshBAN" pitchFamily="2" charset="0"/>
                <a:cs typeface="NikoshBAN" pitchFamily="2" charset="0"/>
              </a:rPr>
              <a:t>ধ্রুবক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2"/>
          <p:cNvSpPr txBox="1">
            <a:spLocks noChangeArrowheads="1"/>
          </p:cNvSpPr>
          <p:nvPr/>
        </p:nvSpPr>
        <p:spPr bwMode="auto">
          <a:xfrm>
            <a:off x="4414310" y="762001"/>
            <a:ext cx="2207156" cy="584775"/>
          </a:xfrm>
          <a:prstGeom prst="rect">
            <a:avLst/>
          </a:prstGeom>
          <a:solidFill>
            <a:srgbClr val="F8E4E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0" name="TextBox 33"/>
          <p:cNvSpPr txBox="1">
            <a:spLocks noChangeArrowheads="1"/>
          </p:cNvSpPr>
          <p:nvPr/>
        </p:nvSpPr>
        <p:spPr bwMode="auto">
          <a:xfrm>
            <a:off x="2207155" y="767092"/>
            <a:ext cx="2207155" cy="584775"/>
          </a:xfrm>
          <a:prstGeom prst="rect">
            <a:avLst/>
          </a:prstGeom>
          <a:solidFill>
            <a:srgbClr val="F8E4E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 dirty="0" err="1">
                <a:latin typeface="NikoshBAN" pitchFamily="2" charset="0"/>
                <a:cs typeface="NikoshBAN" pitchFamily="2" charset="0"/>
              </a:rPr>
              <a:t>চলকের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ঘাত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362200" y="2320407"/>
            <a:ext cx="4879600" cy="1446550"/>
          </a:xfrm>
          <a:prstGeom prst="rect">
            <a:avLst/>
          </a:prstGeom>
          <a:solidFill>
            <a:srgbClr val="ECE7F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2x</a:t>
            </a:r>
            <a:r>
              <a:rPr lang="en-US" sz="480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+ 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=   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3x + 2</a:t>
            </a:r>
          </a:p>
          <a:p>
            <a:pPr>
              <a:defRPr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511955" y="2630396"/>
            <a:ext cx="1856950" cy="827245"/>
          </a:xfrm>
          <a:prstGeom prst="roundRect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5407555" y="2630059"/>
            <a:ext cx="1752600" cy="82724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4493155" y="2630059"/>
            <a:ext cx="771884" cy="827245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6621466" y="4353580"/>
            <a:ext cx="1989134" cy="584775"/>
          </a:xfrm>
          <a:prstGeom prst="rect">
            <a:avLst/>
          </a:prstGeom>
          <a:solidFill>
            <a:srgbClr val="D9F5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ডান পক্ষ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533399" y="4376557"/>
            <a:ext cx="1685187" cy="584775"/>
          </a:xfrm>
          <a:prstGeom prst="rect">
            <a:avLst/>
          </a:prstGeom>
          <a:solidFill>
            <a:srgbClr val="D9F5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বাম পক্ষ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7021290" y="3457304"/>
            <a:ext cx="827310" cy="91925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1790699" y="3447254"/>
            <a:ext cx="802745" cy="92930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876800" y="3457304"/>
            <a:ext cx="2297" cy="91925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7003526" y="1313765"/>
            <a:ext cx="692674" cy="153879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1295400" y="1313765"/>
            <a:ext cx="1752600" cy="161499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3370531" y="1313765"/>
            <a:ext cx="705879" cy="1473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 flipV="1">
            <a:off x="5562600" y="1308672"/>
            <a:ext cx="914401" cy="151297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28"/>
          <p:cNvSpPr txBox="1">
            <a:spLocks noChangeArrowheads="1"/>
          </p:cNvSpPr>
          <p:nvPr/>
        </p:nvSpPr>
        <p:spPr bwMode="auto">
          <a:xfrm>
            <a:off x="563880" y="2689626"/>
            <a:ext cx="1417320" cy="584775"/>
          </a:xfrm>
          <a:prstGeom prst="rect">
            <a:avLst/>
          </a:prstGeom>
          <a:solidFill>
            <a:srgbClr val="ECE7F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1981200" y="2984035"/>
            <a:ext cx="894222" cy="3429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400" y="5344180"/>
            <a:ext cx="8077199" cy="52322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অজ্ঞাত রাশির বা চলকের একঘাতবিশিষ্ট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সমীকরণকে সরল সমীকরণ বলে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80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4" grpId="0" animBg="1"/>
      <p:bldP spid="37" grpId="0" animBg="1"/>
      <p:bldP spid="40" grpId="0" animBg="1"/>
      <p:bldP spid="44" grpId="0" animBg="1"/>
      <p:bldP spid="46" grpId="0" animBg="1"/>
      <p:bldP spid="47" grpId="0" animBg="1"/>
      <p:bldP spid="49" grpId="0" animBg="1"/>
      <p:bldP spid="50" grpId="0" animBg="1"/>
      <p:bldP spid="51" grpId="0" animBg="1"/>
      <p:bldP spid="76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599" y="5181600"/>
            <a:ext cx="7924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সরল সমীকরণ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প্রয়োজনীয় বিভিন্ন তথ্য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649069"/>
            <a:ext cx="7924800" cy="646331"/>
          </a:xfrm>
          <a:prstGeom prst="rect">
            <a:avLst/>
          </a:prstGeom>
          <a:solidFill>
            <a:srgbClr val="F0F9E7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7x </a:t>
            </a:r>
            <a:r>
              <a:rPr lang="en-US" sz="3600" dirty="0" smtClean="0">
                <a:latin typeface="Times New Roman"/>
                <a:cs typeface="Times New Roman"/>
              </a:rPr>
              <a:t>– 2 = x + 16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3468" y="1622286"/>
            <a:ext cx="4979134" cy="584775"/>
          </a:xfrm>
          <a:prstGeom prst="rect">
            <a:avLst/>
          </a:prstGeom>
          <a:solidFill>
            <a:srgbClr val="F8E4E6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সমীকরণের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বামপক্ষ কত?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5562599" y="1622286"/>
            <a:ext cx="2971800" cy="584775"/>
          </a:xfrm>
          <a:prstGeom prst="rect">
            <a:avLst/>
          </a:prstGeom>
          <a:solidFill>
            <a:srgbClr val="F8E4E6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Symbol"/>
              </a:rPr>
              <a:t>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→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3200" dirty="0">
                <a:latin typeface="Times New Roman" pitchFamily="18" charset="0"/>
                <a:cs typeface="Times New Roman"/>
              </a:rPr>
              <a:t>7x </a:t>
            </a:r>
            <a:r>
              <a:rPr lang="en-US" sz="3200" dirty="0">
                <a:latin typeface="Times New Roman"/>
                <a:cs typeface="Times New Roman"/>
              </a:rPr>
              <a:t>– </a:t>
            </a:r>
            <a:r>
              <a:rPr lang="en-US" sz="3200" dirty="0" smtClean="0">
                <a:latin typeface="Times New Roman"/>
                <a:cs typeface="Times New Roman"/>
              </a:rPr>
              <a:t> 2</a:t>
            </a:r>
            <a:r>
              <a:rPr lang="en-US" sz="3200" dirty="0">
                <a:latin typeface="Times New Roman"/>
                <a:cs typeface="Times New Roman"/>
              </a:rPr>
              <a:t>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3468" y="2199620"/>
            <a:ext cx="4979134" cy="646331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সমীকরণের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ডানপক্ষ কত?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5562599" y="2195155"/>
            <a:ext cx="2971800" cy="646331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Symbol"/>
              </a:rPr>
              <a:t>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→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3600" dirty="0">
                <a:latin typeface="Times New Roman" pitchFamily="18" charset="0"/>
                <a:cs typeface="Times New Roman"/>
              </a:rPr>
              <a:t>x </a:t>
            </a:r>
            <a:r>
              <a:rPr lang="bn-BD" sz="3600" dirty="0">
                <a:latin typeface="Times New Roman"/>
                <a:cs typeface="Times New Roman"/>
              </a:rPr>
              <a:t>+</a:t>
            </a:r>
            <a:r>
              <a:rPr lang="en-US" sz="3600" dirty="0">
                <a:latin typeface="Times New Roman"/>
                <a:cs typeface="Times New Roman"/>
              </a:rPr>
              <a:t> 16.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3468" y="2841486"/>
            <a:ext cx="4979134" cy="646331"/>
          </a:xfrm>
          <a:prstGeom prst="rect">
            <a:avLst/>
          </a:prstGeom>
          <a:solidFill>
            <a:srgbClr val="EAF4FA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প্রক্রিয়া চিহ্ন কয়টি ও কী কী? 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5562599" y="2841486"/>
            <a:ext cx="2971800" cy="646331"/>
          </a:xfrm>
          <a:prstGeom prst="rect">
            <a:avLst/>
          </a:prstGeom>
          <a:solidFill>
            <a:srgbClr val="EAF4FA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Symbol"/>
              </a:rPr>
              <a:t>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→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দুইটি ,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–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+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3468" y="3490555"/>
            <a:ext cx="4979134" cy="646331"/>
          </a:xfrm>
          <a:prstGeom prst="rect">
            <a:avLst/>
          </a:prstGeom>
          <a:solidFill>
            <a:srgbClr val="FEF0E2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সমীকরণের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অজ্ঞাত রাশিটি কী? 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5562600" y="3493352"/>
            <a:ext cx="2971800" cy="646331"/>
          </a:xfrm>
          <a:prstGeom prst="rect">
            <a:avLst/>
          </a:prstGeom>
          <a:solidFill>
            <a:srgbClr val="FEF0E2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Symbol"/>
              </a:rPr>
              <a:t>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→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3600" b="1" dirty="0">
                <a:latin typeface="Times New Roman"/>
                <a:cs typeface="Times New Roman"/>
              </a:rPr>
              <a:t>x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3468" y="4136886"/>
            <a:ext cx="4979131" cy="646331"/>
          </a:xfrm>
          <a:prstGeom prst="rect">
            <a:avLst/>
          </a:prstGeom>
          <a:solidFill>
            <a:srgbClr val="ECE7F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পক্ষদুটি কী চিহ্ন দ্বারা যুক্ত? 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5562600" y="4139683"/>
            <a:ext cx="2971800" cy="646331"/>
          </a:xfrm>
          <a:prstGeom prst="rect">
            <a:avLst/>
          </a:prstGeom>
          <a:solidFill>
            <a:srgbClr val="ECE7F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Symbol"/>
              </a:rPr>
              <a:t>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→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 =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চিহ্ন দ্বারা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80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9574" y="533400"/>
            <a:ext cx="6772826" cy="646331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9573" y="5739825"/>
            <a:ext cx="6772827" cy="584775"/>
          </a:xfrm>
          <a:prstGeom prst="rect">
            <a:avLst/>
          </a:prstGeom>
          <a:solidFill>
            <a:srgbClr val="EEEDD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সমীকরণটির মূল নির্ণয় করঃ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x–3 =7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74" y="1295401"/>
            <a:ext cx="6772826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0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11314"/>
            <a:ext cx="7848600" cy="584775"/>
          </a:xfrm>
          <a:prstGeom prst="rect">
            <a:avLst/>
          </a:prstGeom>
          <a:solidFill>
            <a:srgbClr val="F0F9E7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সমীকরণ সমাধানের জন্য ব্যবহৃত স্বতঃসিদ্ধ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1219200"/>
            <a:ext cx="7848600" cy="4419600"/>
          </a:xfrm>
          <a:prstGeom prst="rect">
            <a:avLst/>
          </a:prstGeom>
          <a:solidFill>
            <a:srgbClr val="FEF0E2"/>
          </a:solidFill>
          <a:ln w="19050">
            <a:solidFill>
              <a:schemeClr val="tx1"/>
            </a:solidFill>
          </a:ln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en-US" sz="3300" b="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r>
              <a:rPr lang="bn-BD" sz="3300" b="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33168" y="1683157"/>
            <a:ext cx="41549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4043" y="1683157"/>
            <a:ext cx="41549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/>
                <a:cs typeface="Times New Roman"/>
              </a:rPr>
              <a:t>–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44976" y="1683157"/>
            <a:ext cx="41549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/>
                <a:cs typeface="Times New Roman"/>
              </a:rPr>
              <a:t>5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4373" y="1683157"/>
            <a:ext cx="44755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/>
                <a:cs typeface="Times New Roman"/>
              </a:rPr>
              <a:t>+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62573" y="1672827"/>
            <a:ext cx="44755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/>
                <a:cs typeface="Times New Roman"/>
              </a:rPr>
              <a:t>=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27438" y="1672824"/>
            <a:ext cx="41549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/>
                <a:cs typeface="Times New Roman"/>
              </a:rPr>
              <a:t>7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64148" y="1672825"/>
            <a:ext cx="44755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/>
                <a:cs typeface="Times New Roman"/>
              </a:rPr>
              <a:t>+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4101" y="1672826"/>
            <a:ext cx="41549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5</a:t>
            </a:r>
            <a:endParaRPr 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66725" y="1683156"/>
            <a:ext cx="41549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5</a:t>
            </a:r>
            <a:endParaRPr 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352800" y="1981200"/>
            <a:ext cx="990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61644" y="1672823"/>
            <a:ext cx="2591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600" b="1" dirty="0" smtClean="0">
                <a:latin typeface="Times New Roman"/>
                <a:cs typeface="Times New Roman"/>
              </a:rPr>
              <a:t>–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bn-BD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bn-BD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b="1" dirty="0"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21738" y="2524934"/>
            <a:ext cx="41549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16583" y="2524934"/>
            <a:ext cx="44755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Times New Roman"/>
                <a:cs typeface="Times New Roman"/>
              </a:rPr>
              <a:t>+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33546" y="2524934"/>
            <a:ext cx="41549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/>
                <a:cs typeface="Times New Roman"/>
              </a:rPr>
              <a:t>5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28973" y="2524934"/>
            <a:ext cx="41549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Times New Roman"/>
                <a:cs typeface="Times New Roman"/>
              </a:rPr>
              <a:t>–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51143" y="2514604"/>
            <a:ext cx="44755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/>
                <a:cs typeface="Times New Roman"/>
              </a:rPr>
              <a:t>=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16008" y="2514601"/>
            <a:ext cx="41549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/>
                <a:cs typeface="Times New Roman"/>
              </a:rPr>
              <a:t>7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68748" y="2514602"/>
            <a:ext cx="41549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Times New Roman"/>
                <a:cs typeface="Times New Roman"/>
              </a:rPr>
              <a:t>–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02671" y="2514603"/>
            <a:ext cx="41549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5</a:t>
            </a:r>
            <a:endParaRPr 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55295" y="2524933"/>
            <a:ext cx="41549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5</a:t>
            </a:r>
            <a:endParaRPr 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341370" y="2822977"/>
            <a:ext cx="990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50214" y="2514600"/>
            <a:ext cx="2591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600" b="1" dirty="0">
                <a:latin typeface="Times New Roman"/>
                <a:cs typeface="Times New Roman"/>
              </a:rPr>
              <a:t>+</a:t>
            </a:r>
            <a:r>
              <a:rPr lang="en-US" sz="3600" b="1" dirty="0" smtClean="0">
                <a:latin typeface="Times New Roman"/>
                <a:cs typeface="Times New Roman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bn-BD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bn-BD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b="1" dirty="0"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03740" y="3439334"/>
            <a:ext cx="646332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2x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14001" y="3439334"/>
            <a:ext cx="44755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/>
                <a:cs typeface="Times New Roman"/>
              </a:rPr>
              <a:t>×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0964" y="3439334"/>
            <a:ext cx="41549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5</a:t>
            </a:r>
            <a:endParaRPr 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66342" y="3429004"/>
            <a:ext cx="44755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/>
                <a:cs typeface="Times New Roman"/>
              </a:rPr>
              <a:t>=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23542" y="3429001"/>
            <a:ext cx="41549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/>
                <a:cs typeface="Times New Roman"/>
              </a:rPr>
              <a:t>7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04542" y="3429002"/>
            <a:ext cx="44755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/>
                <a:cs typeface="Times New Roman"/>
              </a:rPr>
              <a:t>×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52101" y="3429003"/>
            <a:ext cx="41549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5</a:t>
            </a:r>
            <a:endParaRPr 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3311246" y="3737377"/>
            <a:ext cx="990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20090" y="3429000"/>
            <a:ext cx="2591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latin typeface="Times New Roman" pitchFamily="18" charset="0"/>
                <a:cs typeface="NikoshBAN" pitchFamily="2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bn-BD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bn-BD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b="1" dirty="0"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440326" y="4108614"/>
                <a:ext cx="1975028" cy="10540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</a:rPr>
                          <m:t>2</m:t>
                        </m:r>
                        <m:r>
                          <a:rPr lang="en-US" sz="4400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 smtClean="0"/>
                  <a:t> </a:t>
                </a:r>
                <a:endParaRPr lang="en-US" sz="4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326" y="4108614"/>
                <a:ext cx="1975028" cy="1054006"/>
              </a:xfrm>
              <a:prstGeom prst="rect">
                <a:avLst/>
              </a:prstGeom>
              <a:blipFill rotWithShape="1">
                <a:blip r:embed="rId3"/>
                <a:stretch>
                  <a:fillRect t="-1156" b="-10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/>
          <p:nvPr/>
        </p:nvCxnSpPr>
        <p:spPr>
          <a:xfrm>
            <a:off x="3311246" y="4548222"/>
            <a:ext cx="990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73074" y="4267200"/>
            <a:ext cx="2538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latin typeface="Times New Roman" pitchFamily="18" charset="0"/>
                <a:cs typeface="NikoshBAN" pitchFamily="2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bn-BD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bn-BD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b="1" dirty="0"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7913" y="5791200"/>
            <a:ext cx="7848600" cy="584775"/>
          </a:xfrm>
          <a:prstGeom prst="rect">
            <a:avLst/>
          </a:prstGeom>
          <a:solidFill>
            <a:srgbClr val="FEE2FA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উক্ত চারটি ক্ষেত্রে উভয় পক্ষ সমান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10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0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2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38" grpId="0"/>
      <p:bldP spid="41" grpId="0"/>
      <p:bldP spid="42" grpId="0"/>
      <p:bldP spid="44" grpId="0"/>
      <p:bldP spid="4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1450</TotalTime>
  <Words>794</Words>
  <Application>Microsoft Office PowerPoint</Application>
  <PresentationFormat>On-screen Show (4:3)</PresentationFormat>
  <Paragraphs>177</Paragraphs>
  <Slides>15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Calibri</vt:lpstr>
      <vt:lpstr>Cambria Math</vt:lpstr>
      <vt:lpstr>NikoshBAN</vt:lpstr>
      <vt:lpstr>Symbol</vt:lpstr>
      <vt:lpstr>Times New Roman</vt:lpstr>
      <vt:lpstr>Verdana</vt:lpstr>
      <vt:lpstr>Vrinda</vt:lpstr>
      <vt:lpstr>Wingdings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PDM</cp:lastModifiedBy>
  <cp:revision>179</cp:revision>
  <dcterms:created xsi:type="dcterms:W3CDTF">2006-08-16T00:00:00Z</dcterms:created>
  <dcterms:modified xsi:type="dcterms:W3CDTF">2021-09-24T03:26:15Z</dcterms:modified>
</cp:coreProperties>
</file>