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5" r:id="rId4"/>
    <p:sldId id="276" r:id="rId5"/>
    <p:sldId id="266" r:id="rId6"/>
    <p:sldId id="259" r:id="rId7"/>
    <p:sldId id="275" r:id="rId8"/>
    <p:sldId id="272" r:id="rId9"/>
    <p:sldId id="258" r:id="rId10"/>
    <p:sldId id="256" r:id="rId11"/>
    <p:sldId id="264" r:id="rId12"/>
    <p:sldId id="271" r:id="rId13"/>
    <p:sldId id="257" r:id="rId14"/>
    <p:sldId id="282" r:id="rId15"/>
    <p:sldId id="284" r:id="rId16"/>
    <p:sldId id="283" r:id="rId17"/>
    <p:sldId id="277" r:id="rId18"/>
    <p:sldId id="268" r:id="rId19"/>
    <p:sldId id="270" r:id="rId20"/>
    <p:sldId id="267" r:id="rId21"/>
    <p:sldId id="269" r:id="rId22"/>
    <p:sldId id="281" r:id="rId23"/>
    <p:sldId id="262" r:id="rId24"/>
    <p:sldId id="286" r:id="rId25"/>
    <p:sldId id="285" r:id="rId26"/>
    <p:sldId id="263" r:id="rId27"/>
    <p:sldId id="261" r:id="rId28"/>
    <p:sldId id="260" r:id="rId29"/>
    <p:sldId id="289" r:id="rId30"/>
    <p:sldId id="287" r:id="rId31"/>
    <p:sldId id="288" r:id="rId32"/>
    <p:sldId id="290" r:id="rId33"/>
    <p:sldId id="291" r:id="rId34"/>
    <p:sldId id="292" r:id="rId35"/>
    <p:sldId id="293" r:id="rId36"/>
    <p:sldId id="280" r:id="rId37"/>
    <p:sldId id="278" r:id="rId38"/>
    <p:sldId id="27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web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eb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ebp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webp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15910"/>
            <a:ext cx="11874321" cy="6542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763" y="283334"/>
            <a:ext cx="2137894" cy="1938992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8" y="218940"/>
            <a:ext cx="11848564" cy="6387921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5" y="827314"/>
            <a:ext cx="5292547" cy="419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29" y="827314"/>
            <a:ext cx="5228151" cy="419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340851" y="5405062"/>
            <a:ext cx="4172755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সারি বিশিষ্ট গোয়াল ঘর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4421" y="335415"/>
            <a:ext cx="11140226" cy="60015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1" y="1103086"/>
            <a:ext cx="5112913" cy="361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18" y="1103086"/>
            <a:ext cx="5031346" cy="361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12841" y="5090105"/>
            <a:ext cx="4123385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সারিবিশিষ্ট গোয়াল ঘর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56" y="175397"/>
            <a:ext cx="11745532" cy="6452316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873925"/>
            <a:ext cx="5119352" cy="417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47" y="873924"/>
            <a:ext cx="5307323" cy="404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3059" y="5432498"/>
            <a:ext cx="406972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সারিবিশিষ্ট গোয়াল ঘর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2429" y="386367"/>
            <a:ext cx="11436439" cy="6207617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870857"/>
            <a:ext cx="4997002" cy="393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20484" y="5240508"/>
            <a:ext cx="4172756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সারিবিশিষ্ট গোয়াল ঘর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6" y="870858"/>
            <a:ext cx="5323938" cy="393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54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988" y="965419"/>
            <a:ext cx="11223937" cy="458587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লাভজনক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চারণভূমিতে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673" y="579549"/>
            <a:ext cx="10264462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 পালনের জন্য একটি আদর্শ গোয়াল ঘরের স্থান নির্বাচনঃ-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ঘর উঁচু স্থানে করতে হবে।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পশুর সংখ্যার বিষয়টি মনে রাখতে হবে।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ঘর মানুষের বাসস্থান থেকে দূরে হবে।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ঘর বা খামার এলাকা থেকে সহজে পানি নিষ্কাশন হতে হবে।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ঘরের চারপাশ পরিষ্কার হবে।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ঘরে যেন সূর্যের আলো পড়ে সেদিকে খেয়াল রাখতে হবে।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পশুর জন্য খাদ্য ও  পানি সরবরাহের বিষয়টি মনে রাখতে হবে।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উদ্দেশ্যে গোয়াল ঘর তৈরির সময় বাজার ও যোগাযোগ ব্যবস্থার বিষয় চিন্তা করতে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11363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2" y="321973"/>
            <a:ext cx="11642501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পশুর (গরু) পরিচর্যাঃ- পশুকে আদর-যত্নের সাথে লালন-পালন করতে হয়। পশুর সার্বিক যত্নকে পরিচর্যা বলে।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পশুর সঠিক পরিচর্যার জন্য নিম্নলিখিত বিষয়সমূহ বিবেচনায় নিতে হবে।  যেমন—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পশুর গোবর, মূত্র ফেলে দিয়ে বাসস্থান পরিষ্কার-পরিচ্ছন্ন রাখতে হবে।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চাড়ি থেকে বাসি খাদ্য ফেলে দিয়ে তাজা খাদ্য সরবরাহ করতে হবে।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পর্যাপ্ত পরিষ্কার পানি সরবরাহ করতে হবে।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পশুর শরীর পরিষ্কার রাখার জন্য নিয়মিত গোসল ও প্রয়োজনে ব্রাশ করতে হবে।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পশুকে প্রজনন, গর্ভকালীন ও প্রসবকালীন যত্ন নিতে হবে।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দুধ দোহন কালে গাভীকে বিরক্ত করা যাবে না।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বাছুরের বিশেষ যত্ন নিতে হবে এবং বাছুর যাতে পরিমিত দুধ পায় সে দিকে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খেয়াল রাখতে হবে।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381" y="1545465"/>
            <a:ext cx="7804597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গরু পালন পদ্ধতি কয়টি ও কী কী?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গরু আঁশ জাতীয় খাদ্য বেশি খায় কেন?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গোয়াল ঘর কাকে বলে?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৪। গোয়াল ঘর উঁচুস্থানে করা প্রয়োজন 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921" y="0"/>
            <a:ext cx="11900079" cy="6452316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940158"/>
            <a:ext cx="4724401" cy="25369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84" y="908552"/>
            <a:ext cx="4666446" cy="248444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85" y="3668667"/>
            <a:ext cx="4666446" cy="26111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0" y="3892290"/>
            <a:ext cx="4761663" cy="238756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36539" y="242204"/>
            <a:ext cx="1403797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088" y="1794997"/>
            <a:ext cx="1385248" cy="28623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5" y="122327"/>
            <a:ext cx="11835685" cy="6568226"/>
          </a:xfrm>
          <a:prstGeom prst="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3" y="1066516"/>
            <a:ext cx="5654095" cy="4525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9"/>
          <a:stretch/>
        </p:blipFill>
        <p:spPr>
          <a:xfrm>
            <a:off x="6490953" y="1066515"/>
            <a:ext cx="5306095" cy="4525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3667" y="290573"/>
            <a:ext cx="3090929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5340" y="5791171"/>
            <a:ext cx="5061533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এবং গমের ভুসি ও হাড়ের গুঁড়া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4850" y="154546"/>
            <a:ext cx="11758411" cy="63235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15943" y="862885"/>
            <a:ext cx="2678805" cy="92333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1826" y="3168203"/>
            <a:ext cx="5035639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প্রবীর রঞ্জন চৌধুরী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কধুরখীল স্কুল এন্ড কলেজ।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 পৌরসভা, চট্টগ্রাম।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7325" y="3316309"/>
            <a:ext cx="3670479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- কৃষিশিক্ষা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- ৫০মিনিট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-  অষ্টম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83" y="244699"/>
            <a:ext cx="11822806" cy="6426557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5" y="3653883"/>
            <a:ext cx="4937626" cy="276716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5" y="1076061"/>
            <a:ext cx="4906713" cy="23991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99" y="3998612"/>
            <a:ext cx="4540854" cy="24473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87" y="1123940"/>
            <a:ext cx="4540855" cy="26493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30287" y="301460"/>
            <a:ext cx="1687269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2766" y="1231127"/>
            <a:ext cx="1009755" cy="51175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ভাঙ্গা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খৈল</a:t>
            </a:r>
          </a:p>
        </p:txBody>
      </p:sp>
    </p:spTree>
    <p:extLst>
      <p:ext uri="{BB962C8B-B14F-4D97-AF65-F5344CB8AC3E}">
        <p14:creationId xmlns:p14="http://schemas.microsoft.com/office/powerpoint/2010/main" val="31493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0304"/>
            <a:ext cx="11887200" cy="6529589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67"/>
          <a:stretch/>
        </p:blipFill>
        <p:spPr>
          <a:xfrm>
            <a:off x="1058214" y="1409395"/>
            <a:ext cx="5069984" cy="232719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10" y="1409395"/>
            <a:ext cx="4958368" cy="232719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71244" y="501082"/>
            <a:ext cx="2575775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সুষম খাবার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14" y="4124437"/>
            <a:ext cx="5069985" cy="23283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10" y="4185720"/>
            <a:ext cx="4958368" cy="22671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67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186" y="1120461"/>
            <a:ext cx="11101589" cy="4031873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খাদ্য ব্যবস্থাপনাঃ-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 জাবরকাটা প্রাণী হওয়ায় বেশি পরিমাণ আঁশ জাতীয় খাদ্য খেয়ে থাকে। এদের খাদ্য হিসাবে সবুজ ঘাস,খড় ও দানাদার খাদ্য সরবরাহ করা হয়। দেশি গরু কম উৎপাদন করায় অনেকে কোনো দানাদার খাদ্য সরবরাহ করে না। কিন্তু উন্নত জাতের সংকর গাভী বেশি দুধ উৎপাদন করায় সবুজ ঘাস ,  খৈল, ভূসি,ভাতের মাড়,ঝোলাগুড়,দানাশস্য,ভুট্টা ভাঙ্গা, গম ভাঙ্গা,হাড়ের গুঁড়া, লবন,চালের কুঁড়া ও খড়ের সাথে অবশ্যই পরিমিত দানাদার খাবার সরবরাহ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72731" y="566672"/>
            <a:ext cx="10753860" cy="5203065"/>
          </a:xfrm>
          <a:prstGeom prst="ellipse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366871"/>
            <a:ext cx="6812924" cy="32134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74513" y="4856063"/>
            <a:ext cx="1777286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ক্ষুরা রোগ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509" y="148107"/>
            <a:ext cx="11629623" cy="6568225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21" y="910185"/>
            <a:ext cx="5489621" cy="41383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6" y="910185"/>
            <a:ext cx="5070341" cy="41383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84880" y="5718220"/>
            <a:ext cx="2434107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748" y="267236"/>
            <a:ext cx="11642501" cy="6323527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4" y="1081622"/>
            <a:ext cx="5260140" cy="37865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42" y="1139990"/>
            <a:ext cx="5235780" cy="3728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08110" y="5283354"/>
            <a:ext cx="2575775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বাদলা রোগ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214" y="399246"/>
            <a:ext cx="11243257" cy="5434885"/>
          </a:xfrm>
          <a:prstGeom prst="ellipse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" b="10630"/>
          <a:stretch/>
        </p:blipFill>
        <p:spPr>
          <a:xfrm>
            <a:off x="2073498" y="1280628"/>
            <a:ext cx="7688687" cy="36721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43212" y="6069182"/>
            <a:ext cx="2794716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তড়কা  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62885" y="566671"/>
            <a:ext cx="11191741" cy="5808372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55" y="1550552"/>
            <a:ext cx="7772400" cy="38406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41702" y="5559937"/>
            <a:ext cx="2717442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পেট ফাঁপা 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6366" y="167425"/>
            <a:ext cx="11552349" cy="6426558"/>
          </a:xfrm>
          <a:prstGeom prst="ellips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1221092"/>
            <a:ext cx="7933385" cy="37528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22762" y="5228822"/>
            <a:ext cx="2331076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অ্যানথ্রাক্স 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2581" y="296215"/>
            <a:ext cx="10676586" cy="60401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978481"/>
            <a:ext cx="8113690" cy="4241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01545" y="5455178"/>
            <a:ext cx="302653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অ্যানথ্রাক্স 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7" y="128788"/>
            <a:ext cx="11835684" cy="6516710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5" y="244699"/>
            <a:ext cx="3472341" cy="196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8" y="4339109"/>
            <a:ext cx="3433824" cy="217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81" y="4117365"/>
            <a:ext cx="4381390" cy="244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18858" y="244699"/>
            <a:ext cx="4331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93" y="4394325"/>
            <a:ext cx="3213712" cy="217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93" y="2595128"/>
            <a:ext cx="3204308" cy="179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78" y="244699"/>
            <a:ext cx="3153423" cy="215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4" y="2207137"/>
            <a:ext cx="3402428" cy="199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81" y="1085217"/>
            <a:ext cx="4394207" cy="284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35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792" y="347730"/>
            <a:ext cx="11243256" cy="5795493"/>
          </a:xfrm>
          <a:prstGeom prst="roundRect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5" y="875762"/>
            <a:ext cx="4768402" cy="45204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0"/>
          <a:stretch/>
        </p:blipFill>
        <p:spPr>
          <a:xfrm>
            <a:off x="6175420" y="875762"/>
            <a:ext cx="5093594" cy="45204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47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275" y="386366"/>
            <a:ext cx="11372046" cy="5755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বিভিন্ন প্রকারঃ-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রোগ---- পশুর স্বাভাবিক স্বাস্থ্যের বিচ্যুতিকে রোগ বলে। গবাদিপশু বিভিন্ন রোগে আক্রান্ত হয়ে থাকে। এদের রোগসমূহকে প্রধানত চার ভাগে ভাগ করা যায়। যথা----ক। সংক্রামক রোগ খ। পরজীবীজনিত রোগ গ। অপুষ্টিজনিত রোগ ও ঘ। অন্যান্য সাধারণ রোগ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সংক্রামক রোগ – যে সকল রোগ রোগাক্রান্ত পশু হতে সুস্থ পশুর দেহে সংক্রমিত হয় থাকে সংক্রামক রোগ বলে।সংক্রামক রোগের মধ্যে ভাইরাস জনিত রোগ পশুর বেশি ক্ষতি করে থাকে। যেমন –খুরা-রোগ, জলাতঙ্ক, গোবসন্ত ইত্যাদি।ব্যাকটেরিয়াজনিত সংক্রামক রোগের মধ্যে গবাদিপশুর বাদলা, তড়কা, গলাফোলা,পেট ফাঁপা,ওলান-ফোলা,বাছুরের নিউমোনিয়া ও ডিপথেরিয়া ইত্যাদি।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2" y="74150"/>
            <a:ext cx="11930743" cy="674030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 কয়েকটি রোগের কারণ ও লক্ষণ বর্ণনা করা হলঃ-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খুরা রোগঃ- এটি একটি ভাইরাস জনিত সংক্রামক রোগ। লালা, খাদ্য দ্রব্য ও বাতাসের মাধ্যমে সুস্থ প্রাণীরা সংক্রমিত হয়।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খুরা রোগের লক্ষণঃ- পশুর খুরায়,মুখে ও জিহ্বায় ফোস্কার মত দেখা যায়। পরে ফোস্কা থেকে ঘা হয় এবং মুখ হতে লালা ঝরে।তাপমাত্রা বাড়ে ও খাবারে অরুচি হয়। ধীরে ধীরে পশু দূর্বল হয়ে পড়ে। অনেক সময় পশু মারা যায়। কম বয়স্ক পশু বা বাছুরের মৃত্যুর হার বেশি।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তড়কা রোগঃ- এটি ব্যাকটেরিয়া জনিত সংক্রামক ব্যাধি।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তড়কা রোগের লক্ষণঃ- ১। তড়কা রোগ হলে পশু মাটিতে পড়ে যায়। ২। শরীরের তাপমাত্রা (১০৪ ডিগ্রী -১০৫ডিগ্রী 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গায়ের লোম খাড়া হয়ে যায়। ৩। মৃত পশুর নাক, মুখ ও পায়ুপথ দিয়ে রক্ত নির্গত হয়।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687" y="812800"/>
            <a:ext cx="11088914" cy="5201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বাদলা রোগঃ-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 পশুর ৬ মাস থেকে ২ বছর বয়স পর্যন্ত এই রোগ হতে দেখা যায়। এটি একটি ব্যাকটেরিয়া জনিত সংক্রামক ব্যাধি।ক্ষতস্থান ও মলের মাধ্যমে এই রোগ ছড়ায়।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বাদলা রোগের লক্ষণঃ-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আক্রান্ত পশু খুঁড়িয়ে হাটে।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শরীরের বিভিন্ন স্থান ফুলে যায় ও ব্যাথা অনুভব করে।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ফোলা স্থানে পচন ধরে ও কয়েক ঘণ্টার মধ্যে আক্রান্ত পশু মারা যায়।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আক্রান্ত স্থানে চাপ দিলে পচ পচ শব্দ হয়।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৫। শরীরের তাপমাত্রা (১০৪ডিগ্রী-১০৫ ডিগ্রী 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বেড়ে যায়। </a:t>
            </a:r>
          </a:p>
        </p:txBody>
      </p:sp>
    </p:spTree>
    <p:extLst>
      <p:ext uri="{BB962C8B-B14F-4D97-AF65-F5344CB8AC3E}">
        <p14:creationId xmlns:p14="http://schemas.microsoft.com/office/powerpoint/2010/main" val="21243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85" y="682171"/>
            <a:ext cx="11654972" cy="5324535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পরজীবীজনিত রোগঃ-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ক্ষুদ্র প্রাণী বড় প্রাণীর দেহে আশ্রয় নেয়  তাদেরকে পরজীবী বলে। এরা আশ্রয়দাতার দেহ থেকে খাদ্য গ্রহণ করে বেঁচে থাকে ওবংশবিস্তার করে।  পরজীবীকে দুইভাগে ভাগ করা হয়। যথা—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বহিঃপরজীবীঃ-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উকুন, মশা,মাছি,আটালি ইত্যাদি পশুর চামড়ার উপর বাস করে এবং দেহ হতে রক্ত শোষণ করে পশুর ক্ষতি করে থাকে।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 দেহাভ্যন্তরের পরজীবীঃ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পশুর দেহের ভেতর বাস করে,যা কৃমি নামে পরিচিত। কৃমি দেখতে পাতা,ফিতা ও গোল বলে এদের পাতা কৃমি,ফিতা কৃমি  ও গোল কৃমি বলা হয়। এরা আশ্রয়দাতার দেহের ভিতর হতে পুষ্টি গ্রহণ করে পশুকে রোগাক্রান্ত করে তোলে।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8" y="624114"/>
            <a:ext cx="11654972" cy="5693866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অপুষ্টিজনিত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রোগঃ-আমিষ,শর্করা,স্নেহ,ভিটামিন,খনিজপদার্থ,পানি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অপুষ্টিজনিত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অপুষ্টিজনিত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হয়।যেমন-দৃষ্টিশক্তি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যায়,দৈহিক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অমসৃণ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উঠা,হাড়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যাওয়া,দুধ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ফাঁপা,উদরাময়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বদহজম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উল্লেখযোগ্য।সাধারণত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পচা-বাসি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থাকে।বাছুরকে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5938" y="605307"/>
            <a:ext cx="239547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702" y="2965359"/>
            <a:ext cx="5022760" cy="175432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– দল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খুরা রোগের লক্ষণ বর্ণনা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0494" y="2965359"/>
            <a:ext cx="5306097" cy="17543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হলুদ – দল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বাদলা রোগের লক্ষণ বর্ণনা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578" y="103031"/>
            <a:ext cx="11668259" cy="65295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86377" y="1931831"/>
            <a:ext cx="8577330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**** গোয়াল ঘরে গরু পালন করলে তুমি কী ধরনের সুবিধা পাবে—বিশ্লেষণ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0"/>
            <a:ext cx="11874321" cy="6742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7285" y="347730"/>
            <a:ext cx="2665927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12054625" cy="67292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70478" y="1880314"/>
            <a:ext cx="5924282" cy="1938992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পাঠ---- গরু পালন পদ্ধতি ও পরিচর্যা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অধ্যায়---- পঞ্চম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---- ৯৪-১০১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0608" y="72368"/>
            <a:ext cx="11578107" cy="64008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0844" y="1558343"/>
            <a:ext cx="9390642" cy="304698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গরু পালন পদ্ধতি ও পরিচর্যা ব্যাখ্যা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গরু পালনের জন্য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ঘর তৈরি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গরুর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ব্যবস্থাপনা বিশ্লেষণ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গরুর বিভিন্ন প্রকার রোগ বর্ণনা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40323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68" y="180305"/>
            <a:ext cx="11706896" cy="6375043"/>
          </a:xfrm>
          <a:prstGeom prst="rect">
            <a:avLst/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" y="1021227"/>
            <a:ext cx="5326889" cy="3657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17" y="1021227"/>
            <a:ext cx="5307707" cy="3657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48174" y="4970756"/>
            <a:ext cx="3606085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ঘরে গরু পালন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40" y="103031"/>
            <a:ext cx="11741240" cy="6310647"/>
          </a:xfrm>
          <a:prstGeom prst="rect">
            <a:avLst/>
          </a:prstGeom>
          <a:solidFill>
            <a:schemeClr val="accent6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37882"/>
            <a:ext cx="11024315" cy="4881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111" y="5447764"/>
            <a:ext cx="3324897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 বেঁধে গরু পালন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455" y="283335"/>
            <a:ext cx="11629623" cy="6168980"/>
          </a:xfrm>
          <a:prstGeom prst="rect">
            <a:avLst/>
          </a:prstGeom>
          <a:solidFill>
            <a:schemeClr val="accent6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/>
          <a:stretch/>
        </p:blipFill>
        <p:spPr>
          <a:xfrm>
            <a:off x="1413457" y="1333433"/>
            <a:ext cx="9472410" cy="460372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125791" y="454441"/>
            <a:ext cx="204774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চারণ 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61" y="106990"/>
            <a:ext cx="11822806" cy="6478074"/>
          </a:xfrm>
          <a:prstGeom prst="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12" y="3657600"/>
            <a:ext cx="4842457" cy="266637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4" y="579550"/>
            <a:ext cx="5272929" cy="27664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12" y="579549"/>
            <a:ext cx="4842457" cy="27664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4" y="3732393"/>
            <a:ext cx="5167649" cy="260475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74504" y="762459"/>
            <a:ext cx="679397" cy="50783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1175</Words>
  <Application>Microsoft Office PowerPoint</Application>
  <PresentationFormat>Widescreen</PresentationFormat>
  <Paragraphs>130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150</cp:revision>
  <dcterms:created xsi:type="dcterms:W3CDTF">2021-09-13T14:12:48Z</dcterms:created>
  <dcterms:modified xsi:type="dcterms:W3CDTF">2021-09-25T15:47:59Z</dcterms:modified>
</cp:coreProperties>
</file>