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1" r:id="rId2"/>
    <p:sldId id="264" r:id="rId3"/>
    <p:sldId id="268" r:id="rId4"/>
    <p:sldId id="274" r:id="rId5"/>
    <p:sldId id="266" r:id="rId6"/>
    <p:sldId id="267" r:id="rId7"/>
    <p:sldId id="278" r:id="rId8"/>
    <p:sldId id="279" r:id="rId9"/>
    <p:sldId id="265" r:id="rId10"/>
    <p:sldId id="269" r:id="rId11"/>
    <p:sldId id="270" r:id="rId12"/>
    <p:sldId id="271" r:id="rId13"/>
    <p:sldId id="287" r:id="rId14"/>
    <p:sldId id="273" r:id="rId15"/>
    <p:sldId id="275" r:id="rId16"/>
    <p:sldId id="276" r:id="rId17"/>
    <p:sldId id="277" r:id="rId18"/>
    <p:sldId id="285" r:id="rId19"/>
    <p:sldId id="286" r:id="rId20"/>
    <p:sldId id="288" r:id="rId21"/>
    <p:sldId id="284" r:id="rId22"/>
    <p:sldId id="263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EDAFC"/>
    <a:srgbClr val="F5F08F"/>
    <a:srgbClr val="D4E189"/>
    <a:srgbClr val="EAF377"/>
    <a:srgbClr val="3333FF"/>
    <a:srgbClr val="3399FF"/>
    <a:srgbClr val="CC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6C8E8-D3F7-4BF7-BF8D-A138DB8DAFC7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B8C9D-DA63-4837-A168-1A8E49DE2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B8C9D-DA63-4837-A168-1A8E49DE25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9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0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5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EF1E9-D9FD-47B0-9254-92F8A3B3637E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BAE1-05A9-428E-9632-A62B8E71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95534"/>
            <a:ext cx="11996382" cy="6762465"/>
          </a:xfrm>
          <a:prstGeom prst="rect">
            <a:avLst/>
          </a:prstGeom>
          <a:ln w="76200">
            <a:noFill/>
          </a:ln>
        </p:spPr>
      </p:pic>
      <p:sp>
        <p:nvSpPr>
          <p:cNvPr id="4" name="Rectangle 3"/>
          <p:cNvSpPr/>
          <p:nvPr/>
        </p:nvSpPr>
        <p:spPr>
          <a:xfrm>
            <a:off x="2807594" y="2086377"/>
            <a:ext cx="4803820" cy="1339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592" y="1996224"/>
            <a:ext cx="7070501" cy="3348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69" y="177421"/>
            <a:ext cx="11805314" cy="6680578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520" y="4442357"/>
            <a:ext cx="1077585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আসিব ফিরে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টির তীরে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বাংলায় 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নয়-হয়তো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শঙ্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চিল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শালিকের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as-IN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9521" y="2004955"/>
            <a:ext cx="3266940" cy="23389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40" y="2004955"/>
            <a:ext cx="3266940" cy="23389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5639" y="520049"/>
            <a:ext cx="9282927" cy="10431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 শব্দের অর্থ,টীকা ও পাঠ বিশ্লেষণ-</a:t>
            </a:r>
            <a:endParaRPr lang="en-US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80" y="2004955"/>
            <a:ext cx="3266941" cy="23389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134" y="90767"/>
            <a:ext cx="12008385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566" y="4825185"/>
            <a:ext cx="9411285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ভোরের কাক হয়ে এই কার্তিকের নবান্নের দেশে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বুকে ভেসে একদিন আসিব এ কাঁঠাল-ছায়ায়;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28" y="2832815"/>
            <a:ext cx="4282224" cy="2143125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3572" y="558865"/>
            <a:ext cx="4282224" cy="2143125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72" y="2832815"/>
            <a:ext cx="4282224" cy="2143125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27" y="558865"/>
            <a:ext cx="4282225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77118" y="63472"/>
            <a:ext cx="12030419" cy="669825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8806" y="4346098"/>
            <a:ext cx="10109212" cy="1846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bn-BD" dirty="0" smtClean="0"/>
          </a:p>
          <a:p>
            <a:pPr algn="ctr"/>
            <a:r>
              <a:rPr lang="as-IN" sz="3200" dirty="0" smtClean="0"/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হবো-কিশোরীর ঘুঙুর রহিবে লাল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সারাদিন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কেটে যাবে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কলমির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গন্ধভরা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জলে ভেসে ভেসে;</a:t>
            </a:r>
            <a:b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28" y="995514"/>
            <a:ext cx="4990158" cy="3111428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88134" y="95535"/>
            <a:ext cx="12019403" cy="6660107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86" y="995514"/>
            <a:ext cx="4941832" cy="3111428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58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562710"/>
            <a:ext cx="4967679" cy="4084165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27" y="562710"/>
            <a:ext cx="5162448" cy="4084165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Rectangle 5"/>
          <p:cNvSpPr/>
          <p:nvPr/>
        </p:nvSpPr>
        <p:spPr>
          <a:xfrm>
            <a:off x="1223492" y="4589762"/>
            <a:ext cx="9569004" cy="1957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ক্ষেত ভালোবেসে</a:t>
            </a: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জলাঙ্গীর ঢেউয়ে ভেজা বাংলার এ সবুজ করুণ ডাঙায়;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18" y="90767"/>
            <a:ext cx="12030419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4205" y="4722975"/>
            <a:ext cx="980726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দেখিবে চেয়ে সুদর্শন উড়িতেছে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বাতাসে;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 লক্ষ্মীপেঁচা ডাকিতেছে শিমুলের ডালে;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হয়তো খইয়ের ধান ছড়াতেছে শিশু এক উঠানের ঘাসে;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011999"/>
            <a:ext cx="3219718" cy="3278647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8" y="1011998"/>
            <a:ext cx="3219718" cy="3278647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011999"/>
            <a:ext cx="3219719" cy="3278646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angle 1"/>
          <p:cNvSpPr/>
          <p:nvPr/>
        </p:nvSpPr>
        <p:spPr>
          <a:xfrm>
            <a:off x="88135" y="77118"/>
            <a:ext cx="12019402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51" y="4445394"/>
            <a:ext cx="11127545" cy="221226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b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রূপসার ঘোলা জলে হয়তো কিশোর এক সাদা ছেঁড়া পালে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ডিঙা বায়;-রাঙা মেঘ সাঁতরায়ে অন্ধকারে আসিতেছে নীড়ে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দেখিবে ধবল বক;আমারেই পাবে তুমি ইহাদের ভিড়ে-</a:t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57" y="477462"/>
            <a:ext cx="9871955" cy="4065562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Rectangle 3"/>
          <p:cNvSpPr/>
          <p:nvPr/>
        </p:nvSpPr>
        <p:spPr>
          <a:xfrm>
            <a:off x="88134" y="77119"/>
            <a:ext cx="12019403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7827" y="1656917"/>
            <a:ext cx="3342071" cy="1171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7826" y="3151136"/>
            <a:ext cx="3342071" cy="1171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7826" y="4710290"/>
            <a:ext cx="3342071" cy="1171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63115" y="1656917"/>
            <a:ext cx="3342071" cy="1171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ধরণের সাদা চিল</a:t>
            </a:r>
            <a:endParaRPr lang="en-US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63113" y="3134670"/>
            <a:ext cx="3342073" cy="1204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63112" y="4645356"/>
            <a:ext cx="3345287" cy="1236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শকুনি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3650747" y="321087"/>
            <a:ext cx="4710445" cy="1056067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69" y="1687167"/>
            <a:ext cx="2162477" cy="1171977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69" y="4645356"/>
            <a:ext cx="2162477" cy="1236911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69" y="3133794"/>
            <a:ext cx="2162477" cy="1236912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77118" y="77119"/>
            <a:ext cx="12048781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3269142" y="535098"/>
            <a:ext cx="5586591" cy="1184857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3261" y="2127474"/>
            <a:ext cx="2859110" cy="1081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রূপসা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3261" y="3599512"/>
            <a:ext cx="2859110" cy="1081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93261" y="5103496"/>
            <a:ext cx="2859110" cy="1081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নীড়ে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77095" y="2113384"/>
            <a:ext cx="2859110" cy="1081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নদীর নাম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68707" y="3628242"/>
            <a:ext cx="2859110" cy="1081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নৌকা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68707" y="5103496"/>
            <a:ext cx="2867498" cy="1081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91" y="2110167"/>
            <a:ext cx="2674912" cy="1099132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84" y="3612524"/>
            <a:ext cx="2674910" cy="1068813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Rectangle 5"/>
          <p:cNvSpPr/>
          <p:nvPr/>
        </p:nvSpPr>
        <p:spPr>
          <a:xfrm>
            <a:off x="103031" y="103800"/>
            <a:ext cx="11990232" cy="6671256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1" y="5160683"/>
            <a:ext cx="2674911" cy="1094706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6501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1269868" y="576775"/>
            <a:ext cx="6259132" cy="1284223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5172" y="2876644"/>
            <a:ext cx="8625079" cy="27148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‘নবান্নের দেশ’ বলতে কবি কী বুঝিয়েছেন?</a:t>
            </a:r>
            <a:r>
              <a:rPr lang="bn-BD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721217" y="2876644"/>
            <a:ext cx="2343955" cy="2714868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32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১ম,৩য়,</a:t>
            </a: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ও ৭ম</a:t>
            </a: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152" y="103801"/>
            <a:ext cx="12003110" cy="6671256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92377" y="1108318"/>
            <a:ext cx="3425699" cy="1196858"/>
          </a:xfrm>
          <a:prstGeom prst="rect">
            <a:avLst/>
          </a:prstGeom>
          <a:solidFill>
            <a:srgbClr val="DEDAFC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১০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918138" y="1065167"/>
            <a:ext cx="6259132" cy="1043189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592428" y="3560414"/>
            <a:ext cx="2343955" cy="2757267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২য়,৪র্থ,</a:t>
            </a:r>
          </a:p>
          <a:p>
            <a:pPr algn="ctr"/>
            <a:r>
              <a:rPr lang="bn-BD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ও ১০ম</a:t>
            </a:r>
          </a:p>
          <a:p>
            <a:pPr algn="ctr"/>
            <a:r>
              <a:rPr lang="bn-BD" sz="2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383" y="3560414"/>
            <a:ext cx="8824207" cy="2757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‘জলাঙ্গীর </a:t>
            </a:r>
            <a:r>
              <a:rPr lang="bn-BD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ঢেউয়ে ভেজা বাংলার এ সবুজ করুণ </a:t>
            </a:r>
            <a:r>
              <a:rPr lang="bn-BD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ডাঙায়’-উক্তিটি দ্বারা কী বুঝানো হয়েছে?</a:t>
            </a:r>
            <a:endParaRPr lang="bn-BD" sz="36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030" y="103801"/>
            <a:ext cx="11990231" cy="6658378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92377" y="1153550"/>
            <a:ext cx="3425699" cy="1070249"/>
          </a:xfrm>
          <a:prstGeom prst="rect">
            <a:avLst/>
          </a:prstGeom>
          <a:solidFill>
            <a:srgbClr val="DEDAFC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১০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51" y="1768348"/>
            <a:ext cx="1789789" cy="170739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81" y="427356"/>
            <a:ext cx="4115955" cy="103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8667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915">
            <a:off x="5808610" y="1835017"/>
            <a:ext cx="2190582" cy="2490690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6894680" y="4294861"/>
            <a:ext cx="4108360" cy="20724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 :  বাংলা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   :  অষ্টম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   :  আবার আসিব ফিরে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    :  ৫০ মিনিট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  : ২০/০৯/২০২১ খ্রি.</a:t>
            </a: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8969" y="3494910"/>
            <a:ext cx="661094" cy="876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030" y="95534"/>
            <a:ext cx="11977353" cy="6660108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8" y="1747044"/>
            <a:ext cx="4281980" cy="4664629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1093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7909" y="3570509"/>
            <a:ext cx="8964885" cy="2703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‘আমারেই </a:t>
            </a:r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 তুমি ইহাদের </a:t>
            </a:r>
            <a:r>
              <a:rPr lang="bn-BD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ভিড়ে’-কবি এ কথা বলেছেন কেন?</a:t>
            </a:r>
            <a: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3200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493954" y="3570509"/>
            <a:ext cx="2343955" cy="2703315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৫ম,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ও ১১তম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জোড়া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1253624" y="562712"/>
            <a:ext cx="6259132" cy="1345894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118" y="90766"/>
            <a:ext cx="12030419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92377" y="1012874"/>
            <a:ext cx="3425699" cy="1224993"/>
          </a:xfrm>
          <a:prstGeom prst="rect">
            <a:avLst/>
          </a:prstGeom>
          <a:solidFill>
            <a:srgbClr val="DEDAFC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 flipH="1">
            <a:off x="1533376" y="557058"/>
            <a:ext cx="7512149" cy="148738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3377" y="2260706"/>
            <a:ext cx="8426548" cy="7865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কবি কোথায় ফিরে আসতে চেয়েছেন?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" y="2411034"/>
            <a:ext cx="857370" cy="485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" y="3426245"/>
            <a:ext cx="857370" cy="485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" y="4429374"/>
            <a:ext cx="857370" cy="485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0" y="5438767"/>
            <a:ext cx="857370" cy="4858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33378" y="3269206"/>
            <a:ext cx="9199683" cy="787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কবি বাংলাদেশকে নবান্নের দেশ বলেছেন কেন?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3376" y="5287992"/>
            <a:ext cx="10396024" cy="787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‘আবার আসিব ফিরে’ কবিতায় বাংলার কোন রূপটি ফুটে উঠেছে?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3376" y="4278599"/>
            <a:ext cx="9903656" cy="787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‘আবার আসিব ফিরে’কবিতায় লক্ষ্মীপেঁচা কোথায় ডাকছে?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82" y="77117"/>
            <a:ext cx="12008385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99380"/>
            <a:ext cx="10058400" cy="3843328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ounded Rectangle 13"/>
          <p:cNvSpPr/>
          <p:nvPr/>
        </p:nvSpPr>
        <p:spPr>
          <a:xfrm>
            <a:off x="970672" y="5174994"/>
            <a:ext cx="10283482" cy="13909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‘আবার আসিব ফিরে’কবিতায় দেশের প্রতি মমত্ববোধের </a:t>
            </a:r>
          </a:p>
          <a:p>
            <a:r>
              <a:rPr lang="bn-BD" sz="32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যে চিত্রটি ফুটে উঠেছে তা বিশ্লেষণ কর।</a:t>
            </a:r>
            <a:endParaRPr lang="en-US" sz="32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4800" y="333536"/>
            <a:ext cx="8075054" cy="8976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r>
              <a:rPr lang="bn-BD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80" y="109184"/>
            <a:ext cx="12008385" cy="666520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34" y="122831"/>
            <a:ext cx="11969087" cy="6646460"/>
          </a:xfrm>
          <a:prstGeom prst="rect">
            <a:avLst/>
          </a:prstGeom>
          <a:ln w="76200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TextBox 2"/>
          <p:cNvSpPr txBox="1"/>
          <p:nvPr/>
        </p:nvSpPr>
        <p:spPr>
          <a:xfrm>
            <a:off x="6946349" y="637976"/>
            <a:ext cx="4057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endParaRPr lang="en-US" sz="3600" b="1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r>
              <a:rPr lang="en-US" sz="3600" b="1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6898" y="4713898"/>
            <a:ext cx="4853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3370" y="1931832"/>
            <a:ext cx="5035641" cy="4082602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1931831"/>
            <a:ext cx="5009880" cy="4082603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Rectangle 11"/>
          <p:cNvSpPr/>
          <p:nvPr/>
        </p:nvSpPr>
        <p:spPr>
          <a:xfrm>
            <a:off x="991673" y="649980"/>
            <a:ext cx="10277338" cy="812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6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কীসের দৃশ্য দেখতে পাচ্ছ?</a:t>
            </a:r>
            <a:endParaRPr lang="en-US" sz="36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82" y="95534"/>
            <a:ext cx="12000931" cy="6619164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7935" y="436948"/>
            <a:ext cx="10251580" cy="812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কীসের দৃশ্য দেখতে পাচ্ছ?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4" y="1590542"/>
            <a:ext cx="4986142" cy="3541689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Rectangle 10"/>
          <p:cNvSpPr/>
          <p:nvPr/>
        </p:nvSpPr>
        <p:spPr>
          <a:xfrm>
            <a:off x="967936" y="5551496"/>
            <a:ext cx="10251580" cy="812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হ্যাঁ, ঠিক বলেছ। গ্রামের প্রাকৃতিক দৃশ্য।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36" y="1590540"/>
            <a:ext cx="4840438" cy="3541691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95534" y="95534"/>
            <a:ext cx="11996382" cy="6660108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77" y="3131221"/>
            <a:ext cx="3409159" cy="2488888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Rectangle 7"/>
          <p:cNvSpPr/>
          <p:nvPr/>
        </p:nvSpPr>
        <p:spPr>
          <a:xfrm>
            <a:off x="1420838" y="489559"/>
            <a:ext cx="7019777" cy="812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0838" y="3131221"/>
            <a:ext cx="5655212" cy="2488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8056" y="1610334"/>
            <a:ext cx="1560775" cy="121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2" name="Rectangle 1"/>
          <p:cNvSpPr/>
          <p:nvPr/>
        </p:nvSpPr>
        <p:spPr>
          <a:xfrm>
            <a:off x="99152" y="101784"/>
            <a:ext cx="11997368" cy="6676222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 flipH="1">
            <a:off x="2025748" y="363085"/>
            <a:ext cx="6325400" cy="116842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0776" y="3659190"/>
            <a:ext cx="7659322" cy="681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পারবে।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0776" y="4474470"/>
            <a:ext cx="8644061" cy="7814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শব্দগুলোর অর্থ বলতে পারবে।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20776" y="2824863"/>
            <a:ext cx="6196282" cy="700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পারবে।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1759" y="2024175"/>
            <a:ext cx="8240877" cy="8121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21945" y="5389465"/>
            <a:ext cx="9923052" cy="812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ফিরে’-কবিতাটির মূলভাব বিশ্লেষণ করতে পারবে।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9" y="2934894"/>
            <a:ext cx="857370" cy="4858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9" y="3757153"/>
            <a:ext cx="857370" cy="4858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9" y="4622291"/>
            <a:ext cx="857370" cy="4858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60" y="5552631"/>
            <a:ext cx="857370" cy="485843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941759" y="1685401"/>
            <a:ext cx="10314376" cy="136598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118" y="77118"/>
            <a:ext cx="12019402" cy="6687239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  <p:bldP spid="27" grpId="0" animBg="1"/>
      <p:bldP spid="28" grpId="0"/>
      <p:bldP spid="3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>
            <a:off x="2946430" y="161999"/>
            <a:ext cx="5860217" cy="110853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73" y="1585585"/>
            <a:ext cx="2064531" cy="2124592"/>
          </a:xfrm>
          <a:prstGeom prst="rect">
            <a:avLst/>
          </a:prstGeom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6" y="1723804"/>
            <a:ext cx="1196747" cy="900607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71021" y="1363626"/>
            <a:ext cx="2075409" cy="19602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BD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১৮৯৯সালে,বরিশালে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06647" y="1297825"/>
            <a:ext cx="2095749" cy="20637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</a:p>
          <a:p>
            <a:pPr algn="ctr"/>
            <a:r>
              <a:rPr lang="bn-BD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এম.এ(ইংরেজি)</a:t>
            </a:r>
          </a:p>
          <a:p>
            <a:pPr algn="ctr"/>
            <a:r>
              <a:rPr lang="bn-BD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39364" y="3644512"/>
            <a:ext cx="2095749" cy="19602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</a:p>
          <a:p>
            <a:pPr algn="ctr"/>
            <a:r>
              <a:rPr lang="bn-BD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 ও সাংবাদিকতা</a:t>
            </a:r>
          </a:p>
          <a:p>
            <a:pPr algn="ctr"/>
            <a:endParaRPr lang="bn-BD" sz="2000" b="1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806646" y="3710177"/>
            <a:ext cx="2095749" cy="19602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69850" h="38100" prst="cross"/>
            </a:sp3d>
          </a:bodyPr>
          <a:lstStyle/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</a:p>
          <a:p>
            <a:pPr algn="ctr"/>
            <a:r>
              <a:rPr lang="bn-BD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কবিতা,গল্প,উপন্যাস ও প্রবন্ধ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01603" y="5264037"/>
            <a:ext cx="4012136" cy="1252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000" b="1" u="sng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u="sng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</a:p>
          <a:p>
            <a:pPr algn="ctr"/>
            <a:r>
              <a:rPr lang="bn-BD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১৯৫৪সালে,কলকাতায়</a:t>
            </a:r>
          </a:p>
          <a:p>
            <a:pPr algn="ctr"/>
            <a:r>
              <a:rPr lang="bn-BD" sz="20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(ট্রাম দূর্ঘটনায়)</a:t>
            </a:r>
          </a:p>
          <a:p>
            <a:pPr algn="ctr"/>
            <a:endParaRPr lang="bn-BD" sz="2000" b="1" u="sng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8165" y="4036803"/>
            <a:ext cx="1196747" cy="9006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56162" y="1848624"/>
            <a:ext cx="1196747" cy="9006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88890">
            <a:off x="3360106" y="3545228"/>
            <a:ext cx="1196747" cy="90060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929">
            <a:off x="7192795" y="3533989"/>
            <a:ext cx="1196747" cy="900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135" y="90766"/>
            <a:ext cx="12019402" cy="6687239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8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889247" y="468719"/>
            <a:ext cx="6413669" cy="151174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7" y="2901402"/>
            <a:ext cx="1184246" cy="806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2" y="3893271"/>
            <a:ext cx="1184249" cy="806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72" y="5019875"/>
            <a:ext cx="1184249" cy="8063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7101" y="2989057"/>
            <a:ext cx="7712486" cy="631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কোথায় জন্ম গ্রহণ করেন?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7101" y="3980926"/>
            <a:ext cx="8687756" cy="631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কোন বিষয়ে এম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পাশ করেন?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47101" y="5107529"/>
            <a:ext cx="8720782" cy="631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কীভাবে মৃত্যুবরণ করেন?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52" y="77119"/>
            <a:ext cx="12008385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92377" y="1423798"/>
            <a:ext cx="3425699" cy="708914"/>
          </a:xfrm>
          <a:prstGeom prst="rect">
            <a:avLst/>
          </a:prstGeom>
          <a:solidFill>
            <a:srgbClr val="DEDAFC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সময়:০৭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7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4" grpId="0" animBg="1"/>
      <p:bldP spid="15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65" y="583894"/>
            <a:ext cx="4365938" cy="56761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1" y="1985999"/>
            <a:ext cx="5505718" cy="4274016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Horizontal Scroll 1"/>
          <p:cNvSpPr/>
          <p:nvPr/>
        </p:nvSpPr>
        <p:spPr>
          <a:xfrm flipH="1">
            <a:off x="1039967" y="383989"/>
            <a:ext cx="5640947" cy="146819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পাঠ-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169" y="77119"/>
            <a:ext cx="11997368" cy="6698255"/>
          </a:xfrm>
          <a:prstGeom prst="rect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3108</TotalTime>
  <Words>407</Words>
  <Application>Microsoft Office PowerPoint</Application>
  <PresentationFormat>Widescreen</PresentationFormat>
  <Paragraphs>125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রূপসার ঘোলা জলে হয়তো কিশোর এক সাদা ছেঁড়া পালে             ডিঙা বায়;-রাঙা মেঘ সাঁতরায়ে অন্ধকারে আসিতেছে নীড়ে             দেখিবে ধবল বক;আমারেই পাবে তুমি ইহাদের ভিড়ে-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আবার আসিব ফিরে  জিঈবনা</dc:title>
  <dc:creator>DELL</dc:creator>
  <cp:lastModifiedBy>DELL</cp:lastModifiedBy>
  <cp:revision>741</cp:revision>
  <dcterms:created xsi:type="dcterms:W3CDTF">2021-09-05T16:48:29Z</dcterms:created>
  <dcterms:modified xsi:type="dcterms:W3CDTF">2021-09-25T05:38:12Z</dcterms:modified>
</cp:coreProperties>
</file>