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73" r:id="rId7"/>
    <p:sldId id="274" r:id="rId8"/>
    <p:sldId id="275" r:id="rId9"/>
    <p:sldId id="278" r:id="rId10"/>
    <p:sldId id="276" r:id="rId11"/>
    <p:sldId id="279" r:id="rId12"/>
    <p:sldId id="277" r:id="rId13"/>
    <p:sldId id="280" r:id="rId14"/>
    <p:sldId id="272" r:id="rId15"/>
    <p:sldId id="265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5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8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4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0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2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1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6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30EDD-33F3-4601-BBFE-407BC1298A9A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3C58-43D7-4439-9602-60709D91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7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19469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30879"/>
              </p:ext>
            </p:extLst>
          </p:nvPr>
        </p:nvGraphicFramePr>
        <p:xfrm>
          <a:off x="0" y="2337451"/>
          <a:ext cx="1219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013662845"/>
                    </a:ext>
                  </a:extLst>
                </a:gridCol>
              </a:tblGrid>
              <a:tr h="20376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800" dirty="0" smtClean="0">
                          <a:solidFill>
                            <a:srgbClr val="FF0000"/>
                          </a:solidFill>
                        </a:rPr>
                        <a:t>স্বাগতম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585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7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315" y="443503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সমদ্বিবাহু</a:t>
            </a:r>
            <a:r>
              <a:rPr lang="en-US" sz="6600" dirty="0" smtClean="0"/>
              <a:t> </a:t>
            </a:r>
            <a:r>
              <a:rPr lang="en-US" sz="6600" dirty="0" err="1" smtClean="0"/>
              <a:t>ত্রিভুজ</a:t>
            </a:r>
            <a:endParaRPr lang="en-US" sz="6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77817"/>
              </p:ext>
            </p:extLst>
          </p:nvPr>
        </p:nvGraphicFramePr>
        <p:xfrm>
          <a:off x="731520" y="1530166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যে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ত্রিভুজের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দুটি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বাহু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সমান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তাকে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সমদ্বিবাহু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909020"/>
              </p:ext>
            </p:extLst>
          </p:nvPr>
        </p:nvGraphicFramePr>
        <p:xfrm>
          <a:off x="827315" y="5444819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s-IN" baseline="0" dirty="0" smtClean="0">
                          <a:solidFill>
                            <a:schemeClr val="tx1"/>
                          </a:solidFill>
                        </a:rPr>
                        <a:t>সমদ্বিবাহু 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sp>
        <p:nvSpPr>
          <p:cNvPr id="6" name="Isosceles Triangle 5"/>
          <p:cNvSpPr>
            <a:spLocks/>
          </p:cNvSpPr>
          <p:nvPr/>
        </p:nvSpPr>
        <p:spPr>
          <a:xfrm>
            <a:off x="3618411" y="2855729"/>
            <a:ext cx="4480559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96095" y="2503033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70906" y="4698916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8445" y="4744205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5577" y="1459915"/>
            <a:ext cx="9144000" cy="4631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dirty="0" err="1"/>
              <a:t>সমবাহু</a:t>
            </a:r>
            <a:r>
              <a:rPr lang="en-US" sz="4400" dirty="0"/>
              <a:t> </a:t>
            </a:r>
            <a:r>
              <a:rPr lang="en-US" sz="4400" dirty="0" err="1"/>
              <a:t>ত্রিভুজের</a:t>
            </a:r>
            <a:r>
              <a:rPr lang="en-US" sz="4400" dirty="0"/>
              <a:t> </a:t>
            </a:r>
            <a:r>
              <a:rPr lang="en-US" sz="4400" dirty="0" err="1"/>
              <a:t>বৈশিষ্ট্য</a:t>
            </a:r>
            <a:r>
              <a:rPr lang="en-US" sz="4400" dirty="0" smtClean="0"/>
              <a:t>: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4400" dirty="0" err="1" smtClean="0"/>
              <a:t>দুটি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বাহুর</a:t>
            </a:r>
            <a:r>
              <a:rPr lang="en-US" sz="4400" dirty="0" smtClean="0"/>
              <a:t> </a:t>
            </a:r>
            <a:r>
              <a:rPr lang="en-US" sz="4400" dirty="0" err="1" smtClean="0"/>
              <a:t>দৈর্ঘ্য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সমান</a:t>
            </a:r>
            <a:r>
              <a:rPr lang="en-US" sz="4400" dirty="0" smtClean="0"/>
              <a:t>।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4400" dirty="0" err="1" smtClean="0"/>
              <a:t>ভুমি</a:t>
            </a:r>
            <a:r>
              <a:rPr lang="en-US" sz="4400" dirty="0" smtClean="0"/>
              <a:t> </a:t>
            </a:r>
            <a:r>
              <a:rPr lang="en-US" sz="4400" dirty="0" err="1" smtClean="0"/>
              <a:t>সংলগ্ন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কোণ</a:t>
            </a:r>
            <a:r>
              <a:rPr lang="en-US" sz="4400" dirty="0" smtClean="0"/>
              <a:t> </a:t>
            </a:r>
            <a:r>
              <a:rPr lang="en-US" sz="4400" dirty="0" err="1" smtClean="0"/>
              <a:t>দুটি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সমান</a:t>
            </a:r>
            <a:r>
              <a:rPr lang="en-US" sz="4400" dirty="0" smtClean="0"/>
              <a:t>।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40378" y="266836"/>
            <a:ext cx="10515600" cy="13255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 smtClean="0"/>
              <a:t>বিষমবাহু</a:t>
            </a:r>
            <a:r>
              <a:rPr lang="en-US" sz="6600" dirty="0" smtClean="0"/>
              <a:t> </a:t>
            </a:r>
            <a:r>
              <a:rPr lang="en-US" sz="6600" dirty="0" err="1" smtClean="0"/>
              <a:t>ত্রিভুজ</a:t>
            </a:r>
            <a:endParaRPr lang="en-US" sz="6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99454"/>
              </p:ext>
            </p:extLst>
          </p:nvPr>
        </p:nvGraphicFramePr>
        <p:xfrm>
          <a:off x="731520" y="1530166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যে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ত্রিভুজের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কোনো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বাহুই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সমান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নয়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তাকে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s-IN" baseline="0" dirty="0" smtClean="0">
                          <a:solidFill>
                            <a:schemeClr val="tx1"/>
                          </a:solidFill>
                        </a:rPr>
                        <a:t>বিষমবাহু 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969194"/>
              </p:ext>
            </p:extLst>
          </p:nvPr>
        </p:nvGraphicFramePr>
        <p:xfrm>
          <a:off x="779417" y="5771391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s-IN" baseline="0" dirty="0" smtClean="0">
                          <a:solidFill>
                            <a:schemeClr val="tx1"/>
                          </a:solidFill>
                        </a:rPr>
                        <a:t>বিষমবাহু 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sp>
        <p:nvSpPr>
          <p:cNvPr id="6" name="Isosceles Triangle 5"/>
          <p:cNvSpPr>
            <a:spLocks/>
          </p:cNvSpPr>
          <p:nvPr/>
        </p:nvSpPr>
        <p:spPr>
          <a:xfrm>
            <a:off x="3618411" y="2947169"/>
            <a:ext cx="4480559" cy="1737360"/>
          </a:xfrm>
          <a:custGeom>
            <a:avLst/>
            <a:gdLst>
              <a:gd name="connsiteX0" fmla="*/ 0 w 4480559"/>
              <a:gd name="connsiteY0" fmla="*/ 1828800 h 1828800"/>
              <a:gd name="connsiteX1" fmla="*/ 2240280 w 4480559"/>
              <a:gd name="connsiteY1" fmla="*/ 0 h 1828800"/>
              <a:gd name="connsiteX2" fmla="*/ 4480559 w 4480559"/>
              <a:gd name="connsiteY2" fmla="*/ 1828800 h 1828800"/>
              <a:gd name="connsiteX3" fmla="*/ 0 w 4480559"/>
              <a:gd name="connsiteY3" fmla="*/ 1828800 h 1828800"/>
              <a:gd name="connsiteX0" fmla="*/ 0 w 4480559"/>
              <a:gd name="connsiteY0" fmla="*/ 1737360 h 1737360"/>
              <a:gd name="connsiteX1" fmla="*/ 450669 w 4480559"/>
              <a:gd name="connsiteY1" fmla="*/ 0 h 1737360"/>
              <a:gd name="connsiteX2" fmla="*/ 4480559 w 4480559"/>
              <a:gd name="connsiteY2" fmla="*/ 1737360 h 1737360"/>
              <a:gd name="connsiteX3" fmla="*/ 0 w 4480559"/>
              <a:gd name="connsiteY3" fmla="*/ 173736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0559" h="1737360">
                <a:moveTo>
                  <a:pt x="0" y="1737360"/>
                </a:moveTo>
                <a:lnTo>
                  <a:pt x="450669" y="0"/>
                </a:lnTo>
                <a:lnTo>
                  <a:pt x="4480559" y="1737360"/>
                </a:lnTo>
                <a:lnTo>
                  <a:pt x="0" y="173736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54232" y="2493392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70906" y="4698916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8445" y="4744205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বিষমবাহু</a:t>
            </a:r>
            <a:r>
              <a:rPr lang="en-US" dirty="0" smtClean="0"/>
              <a:t> </a:t>
            </a:r>
            <a:r>
              <a:rPr lang="en-US" dirty="0" err="1"/>
              <a:t>ত্রিভুজের</a:t>
            </a:r>
            <a:r>
              <a:rPr lang="en-US" dirty="0"/>
              <a:t> </a:t>
            </a:r>
            <a:r>
              <a:rPr lang="en-US" dirty="0" err="1"/>
              <a:t>বৈশিষ্ট্য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১.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দৈর্ঘ্যই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4800"/>
              </p:ext>
            </p:extLst>
          </p:nvPr>
        </p:nvGraphicFramePr>
        <p:xfrm>
          <a:off x="0" y="902545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মূল্যায়ন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31075" y="3197907"/>
                <a:ext cx="12192000" cy="1832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indent="-742950" algn="just"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ত্রিভুজ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কাকে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বলে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600" b="1" dirty="0" smtClean="0"/>
              </a:p>
              <a:p>
                <a:pPr marL="742950" indent="-742950" algn="just">
                  <a:buAutoNum type="arabicPeriod"/>
                </a:pPr>
                <a:r>
                  <a:rPr lang="en-US" sz="3600" dirty="0" err="1" smtClean="0"/>
                  <a:t>ত্রিভুজ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প্রকার</a:t>
                </a:r>
                <a:r>
                  <a:rPr lang="en-US" sz="3600" dirty="0" smtClean="0"/>
                  <a:t> ও </a:t>
                </a:r>
                <a:r>
                  <a:rPr lang="en-US" sz="3600" dirty="0" err="1" smtClean="0"/>
                  <a:t>কী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কী</a:t>
                </a:r>
                <a:r>
                  <a:rPr lang="en-US" sz="3600" dirty="0" smtClean="0"/>
                  <a:t>?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3600" dirty="0" err="1" smtClean="0"/>
                  <a:t>বাহুভেদে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ত্রিভুজ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কত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প্রকার</a:t>
                </a:r>
                <a:r>
                  <a:rPr lang="en-US" sz="3600" dirty="0" smtClean="0"/>
                  <a:t>?</a:t>
                </a:r>
                <a:endParaRPr lang="en-US" sz="3600" dirty="0" smtClean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5" y="3197907"/>
                <a:ext cx="12192000" cy="1832233"/>
              </a:xfrm>
              <a:prstGeom prst="rect">
                <a:avLst/>
              </a:prstGeom>
              <a:blipFill>
                <a:blip r:embed="rId2"/>
                <a:stretch>
                  <a:fillRect l="-155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34964"/>
              </p:ext>
            </p:extLst>
          </p:nvPr>
        </p:nvGraphicFramePr>
        <p:xfrm>
          <a:off x="0" y="902545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বাড়ীর</a:t>
                      </a:r>
                      <a:r>
                        <a:rPr lang="en-US" sz="8800" dirty="0" smtClean="0"/>
                        <a:t> </a:t>
                      </a:r>
                      <a:r>
                        <a:rPr lang="en-US" sz="8800" dirty="0" err="1" smtClean="0"/>
                        <a:t>কাজ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96138"/>
              </p:ext>
            </p:extLst>
          </p:nvPr>
        </p:nvGraphicFramePr>
        <p:xfrm>
          <a:off x="1744617" y="2992603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215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as-IN" sz="3600" dirty="0" smtClean="0">
                          <a:solidFill>
                            <a:schemeClr val="tx1"/>
                          </a:solidFill>
                        </a:rPr>
                        <a:t>ত্রিভুজ কাকে বলে?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as-IN" sz="3600" dirty="0" smtClean="0">
                          <a:solidFill>
                            <a:schemeClr val="tx1"/>
                          </a:solidFill>
                        </a:rPr>
                        <a:t>ত্রিভুজ কত প্রকার ও কী কী?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as-IN" sz="3600" dirty="0" smtClean="0">
                          <a:solidFill>
                            <a:schemeClr val="tx1"/>
                          </a:solidFill>
                        </a:rPr>
                        <a:t>বাহুভেদে ত্রিভুজ কত প্রকার?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77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5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76554"/>
              </p:ext>
            </p:extLst>
          </p:nvPr>
        </p:nvGraphicFramePr>
        <p:xfrm>
          <a:off x="3579223" y="2352522"/>
          <a:ext cx="5107578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578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ধন্যবাদ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49" y="4206239"/>
            <a:ext cx="2996474" cy="21495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4" y="59265"/>
            <a:ext cx="3745411" cy="229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869" y="431073"/>
            <a:ext cx="7576457" cy="5943601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343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0" y="5381897"/>
            <a:ext cx="12192000" cy="1476103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বিষয়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গণিত</a:t>
            </a:r>
            <a:endParaRPr lang="en-US" sz="3600" b="1" dirty="0" smtClean="0"/>
          </a:p>
          <a:p>
            <a:pPr algn="ctr"/>
            <a:r>
              <a:rPr lang="en-US" sz="3600" b="1" dirty="0" err="1" smtClean="0"/>
              <a:t>অধ্যায়</a:t>
            </a:r>
            <a:r>
              <a:rPr lang="en-US" sz="3600" b="1" dirty="0" smtClean="0"/>
              <a:t>- </a:t>
            </a:r>
            <a:r>
              <a:rPr lang="en-US" sz="3600" b="1" dirty="0" err="1" smtClean="0"/>
              <a:t>নবম</a:t>
            </a:r>
            <a:endParaRPr lang="en-US" sz="3600" b="1" dirty="0" smtClean="0"/>
          </a:p>
        </p:txBody>
      </p:sp>
      <p:sp>
        <p:nvSpPr>
          <p:cNvPr id="3" name="Down Ribbon 2"/>
          <p:cNvSpPr/>
          <p:nvPr/>
        </p:nvSpPr>
        <p:spPr>
          <a:xfrm>
            <a:off x="6532" y="-39190"/>
            <a:ext cx="12185468" cy="139772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/>
              <a:t>আজকের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পাঠ</a:t>
            </a:r>
            <a:endParaRPr lang="en-US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00" y="1358536"/>
            <a:ext cx="5373000" cy="402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17206"/>
              </p:ext>
            </p:extLst>
          </p:nvPr>
        </p:nvGraphicFramePr>
        <p:xfrm>
          <a:off x="0" y="902545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আজকের</a:t>
                      </a:r>
                      <a:r>
                        <a:rPr lang="en-US" sz="8800" baseline="0" dirty="0" smtClean="0"/>
                        <a:t> </a:t>
                      </a:r>
                      <a:r>
                        <a:rPr lang="en-US" sz="8800" baseline="0" dirty="0" err="1" smtClean="0"/>
                        <a:t>শিখনফল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0312"/>
              </p:ext>
            </p:extLst>
          </p:nvPr>
        </p:nvGraphicFramePr>
        <p:xfrm>
          <a:off x="901337" y="3893939"/>
          <a:ext cx="1115568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5680">
                  <a:extLst>
                    <a:ext uri="{9D8B030D-6E8A-4147-A177-3AD203B41FA5}">
                      <a16:colId xmlns:a16="http://schemas.microsoft.com/office/drawing/2014/main" val="202156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কি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ককে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বলতে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পারবে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কোণ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সম্পর্কিত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ব্যাখ্যা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করতে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পারবে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  <a:endParaRPr lang="en-US" sz="3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বাহু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সম্পর্কিত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ব্যাখ্যা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করতে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পারবে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77783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2958018"/>
            <a:ext cx="12057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B0F0"/>
                </a:solidFill>
              </a:rPr>
              <a:t>এই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অধ্যায়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পাঠ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শেষে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শিক্ষার্থীরা</a:t>
            </a:r>
            <a:r>
              <a:rPr lang="en-US" sz="2800" b="1" dirty="0" smtClean="0">
                <a:solidFill>
                  <a:srgbClr val="00B0F0"/>
                </a:solidFill>
              </a:rPr>
              <a:t>-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21830"/>
              </p:ext>
            </p:extLst>
          </p:nvPr>
        </p:nvGraphicFramePr>
        <p:xfrm>
          <a:off x="0" y="0"/>
          <a:ext cx="12192000" cy="171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316715426"/>
                    </a:ext>
                  </a:extLst>
                </a:gridCol>
              </a:tblGrid>
              <a:tr h="1710026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err="1" smtClean="0"/>
                        <a:t>ত্রিভুজ</a:t>
                      </a:r>
                      <a:endParaRPr lang="en-US" sz="8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5584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418451"/>
              </p:ext>
            </p:extLst>
          </p:nvPr>
        </p:nvGraphicFramePr>
        <p:xfrm>
          <a:off x="0" y="1658983"/>
          <a:ext cx="12191999" cy="69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1098112408"/>
                    </a:ext>
                  </a:extLst>
                </a:gridCol>
              </a:tblGrid>
              <a:tr h="698978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তিনটি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ক্ষেত্র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দ্বারা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আবদ্ধ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সীমাবদ্ধ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ক্ষেত্রকে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  <a:r>
                        <a:rPr lang="as-IN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205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91585" y="6016067"/>
            <a:ext cx="118088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চিত্র</a:t>
            </a:r>
            <a:r>
              <a:rPr lang="en-US" dirty="0" smtClean="0"/>
              <a:t>: </a:t>
            </a:r>
            <a:r>
              <a:rPr lang="en-US" sz="2400" b="1" dirty="0" smtClean="0"/>
              <a:t>ABC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ত্রিভুজ</a:t>
            </a:r>
            <a:endParaRPr lang="en-US" dirty="0" smtClean="0"/>
          </a:p>
          <a:p>
            <a:pPr algn="ctr"/>
            <a:r>
              <a:rPr lang="as-IN" dirty="0" smtClean="0"/>
              <a:t>দ্বি-মাত্রিক </a:t>
            </a:r>
            <a:r>
              <a:rPr lang="as-IN" dirty="0"/>
              <a:t>তলে </a:t>
            </a:r>
            <a:r>
              <a:rPr lang="as-IN" b="1" dirty="0"/>
              <a:t>ত্রিভুজের</a:t>
            </a:r>
            <a:r>
              <a:rPr lang="as-IN" dirty="0"/>
              <a:t> তিনটি কোণের সমষ্টি ১৮০ ° বা দুই সমকোণ।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4188820" y="3017519"/>
            <a:ext cx="3814355" cy="2312127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33402" y="2664823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40580" y="5326029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6225" y="5356509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40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/>
              <a:t>বাহুভেদে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তিন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প্রকার</a:t>
            </a:r>
            <a:r>
              <a:rPr lang="en-US" sz="3600" b="1" dirty="0" smtClean="0"/>
              <a:t>। </a:t>
            </a:r>
            <a:r>
              <a:rPr lang="en-US" sz="3600" b="1" dirty="0" err="1" smtClean="0"/>
              <a:t>যথা</a:t>
            </a:r>
            <a:r>
              <a:rPr lang="en-US" sz="3600" b="1" dirty="0" smtClean="0"/>
              <a:t>-</a:t>
            </a:r>
            <a:br>
              <a:rPr lang="en-US" sz="3600" b="1" dirty="0" smtClean="0"/>
            </a:br>
            <a:r>
              <a:rPr lang="en-US" sz="3600" b="1" dirty="0" smtClean="0"/>
              <a:t>১. </a:t>
            </a:r>
            <a:r>
              <a:rPr lang="en-US" sz="3600" b="1" dirty="0" err="1" smtClean="0"/>
              <a:t>সমবাহু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;</a:t>
            </a:r>
            <a:br>
              <a:rPr lang="en-US" sz="3600" b="1" dirty="0" smtClean="0"/>
            </a:br>
            <a:r>
              <a:rPr lang="en-US" sz="3600" b="1" dirty="0" smtClean="0"/>
              <a:t>২. </a:t>
            </a:r>
            <a:r>
              <a:rPr lang="en-US" sz="3600" b="1" dirty="0" err="1" smtClean="0"/>
              <a:t>সমদ্বিবাহু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;</a:t>
            </a:r>
            <a:br>
              <a:rPr lang="en-US" sz="3600" b="1" dirty="0" smtClean="0"/>
            </a:br>
            <a:r>
              <a:rPr lang="en-US" sz="3600" b="1" dirty="0" smtClean="0"/>
              <a:t>৩. </a:t>
            </a:r>
            <a:r>
              <a:rPr lang="en-US" sz="3600" b="1" dirty="0" err="1" smtClean="0"/>
              <a:t>বিষমবাহু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। </a:t>
            </a:r>
            <a:endParaRPr lang="en-US" sz="3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4954" y="4354286"/>
            <a:ext cx="10515600" cy="2503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600" b="1" dirty="0" err="1" smtClean="0"/>
              <a:t>বাহুভেদে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তিন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প্রকার</a:t>
            </a:r>
            <a:r>
              <a:rPr lang="en-US" sz="3600" b="1" dirty="0" smtClean="0"/>
              <a:t>। </a:t>
            </a:r>
            <a:r>
              <a:rPr lang="en-US" sz="3600" b="1" dirty="0" err="1" smtClean="0"/>
              <a:t>যথা</a:t>
            </a:r>
            <a:r>
              <a:rPr lang="en-US" sz="3600" b="1" dirty="0" smtClean="0"/>
              <a:t>-</a:t>
            </a:r>
            <a:br>
              <a:rPr lang="en-US" sz="3600" b="1" dirty="0" smtClean="0"/>
            </a:br>
            <a:r>
              <a:rPr lang="en-US" sz="3600" b="1" dirty="0" smtClean="0"/>
              <a:t>১. </a:t>
            </a:r>
            <a:r>
              <a:rPr lang="en-US" sz="3600" b="1" dirty="0" err="1" smtClean="0"/>
              <a:t>সমকোণী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২. </a:t>
            </a:r>
            <a:r>
              <a:rPr lang="en-US" sz="3600" b="1" dirty="0" err="1" smtClean="0"/>
              <a:t>স্থুলকোণী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৩. </a:t>
            </a:r>
            <a:r>
              <a:rPr lang="en-US" sz="3600" b="1" dirty="0" err="1" smtClean="0"/>
              <a:t>সূক্ষ্মকোণী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ত্রিভুজ</a:t>
            </a:r>
            <a:r>
              <a:rPr lang="en-US" sz="3600" b="1" dirty="0" smtClean="0"/>
              <a:t>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440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287383" y="3069772"/>
            <a:ext cx="1985554" cy="105809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ত্রিভুজ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95925"/>
              </p:ext>
            </p:extLst>
          </p:nvPr>
        </p:nvGraphicFramePr>
        <p:xfrm>
          <a:off x="2272937" y="3598818"/>
          <a:ext cx="112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61775"/>
              </p:ext>
            </p:extLst>
          </p:nvPr>
        </p:nvGraphicFramePr>
        <p:xfrm>
          <a:off x="3396343" y="1880299"/>
          <a:ext cx="378823" cy="357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23">
                  <a:extLst>
                    <a:ext uri="{9D8B030D-6E8A-4147-A177-3AD203B41FA5}">
                      <a16:colId xmlns:a16="http://schemas.microsoft.com/office/drawing/2014/main" val="1578088847"/>
                    </a:ext>
                  </a:extLst>
                </a:gridCol>
              </a:tblGrid>
              <a:tr h="357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314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3781"/>
              </p:ext>
            </p:extLst>
          </p:nvPr>
        </p:nvGraphicFramePr>
        <p:xfrm>
          <a:off x="3396343" y="1880298"/>
          <a:ext cx="12540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034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বাহুভেদে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3" y="5070428"/>
            <a:ext cx="1274174" cy="493819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36557"/>
              </p:ext>
            </p:extLst>
          </p:nvPr>
        </p:nvGraphicFramePr>
        <p:xfrm>
          <a:off x="4650377" y="2065718"/>
          <a:ext cx="112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67638"/>
              </p:ext>
            </p:extLst>
          </p:nvPr>
        </p:nvGraphicFramePr>
        <p:xfrm>
          <a:off x="4650377" y="5317337"/>
          <a:ext cx="11234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40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33631"/>
              </p:ext>
            </p:extLst>
          </p:nvPr>
        </p:nvGraphicFramePr>
        <p:xfrm>
          <a:off x="5773783" y="694118"/>
          <a:ext cx="2743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578088847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314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957166"/>
              </p:ext>
            </p:extLst>
          </p:nvPr>
        </p:nvGraphicFramePr>
        <p:xfrm>
          <a:off x="5773783" y="3784238"/>
          <a:ext cx="2743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578088847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314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97195"/>
              </p:ext>
            </p:extLst>
          </p:nvPr>
        </p:nvGraphicFramePr>
        <p:xfrm>
          <a:off x="5773783" y="694118"/>
          <a:ext cx="1998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সমবাহু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74660"/>
              </p:ext>
            </p:extLst>
          </p:nvPr>
        </p:nvGraphicFramePr>
        <p:xfrm>
          <a:off x="5773782" y="1880298"/>
          <a:ext cx="199861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7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সমদ্বিবাহু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3702"/>
              </p:ext>
            </p:extLst>
          </p:nvPr>
        </p:nvGraphicFramePr>
        <p:xfrm>
          <a:off x="5773783" y="3054518"/>
          <a:ext cx="1998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বিষমবাহু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19532"/>
              </p:ext>
            </p:extLst>
          </p:nvPr>
        </p:nvGraphicFramePr>
        <p:xfrm>
          <a:off x="5799909" y="3769536"/>
          <a:ext cx="19724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490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সমকোণী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17001"/>
              </p:ext>
            </p:extLst>
          </p:nvPr>
        </p:nvGraphicFramePr>
        <p:xfrm>
          <a:off x="5773783" y="5089435"/>
          <a:ext cx="1998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61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স্থুলকোণী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539941"/>
              </p:ext>
            </p:extLst>
          </p:nvPr>
        </p:nvGraphicFramePr>
        <p:xfrm>
          <a:off x="5799909" y="6136803"/>
          <a:ext cx="21292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246">
                  <a:extLst>
                    <a:ext uri="{9D8B030D-6E8A-4147-A177-3AD203B41FA5}">
                      <a16:colId xmlns:a16="http://schemas.microsoft.com/office/drawing/2014/main" val="2788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dirty="0" smtClean="0">
                          <a:solidFill>
                            <a:schemeClr val="tx1"/>
                          </a:solidFill>
                        </a:rPr>
                        <a:t>সূক্ষ্মকোণী ত্রিভুজ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8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2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5" y="443503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/>
              <a:t>সমবাহু</a:t>
            </a:r>
            <a:r>
              <a:rPr lang="en-US" sz="6600" dirty="0" smtClean="0"/>
              <a:t> </a:t>
            </a:r>
            <a:r>
              <a:rPr lang="en-US" sz="6600" dirty="0" err="1" smtClean="0"/>
              <a:t>ত্রিভুজ</a:t>
            </a:r>
            <a:endParaRPr lang="en-US" sz="6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94445"/>
              </p:ext>
            </p:extLst>
          </p:nvPr>
        </p:nvGraphicFramePr>
        <p:xfrm>
          <a:off x="731520" y="1530166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যে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ত্রিভুজের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প্রতিটি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বাহু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সমান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তাকে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সমবাহু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বলে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  <p:sp>
        <p:nvSpPr>
          <p:cNvPr id="4" name="Isosceles Triangle 3"/>
          <p:cNvSpPr>
            <a:spLocks/>
          </p:cNvSpPr>
          <p:nvPr/>
        </p:nvSpPr>
        <p:spPr>
          <a:xfrm>
            <a:off x="4950822" y="3042261"/>
            <a:ext cx="1828800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02628" y="2679381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0033" y="4946449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5222" y="4908755"/>
            <a:ext cx="2325189" cy="35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06384"/>
              </p:ext>
            </p:extLst>
          </p:nvPr>
        </p:nvGraphicFramePr>
        <p:xfrm>
          <a:off x="779417" y="5771391"/>
          <a:ext cx="10611395" cy="91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395">
                  <a:extLst>
                    <a:ext uri="{9D8B030D-6E8A-4147-A177-3AD203B41FA5}">
                      <a16:colId xmlns:a16="http://schemas.microsoft.com/office/drawing/2014/main" val="3478096330"/>
                    </a:ext>
                  </a:extLst>
                </a:gridCol>
              </a:tblGrid>
              <a:tr h="913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সমবাহু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ত্রিভুজ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727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9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9817" y="365125"/>
                <a:ext cx="11183983" cy="6048738"/>
              </a:xfrm>
            </p:spPr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US" dirty="0" smtClean="0"/>
                  <a:t>সমবাহু </a:t>
                </a:r>
                <a:r>
                  <a:rPr lang="en-US" dirty="0" err="1" smtClean="0"/>
                  <a:t>ত্রিভুজের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বৈশিষ্ট্য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dirty="0" smtClean="0"/>
                  <a:t>১. </a:t>
                </a:r>
                <a:r>
                  <a:rPr lang="en-US" dirty="0" err="1" smtClean="0"/>
                  <a:t>প্রতিটি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বাহুর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দৈর্ঘ্য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সমান</a:t>
                </a:r>
                <a:r>
                  <a:rPr lang="en-US" dirty="0" smtClean="0"/>
                  <a:t>।</a:t>
                </a:r>
                <a:br>
                  <a:rPr lang="en-US" dirty="0" smtClean="0"/>
                </a:br>
                <a:r>
                  <a:rPr lang="en-US" dirty="0" smtClean="0"/>
                  <a:t>২. </a:t>
                </a:r>
                <a:r>
                  <a:rPr lang="en-US" dirty="0" err="1" smtClean="0"/>
                  <a:t>প্রতিটি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কোণ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এর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মান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সমান</a:t>
                </a:r>
                <a:r>
                  <a:rPr lang="en-US" dirty="0" smtClean="0"/>
                  <a:t>।</a:t>
                </a:r>
                <a:br>
                  <a:rPr lang="en-US" dirty="0" smtClean="0"/>
                </a:br>
                <a:r>
                  <a:rPr lang="en-US" dirty="0" smtClean="0"/>
                  <a:t>৩. </a:t>
                </a:r>
                <a:r>
                  <a:rPr lang="en-US" dirty="0" err="1" smtClean="0"/>
                  <a:t>প্রতিটি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কোণ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এর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মান</a:t>
                </a:r>
                <a:r>
                  <a:rPr lang="en-US" dirty="0" smtClean="0"/>
                  <a:t> ৬০</a:t>
                </a:r>
                <a14:m>
                  <m:oMath xmlns:m="http://schemas.openxmlformats.org/officeDocument/2006/math">
                    <m:r>
                      <a:rPr lang="en-US" b="0" i="1" baseline="30000" smtClean="0">
                        <a:latin typeface="Cambria Math" panose="02040503050406030204" pitchFamily="18" charset="0"/>
                      </a:rPr>
                      <m:t>০</m:t>
                    </m:r>
                    <m:r>
                      <a:rPr lang="en-US" b="0" i="0" baseline="3000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।</a:t>
                </a:r>
                <a:endParaRPr lang="en-US" baseline="30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9817" y="365125"/>
                <a:ext cx="11183983" cy="6048738"/>
              </a:xfrm>
              <a:blipFill>
                <a:blip r:embed="rId2"/>
                <a:stretch>
                  <a:fillRect l="-2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8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203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বাহুভেদে ত্রিভুজ তিন প্রকার। যথা- ১. সমবাহু ত্রিভুজ; ২. সমদ্বিবাহু ত্রিভুজ; ৩. বিষমবাহু ত্রিভুজ। </vt:lpstr>
      <vt:lpstr>PowerPoint Presentation</vt:lpstr>
      <vt:lpstr>সমবাহু ত্রিভুজ</vt:lpstr>
      <vt:lpstr>সমবাহু ত্রিভুজের বৈশিষ্ট্য: ১. প্রতিটি বাহুর দৈর্ঘ্য সমান। ২. প্রতিটি কোণ এর মান সমান। ৩. প্রতিটি কোণ এর মান ৬০০ ।</vt:lpstr>
      <vt:lpstr>সমদ্বিবাহু ত্রিভুজ</vt:lpstr>
      <vt:lpstr>PowerPoint Presentation</vt:lpstr>
      <vt:lpstr>PowerPoint Presentation</vt:lpstr>
      <vt:lpstr>বিষমবাহু ত্রিভুজের বৈশিষ্ট্য: ১. কোনো বাহুর দৈর্ঘ্যই সমান নয়।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rashel</dc:creator>
  <cp:lastModifiedBy>rashel</cp:lastModifiedBy>
  <cp:revision>39</cp:revision>
  <dcterms:created xsi:type="dcterms:W3CDTF">2021-09-13T15:35:26Z</dcterms:created>
  <dcterms:modified xsi:type="dcterms:W3CDTF">2021-09-25T14:29:01Z</dcterms:modified>
</cp:coreProperties>
</file>