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74" r:id="rId7"/>
    <p:sldId id="273" r:id="rId8"/>
    <p:sldId id="275" r:id="rId9"/>
    <p:sldId id="278" r:id="rId10"/>
    <p:sldId id="276" r:id="rId11"/>
    <p:sldId id="279" r:id="rId12"/>
    <p:sldId id="277" r:id="rId13"/>
    <p:sldId id="280" r:id="rId14"/>
    <p:sldId id="272" r:id="rId15"/>
    <p:sldId id="265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8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0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2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1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6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19469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30879"/>
              </p:ext>
            </p:extLst>
          </p:nvPr>
        </p:nvGraphicFramePr>
        <p:xfrm>
          <a:off x="0" y="2337451"/>
          <a:ext cx="1219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013662845"/>
                    </a:ext>
                  </a:extLst>
                </a:gridCol>
              </a:tblGrid>
              <a:tr h="20376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800" dirty="0" smtClean="0">
                          <a:solidFill>
                            <a:srgbClr val="FF0000"/>
                          </a:solidFill>
                        </a:rPr>
                        <a:t>স্বাগতম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58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7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315" y="443503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স্থুলকোণী</a:t>
            </a:r>
            <a:r>
              <a:rPr lang="en-US" sz="6600" dirty="0" smtClean="0"/>
              <a:t> </a:t>
            </a:r>
            <a:r>
              <a:rPr lang="en-US" sz="6600" dirty="0" err="1" smtClean="0"/>
              <a:t>ত্রিভুজ</a:t>
            </a:r>
            <a:endParaRPr lang="en-US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46349"/>
              </p:ext>
            </p:extLst>
          </p:nvPr>
        </p:nvGraphicFramePr>
        <p:xfrm>
          <a:off x="731520" y="1530166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algn="l"/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যে ত্রিভুজের একটি কোণ স্থুলকোণ তাকে স্থুলকোণী ত্রিভুজ বলে।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72045"/>
              </p:ext>
            </p:extLst>
          </p:nvPr>
        </p:nvGraphicFramePr>
        <p:xfrm>
          <a:off x="827315" y="5444819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স্থুলকোণী</a:t>
                      </a:r>
                      <a:r>
                        <a:rPr lang="as-I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s-IN" baseline="0" dirty="0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sp>
        <p:nvSpPr>
          <p:cNvPr id="6" name="Isosceles Triangle 5"/>
          <p:cNvSpPr>
            <a:spLocks/>
          </p:cNvSpPr>
          <p:nvPr/>
        </p:nvSpPr>
        <p:spPr>
          <a:xfrm>
            <a:off x="3618412" y="2503031"/>
            <a:ext cx="6054634" cy="2181497"/>
          </a:xfrm>
          <a:custGeom>
            <a:avLst/>
            <a:gdLst>
              <a:gd name="connsiteX0" fmla="*/ 0 w 4480559"/>
              <a:gd name="connsiteY0" fmla="*/ 1828800 h 1828800"/>
              <a:gd name="connsiteX1" fmla="*/ 2240280 w 4480559"/>
              <a:gd name="connsiteY1" fmla="*/ 0 h 1828800"/>
              <a:gd name="connsiteX2" fmla="*/ 4480559 w 4480559"/>
              <a:gd name="connsiteY2" fmla="*/ 1828800 h 1828800"/>
              <a:gd name="connsiteX3" fmla="*/ 0 w 4480559"/>
              <a:gd name="connsiteY3" fmla="*/ 1828800 h 1828800"/>
              <a:gd name="connsiteX0" fmla="*/ 0 w 6054634"/>
              <a:gd name="connsiteY0" fmla="*/ 2181497 h 2181497"/>
              <a:gd name="connsiteX1" fmla="*/ 6054634 w 6054634"/>
              <a:gd name="connsiteY1" fmla="*/ 0 h 2181497"/>
              <a:gd name="connsiteX2" fmla="*/ 4480559 w 6054634"/>
              <a:gd name="connsiteY2" fmla="*/ 2181497 h 2181497"/>
              <a:gd name="connsiteX3" fmla="*/ 0 w 6054634"/>
              <a:gd name="connsiteY3" fmla="*/ 2181497 h 218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4634" h="2181497">
                <a:moveTo>
                  <a:pt x="0" y="2181497"/>
                </a:moveTo>
                <a:lnTo>
                  <a:pt x="6054634" y="0"/>
                </a:lnTo>
                <a:lnTo>
                  <a:pt x="4480559" y="2181497"/>
                </a:lnTo>
                <a:lnTo>
                  <a:pt x="0" y="218149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10451" y="2138105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0906" y="4698916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8445" y="4744205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8172" y="156441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dirty="0" err="1" smtClean="0"/>
              <a:t>স্থুলকোণী</a:t>
            </a:r>
            <a:r>
              <a:rPr lang="en-US" sz="4400" dirty="0" smtClean="0"/>
              <a:t> </a:t>
            </a:r>
            <a:r>
              <a:rPr lang="en-US" sz="4400" dirty="0" err="1"/>
              <a:t>ত্রিভুজের</a:t>
            </a:r>
            <a:r>
              <a:rPr lang="en-US" sz="4400" dirty="0"/>
              <a:t> </a:t>
            </a:r>
            <a:r>
              <a:rPr lang="en-US" sz="4400" dirty="0" err="1"/>
              <a:t>বৈশিষ্ট্য</a:t>
            </a:r>
            <a:r>
              <a:rPr lang="en-US" sz="4400" dirty="0" smtClean="0"/>
              <a:t>:</a:t>
            </a:r>
          </a:p>
          <a:p>
            <a:pPr algn="ctr">
              <a:lnSpc>
                <a:spcPct val="200000"/>
              </a:lnSpc>
            </a:pPr>
            <a:r>
              <a:rPr lang="as-IN" dirty="0"/>
              <a:t>কোন </a:t>
            </a:r>
            <a:r>
              <a:rPr lang="as-IN" b="1" dirty="0"/>
              <a:t>স্থুলকোণী ত্রিভুজের</a:t>
            </a:r>
            <a:r>
              <a:rPr lang="as-IN" dirty="0"/>
              <a:t> স্থুলকোণ ব্যতীত অপর দুইটি কোণ অবশ্যই সূক্ষ্মকোণ।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31520" y="363572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 smtClean="0"/>
              <a:t>সূক্ষ্মকোণী</a:t>
            </a:r>
            <a:r>
              <a:rPr lang="en-US" sz="6600" dirty="0" smtClean="0"/>
              <a:t> </a:t>
            </a:r>
            <a:r>
              <a:rPr lang="en-US" sz="6600" dirty="0" err="1" smtClean="0"/>
              <a:t>ত্রিভুজ</a:t>
            </a:r>
            <a:endParaRPr lang="en-US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04550"/>
              </p:ext>
            </p:extLst>
          </p:nvPr>
        </p:nvGraphicFramePr>
        <p:xfrm>
          <a:off x="731520" y="1530166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algn="l"/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যে কোণের মান ৯০ ডিগ্রি এর চেয়ে কম তাকে সূক্ষ্মকোণ বলে। যে ত্রিভুজের তিনটি কোণই সূক্ষ্মকোণ তাকে সূক্ষ্মকোণী ত্রিভুজ বলে।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0258"/>
              </p:ext>
            </p:extLst>
          </p:nvPr>
        </p:nvGraphicFramePr>
        <p:xfrm>
          <a:off x="779417" y="5771391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s-IN" baseline="0" dirty="0" smtClean="0">
                          <a:solidFill>
                            <a:schemeClr val="tx1"/>
                          </a:solidFill>
                        </a:rPr>
                        <a:t>সূক্ষ্মকোণী 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sp>
        <p:nvSpPr>
          <p:cNvPr id="6" name="Isosceles Triangle 5"/>
          <p:cNvSpPr>
            <a:spLocks/>
          </p:cNvSpPr>
          <p:nvPr/>
        </p:nvSpPr>
        <p:spPr>
          <a:xfrm>
            <a:off x="3618411" y="3143112"/>
            <a:ext cx="4480559" cy="1541417"/>
          </a:xfrm>
          <a:custGeom>
            <a:avLst/>
            <a:gdLst>
              <a:gd name="connsiteX0" fmla="*/ 0 w 4480559"/>
              <a:gd name="connsiteY0" fmla="*/ 1828800 h 1828800"/>
              <a:gd name="connsiteX1" fmla="*/ 2240280 w 4480559"/>
              <a:gd name="connsiteY1" fmla="*/ 0 h 1828800"/>
              <a:gd name="connsiteX2" fmla="*/ 4480559 w 4480559"/>
              <a:gd name="connsiteY2" fmla="*/ 1828800 h 1828800"/>
              <a:gd name="connsiteX3" fmla="*/ 0 w 4480559"/>
              <a:gd name="connsiteY3" fmla="*/ 1828800 h 1828800"/>
              <a:gd name="connsiteX0" fmla="*/ 0 w 4480559"/>
              <a:gd name="connsiteY0" fmla="*/ 1737360 h 1737360"/>
              <a:gd name="connsiteX1" fmla="*/ 450669 w 4480559"/>
              <a:gd name="connsiteY1" fmla="*/ 0 h 1737360"/>
              <a:gd name="connsiteX2" fmla="*/ 4480559 w 4480559"/>
              <a:gd name="connsiteY2" fmla="*/ 1737360 h 1737360"/>
              <a:gd name="connsiteX3" fmla="*/ 0 w 4480559"/>
              <a:gd name="connsiteY3" fmla="*/ 1737360 h 1737360"/>
              <a:gd name="connsiteX0" fmla="*/ 0 w 4480559"/>
              <a:gd name="connsiteY0" fmla="*/ 1541417 h 1541417"/>
              <a:gd name="connsiteX1" fmla="*/ 1874521 w 4480559"/>
              <a:gd name="connsiteY1" fmla="*/ 0 h 1541417"/>
              <a:gd name="connsiteX2" fmla="*/ 4480559 w 4480559"/>
              <a:gd name="connsiteY2" fmla="*/ 1541417 h 1541417"/>
              <a:gd name="connsiteX3" fmla="*/ 0 w 4480559"/>
              <a:gd name="connsiteY3" fmla="*/ 1541417 h 1541417"/>
              <a:gd name="connsiteX0" fmla="*/ 0 w 4480559"/>
              <a:gd name="connsiteY0" fmla="*/ 1541417 h 1541417"/>
              <a:gd name="connsiteX1" fmla="*/ 1587138 w 4480559"/>
              <a:gd name="connsiteY1" fmla="*/ 0 h 1541417"/>
              <a:gd name="connsiteX2" fmla="*/ 4480559 w 4480559"/>
              <a:gd name="connsiteY2" fmla="*/ 1541417 h 1541417"/>
              <a:gd name="connsiteX3" fmla="*/ 0 w 4480559"/>
              <a:gd name="connsiteY3" fmla="*/ 1541417 h 15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0559" h="1541417">
                <a:moveTo>
                  <a:pt x="0" y="1541417"/>
                </a:moveTo>
                <a:lnTo>
                  <a:pt x="1587138" y="0"/>
                </a:lnTo>
                <a:lnTo>
                  <a:pt x="4480559" y="1541417"/>
                </a:lnTo>
                <a:lnTo>
                  <a:pt x="0" y="15414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4575" y="2679381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0906" y="4698916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8445" y="4744205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s-IN" dirty="0"/>
              <a:t> </a:t>
            </a:r>
            <a:r>
              <a:rPr lang="as-IN" b="1" dirty="0"/>
              <a:t>সূক্ষ্মকোণী ত্রিভুজের</a:t>
            </a:r>
            <a:r>
              <a:rPr lang="as-IN" dirty="0"/>
              <a:t> যেকোনো দুইটি কোণের সমষ্টি সবসময়ই ৯০ ডিগ্রি এর চেয়ে বেশি।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4800"/>
              </p:ext>
            </p:extLst>
          </p:nvPr>
        </p:nvGraphicFramePr>
        <p:xfrm>
          <a:off x="0" y="902545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মূল্যায়ন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1075" y="3197907"/>
                <a:ext cx="12192000" cy="1832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indent="-74295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ত্রিভুজ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কাকে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বলে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b="1" dirty="0" smtClean="0"/>
              </a:p>
              <a:p>
                <a:pPr marL="742950" indent="-742950" algn="just">
                  <a:buAutoNum type="arabicPeriod"/>
                </a:pPr>
                <a:r>
                  <a:rPr lang="en-US" sz="3600" dirty="0" err="1" smtClean="0"/>
                  <a:t>ত্রিভুজ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প্রকার</a:t>
                </a:r>
                <a:r>
                  <a:rPr lang="en-US" sz="3600" dirty="0" smtClean="0"/>
                  <a:t> ও </a:t>
                </a:r>
                <a:r>
                  <a:rPr lang="en-US" sz="3600" dirty="0" err="1" smtClean="0"/>
                  <a:t>কী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কী</a:t>
                </a:r>
                <a:r>
                  <a:rPr lang="en-US" sz="3600" dirty="0" smtClean="0"/>
                  <a:t>?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3600" dirty="0" err="1" smtClean="0"/>
                  <a:t>বাহুভেদে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ত্রিভুজ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প্রকার</a:t>
                </a:r>
                <a:r>
                  <a:rPr lang="en-US" sz="3600" dirty="0" smtClean="0"/>
                  <a:t>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3197907"/>
                <a:ext cx="12192000" cy="1832233"/>
              </a:xfrm>
              <a:prstGeom prst="rect">
                <a:avLst/>
              </a:prstGeom>
              <a:blipFill>
                <a:blip r:embed="rId2"/>
                <a:stretch>
                  <a:fillRect l="-155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34964"/>
              </p:ext>
            </p:extLst>
          </p:nvPr>
        </p:nvGraphicFramePr>
        <p:xfrm>
          <a:off x="0" y="902545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বাড়ীর</a:t>
                      </a:r>
                      <a:r>
                        <a:rPr lang="en-US" sz="8800" dirty="0" smtClean="0"/>
                        <a:t> </a:t>
                      </a:r>
                      <a:r>
                        <a:rPr lang="en-US" sz="8800" dirty="0" err="1" smtClean="0"/>
                        <a:t>কাজ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96138"/>
              </p:ext>
            </p:extLst>
          </p:nvPr>
        </p:nvGraphicFramePr>
        <p:xfrm>
          <a:off x="1744617" y="2992603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215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as-IN" sz="3600" dirty="0" smtClean="0">
                          <a:solidFill>
                            <a:schemeClr val="tx1"/>
                          </a:solidFill>
                        </a:rPr>
                        <a:t>ত্রিভুজ কাকে বলে?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as-IN" sz="3600" dirty="0" smtClean="0">
                          <a:solidFill>
                            <a:schemeClr val="tx1"/>
                          </a:solidFill>
                        </a:rPr>
                        <a:t>ত্রিভুজ কত প্রকার ও কী কী?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as-IN" sz="3600" dirty="0" smtClean="0">
                          <a:solidFill>
                            <a:schemeClr val="tx1"/>
                          </a:solidFill>
                        </a:rPr>
                        <a:t>বাহুভেদে ত্রিভুজ কত প্রকার?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77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76554"/>
              </p:ext>
            </p:extLst>
          </p:nvPr>
        </p:nvGraphicFramePr>
        <p:xfrm>
          <a:off x="3579223" y="2352522"/>
          <a:ext cx="5107578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578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ধন্যবাদ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49" y="4206239"/>
            <a:ext cx="2996474" cy="21495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4" y="59265"/>
            <a:ext cx="3745411" cy="229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69" y="431073"/>
            <a:ext cx="7576457" cy="5943601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343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0" y="5381897"/>
            <a:ext cx="12192000" cy="1476103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বিষয়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গণিত</a:t>
            </a:r>
            <a:endParaRPr lang="en-US" sz="3600" b="1" dirty="0" smtClean="0"/>
          </a:p>
          <a:p>
            <a:pPr algn="ctr"/>
            <a:r>
              <a:rPr lang="en-US" sz="3600" b="1" dirty="0" err="1" smtClean="0"/>
              <a:t>অধ্যায়</a:t>
            </a:r>
            <a:r>
              <a:rPr lang="en-US" sz="3600" b="1" dirty="0" smtClean="0"/>
              <a:t>- </a:t>
            </a:r>
            <a:r>
              <a:rPr lang="en-US" sz="3600" b="1" dirty="0" err="1" smtClean="0"/>
              <a:t>নবম</a:t>
            </a:r>
            <a:endParaRPr lang="en-US" sz="3600" b="1" dirty="0" smtClean="0"/>
          </a:p>
        </p:txBody>
      </p:sp>
      <p:sp>
        <p:nvSpPr>
          <p:cNvPr id="3" name="Down Ribbon 2"/>
          <p:cNvSpPr/>
          <p:nvPr/>
        </p:nvSpPr>
        <p:spPr>
          <a:xfrm>
            <a:off x="6532" y="-39190"/>
            <a:ext cx="12185468" cy="139772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/>
              <a:t>আজকের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পাঠ</a:t>
            </a:r>
            <a:endParaRPr lang="en-US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00" y="1358536"/>
            <a:ext cx="5373000" cy="402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17206"/>
              </p:ext>
            </p:extLst>
          </p:nvPr>
        </p:nvGraphicFramePr>
        <p:xfrm>
          <a:off x="0" y="902545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আজকের</a:t>
                      </a:r>
                      <a:r>
                        <a:rPr lang="en-US" sz="8800" baseline="0" dirty="0" smtClean="0"/>
                        <a:t> </a:t>
                      </a:r>
                      <a:r>
                        <a:rPr lang="en-US" sz="8800" baseline="0" dirty="0" err="1" smtClean="0"/>
                        <a:t>শিখনফল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0312"/>
              </p:ext>
            </p:extLst>
          </p:nvPr>
        </p:nvGraphicFramePr>
        <p:xfrm>
          <a:off x="901337" y="3893939"/>
          <a:ext cx="111556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5680">
                  <a:extLst>
                    <a:ext uri="{9D8B030D-6E8A-4147-A177-3AD203B41FA5}">
                      <a16:colId xmlns:a16="http://schemas.microsoft.com/office/drawing/2014/main" val="20215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কি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ককে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বলতে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পারবে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কোণ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সম্পর্কিত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ব্যাখ্যা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করতে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পারবে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endParaRPr lang="en-US" sz="3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বাহু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সম্পর্কিত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ব্যাখ্যা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করতে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পারবে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77783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2958018"/>
            <a:ext cx="12057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B0F0"/>
                </a:solidFill>
              </a:rPr>
              <a:t>এই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অধ্যায়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পাঠ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শেষে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শিক্ষার্থীরা</a:t>
            </a:r>
            <a:r>
              <a:rPr lang="en-US" sz="2800" b="1" dirty="0" smtClean="0">
                <a:solidFill>
                  <a:srgbClr val="00B0F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21830"/>
              </p:ext>
            </p:extLst>
          </p:nvPr>
        </p:nvGraphicFramePr>
        <p:xfrm>
          <a:off x="0" y="0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ত্রিভুজ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418451"/>
              </p:ext>
            </p:extLst>
          </p:nvPr>
        </p:nvGraphicFramePr>
        <p:xfrm>
          <a:off x="0" y="1658983"/>
          <a:ext cx="12191999" cy="69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1098112408"/>
                    </a:ext>
                  </a:extLst>
                </a:gridCol>
              </a:tblGrid>
              <a:tr h="69897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তিনটি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ক্ষেত্র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দ্বারা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আবদ্ধ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সীমাবদ্ধ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ক্ষেত্রকে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r>
                        <a:rPr lang="as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205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91585" y="6016067"/>
            <a:ext cx="11808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চিত্র</a:t>
            </a:r>
            <a:r>
              <a:rPr lang="en-US" dirty="0" smtClean="0"/>
              <a:t>: </a:t>
            </a:r>
            <a:r>
              <a:rPr lang="en-US" sz="2400" b="1" dirty="0" smtClean="0"/>
              <a:t>ABC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endParaRPr lang="en-US" dirty="0" smtClean="0"/>
          </a:p>
          <a:p>
            <a:pPr algn="ctr"/>
            <a:r>
              <a:rPr lang="as-IN" dirty="0" smtClean="0"/>
              <a:t>দ্বি-মাত্রিক </a:t>
            </a:r>
            <a:r>
              <a:rPr lang="as-IN" dirty="0"/>
              <a:t>তলে </a:t>
            </a:r>
            <a:r>
              <a:rPr lang="as-IN" b="1" dirty="0"/>
              <a:t>ত্রিভুজের</a:t>
            </a:r>
            <a:r>
              <a:rPr lang="as-IN" dirty="0"/>
              <a:t> তিনটি কোণের সমষ্টি ১৮০ ° বা দুই সমকোণ।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4188820" y="3017519"/>
            <a:ext cx="3814355" cy="2312127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33402" y="2664823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40580" y="5326029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6225" y="5356509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287383" y="3069772"/>
            <a:ext cx="1985554" cy="105809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ত্রিভুজ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95925"/>
              </p:ext>
            </p:extLst>
          </p:nvPr>
        </p:nvGraphicFramePr>
        <p:xfrm>
          <a:off x="2272937" y="3598818"/>
          <a:ext cx="112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61775"/>
              </p:ext>
            </p:extLst>
          </p:nvPr>
        </p:nvGraphicFramePr>
        <p:xfrm>
          <a:off x="3396343" y="1880299"/>
          <a:ext cx="378823" cy="357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23">
                  <a:extLst>
                    <a:ext uri="{9D8B030D-6E8A-4147-A177-3AD203B41FA5}">
                      <a16:colId xmlns:a16="http://schemas.microsoft.com/office/drawing/2014/main" val="1578088847"/>
                    </a:ext>
                  </a:extLst>
                </a:gridCol>
              </a:tblGrid>
              <a:tr h="357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14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3781"/>
              </p:ext>
            </p:extLst>
          </p:nvPr>
        </p:nvGraphicFramePr>
        <p:xfrm>
          <a:off x="3396343" y="1880298"/>
          <a:ext cx="12540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034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বাহুভেদে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3" y="5070428"/>
            <a:ext cx="1274174" cy="493819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36557"/>
              </p:ext>
            </p:extLst>
          </p:nvPr>
        </p:nvGraphicFramePr>
        <p:xfrm>
          <a:off x="4650377" y="2065718"/>
          <a:ext cx="112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67638"/>
              </p:ext>
            </p:extLst>
          </p:nvPr>
        </p:nvGraphicFramePr>
        <p:xfrm>
          <a:off x="4650377" y="5317337"/>
          <a:ext cx="112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33631"/>
              </p:ext>
            </p:extLst>
          </p:nvPr>
        </p:nvGraphicFramePr>
        <p:xfrm>
          <a:off x="5773783" y="694118"/>
          <a:ext cx="2743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578088847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14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57166"/>
              </p:ext>
            </p:extLst>
          </p:nvPr>
        </p:nvGraphicFramePr>
        <p:xfrm>
          <a:off x="5773783" y="3784238"/>
          <a:ext cx="2743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578088847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14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97195"/>
              </p:ext>
            </p:extLst>
          </p:nvPr>
        </p:nvGraphicFramePr>
        <p:xfrm>
          <a:off x="5773783" y="694118"/>
          <a:ext cx="1998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সমবাহু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74660"/>
              </p:ext>
            </p:extLst>
          </p:nvPr>
        </p:nvGraphicFramePr>
        <p:xfrm>
          <a:off x="5773782" y="1880298"/>
          <a:ext cx="19986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7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সমদ্বিবাহু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3702"/>
              </p:ext>
            </p:extLst>
          </p:nvPr>
        </p:nvGraphicFramePr>
        <p:xfrm>
          <a:off x="5773783" y="3054518"/>
          <a:ext cx="1998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বিষমবাহু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19532"/>
              </p:ext>
            </p:extLst>
          </p:nvPr>
        </p:nvGraphicFramePr>
        <p:xfrm>
          <a:off x="5799909" y="3769536"/>
          <a:ext cx="1972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490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সমকোণী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17001"/>
              </p:ext>
            </p:extLst>
          </p:nvPr>
        </p:nvGraphicFramePr>
        <p:xfrm>
          <a:off x="5773783" y="5089435"/>
          <a:ext cx="1998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স্থুলকোণী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539941"/>
              </p:ext>
            </p:extLst>
          </p:nvPr>
        </p:nvGraphicFramePr>
        <p:xfrm>
          <a:off x="5799909" y="6136803"/>
          <a:ext cx="21292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24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সূক্ষ্মকোণী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2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94954" y="222069"/>
            <a:ext cx="10515600" cy="6635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sz="3600" b="1" dirty="0" err="1" smtClean="0"/>
              <a:t>বাহুভেদে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তিন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প্রকার</a:t>
            </a:r>
            <a:r>
              <a:rPr lang="en-US" sz="3600" b="1" dirty="0" smtClean="0"/>
              <a:t>। </a:t>
            </a:r>
            <a:r>
              <a:rPr lang="en-US" sz="3600" b="1" dirty="0" err="1" smtClean="0"/>
              <a:t>যথা</a:t>
            </a:r>
            <a:r>
              <a:rPr lang="en-US" sz="3600" b="1" dirty="0" smtClean="0"/>
              <a:t>-</a:t>
            </a:r>
            <a:br>
              <a:rPr lang="en-US" sz="3600" b="1" dirty="0" smtClean="0"/>
            </a:br>
            <a:r>
              <a:rPr lang="en-US" sz="3600" b="1" dirty="0" smtClean="0"/>
              <a:t>১. </a:t>
            </a:r>
            <a:r>
              <a:rPr lang="en-US" sz="3600" b="1" dirty="0" err="1" smtClean="0"/>
              <a:t>সমকোণী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;</a:t>
            </a:r>
          </a:p>
          <a:p>
            <a:pPr>
              <a:lnSpc>
                <a:spcPct val="200000"/>
              </a:lnSpc>
            </a:pPr>
            <a:r>
              <a:rPr lang="en-US" sz="3600" b="1" dirty="0" smtClean="0"/>
              <a:t>২. </a:t>
            </a:r>
            <a:r>
              <a:rPr lang="en-US" sz="3600" b="1" dirty="0" err="1" smtClean="0"/>
              <a:t>স্থুলকোণী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;</a:t>
            </a:r>
          </a:p>
          <a:p>
            <a:pPr>
              <a:lnSpc>
                <a:spcPct val="200000"/>
              </a:lnSpc>
            </a:pPr>
            <a:r>
              <a:rPr lang="en-US" sz="3600" b="1" dirty="0" smtClean="0"/>
              <a:t>৩. </a:t>
            </a:r>
            <a:r>
              <a:rPr lang="en-US" sz="3600" b="1" dirty="0" err="1" smtClean="0"/>
              <a:t>সূক্ষ্মকোণী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440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5" y="443503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সমকোণী</a:t>
            </a:r>
            <a:r>
              <a:rPr lang="en-US" sz="6600" dirty="0" smtClean="0"/>
              <a:t> </a:t>
            </a:r>
            <a:r>
              <a:rPr lang="en-US" sz="6600" dirty="0" err="1" smtClean="0"/>
              <a:t>ত্রিভুজ</a:t>
            </a:r>
            <a:endParaRPr lang="en-US" sz="6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89667"/>
              </p:ext>
            </p:extLst>
          </p:nvPr>
        </p:nvGraphicFramePr>
        <p:xfrm>
          <a:off x="731520" y="1530166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যে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ত্রিভুজের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একটি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কোণ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সমকোণ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তাকে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সমকোণী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174273" y="2617059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4272" y="5012701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7554" y="4986468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76201"/>
              </p:ext>
            </p:extLst>
          </p:nvPr>
        </p:nvGraphicFramePr>
        <p:xfrm>
          <a:off x="1119052" y="5944809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সমকোণী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37912"/>
              </p:ext>
            </p:extLst>
          </p:nvPr>
        </p:nvGraphicFramePr>
        <p:xfrm>
          <a:off x="4336868" y="2960683"/>
          <a:ext cx="208280" cy="202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598790007"/>
                    </a:ext>
                  </a:extLst>
                </a:gridCol>
              </a:tblGrid>
              <a:tr h="2025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91767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1577"/>
              </p:ext>
            </p:extLst>
          </p:nvPr>
        </p:nvGraphicFramePr>
        <p:xfrm>
          <a:off x="4336868" y="4615628"/>
          <a:ext cx="31742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75">
                  <a:extLst>
                    <a:ext uri="{9D8B030D-6E8A-4147-A177-3AD203B41FA5}">
                      <a16:colId xmlns:a16="http://schemas.microsoft.com/office/drawing/2014/main" val="1836121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8931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336868" y="2934450"/>
            <a:ext cx="3174275" cy="2052018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9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130629" y="365125"/>
                <a:ext cx="11612880" cy="5852795"/>
              </a:xfrm>
            </p:spPr>
            <p:txBody>
              <a:bodyPr>
                <a:norm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dirty="0" smtClean="0"/>
                  <a:t>সমকোণী </a:t>
                </a:r>
                <a:r>
                  <a:rPr lang="en-US" dirty="0" err="1" smtClean="0"/>
                  <a:t>ত্রিভুজ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সম্পর্কিত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পীথাগোরাস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এর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সূত্র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1" dirty="0" smtClean="0"/>
                  <a:t>(</a:t>
                </a:r>
                <a:r>
                  <a:rPr lang="en-US" b="1" dirty="0" err="1" smtClean="0"/>
                  <a:t>অতিভুজ</a:t>
                </a:r>
                <a:r>
                  <a:rPr lang="en-US" b="1" dirty="0" smtClean="0"/>
                  <a:t>)</a:t>
                </a:r>
                <a14:m>
                  <m:oMath xmlns:m="http://schemas.openxmlformats.org/officeDocument/2006/math">
                    <m:r>
                      <a:rPr lang="en-US" b="1" i="1" baseline="30000" smtClean="0">
                        <a:latin typeface="Cambria Math" panose="02040503050406030204" pitchFamily="18" charset="0"/>
                      </a:rPr>
                      <m:t>২</m:t>
                    </m:r>
                  </m:oMath>
                </a14:m>
                <a:r>
                  <a:rPr lang="en-US" b="1" dirty="0" smtClean="0"/>
                  <a:t>= </a:t>
                </a:r>
                <a:r>
                  <a:rPr lang="en-US" b="1" dirty="0"/>
                  <a:t>(</a:t>
                </a:r>
                <a:r>
                  <a:rPr lang="en-US" b="1" dirty="0" smtClean="0"/>
                  <a:t>লম্ব</a:t>
                </a:r>
                <a:r>
                  <a:rPr lang="en-US" b="1" dirty="0"/>
                  <a:t>)</a:t>
                </a:r>
                <a14:m>
                  <m:oMath xmlns:m="http://schemas.openxmlformats.org/officeDocument/2006/math">
                    <m:r>
                      <a:rPr lang="en-US" b="1" i="1" baseline="30000">
                        <a:latin typeface="Cambria Math" panose="02040503050406030204" pitchFamily="18" charset="0"/>
                      </a:rPr>
                      <m:t>২</m:t>
                    </m:r>
                  </m:oMath>
                </a14:m>
                <a:r>
                  <a:rPr lang="en-US" b="1" dirty="0" smtClean="0"/>
                  <a:t> + (</a:t>
                </a:r>
                <a:r>
                  <a:rPr lang="en-US" b="1" dirty="0" err="1" smtClean="0"/>
                  <a:t>ভূমি</a:t>
                </a:r>
                <a:r>
                  <a:rPr lang="en-US" b="1" dirty="0" smtClean="0"/>
                  <a:t>)</a:t>
                </a:r>
                <a14:m>
                  <m:oMath xmlns:m="http://schemas.openxmlformats.org/officeDocument/2006/math">
                    <m:r>
                      <a:rPr lang="en-US" b="1" i="1" baseline="30000">
                        <a:latin typeface="Cambria Math" panose="02040503050406030204" pitchFamily="18" charset="0"/>
                      </a:rPr>
                      <m:t>২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err="1" smtClean="0"/>
                  <a:t>সমকোণী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ত্রিভুজের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অতিভুজ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বৃহত্তম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বাহু</a:t>
                </a:r>
                <a:r>
                  <a:rPr lang="en-US" dirty="0" smtClean="0"/>
                  <a:t>।</a:t>
                </a:r>
                <a:endParaRPr lang="en-US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0629" y="365125"/>
                <a:ext cx="11612880" cy="5852795"/>
              </a:xfrm>
              <a:blipFill>
                <a:blip r:embed="rId2"/>
                <a:stretch>
                  <a:fillRect l="-105" r="-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8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194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সমকোণী ত্রিভুজ</vt:lpstr>
      <vt:lpstr>সমকোণী ত্রিভুজ সম্পর্কিত পীথাগোরাস এর সূত্র (অতিভুজ)২= (লম্ব)২ + (ভূমি)২ সমকোণী ত্রিভুজের অতিভুজ বৃহত্তম বাহু।</vt:lpstr>
      <vt:lpstr>স্থুলকোণী ত্রিভুজ</vt:lpstr>
      <vt:lpstr>PowerPoint Presentation</vt:lpstr>
      <vt:lpstr>PowerPoint Presentation</vt:lpstr>
      <vt:lpstr> সূক্ষ্মকোণী ত্রিভুজের যেকোনো দুইটি কোণের সমষ্টি সবসময়ই ৯০ ডিগ্রি এর চেয়ে বেশি।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rashel</dc:creator>
  <cp:lastModifiedBy>rashel</cp:lastModifiedBy>
  <cp:revision>41</cp:revision>
  <dcterms:created xsi:type="dcterms:W3CDTF">2021-09-13T15:35:26Z</dcterms:created>
  <dcterms:modified xsi:type="dcterms:W3CDTF">2021-09-25T17:51:10Z</dcterms:modified>
</cp:coreProperties>
</file>