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7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D\Downloads\&#2455;&#2467;&#2495;&#2468;%20&#2441;&#2510;&#2488;&#2476;&#2503;&#2480;%20&#2455;&#2494;&#65533;%5b4%5d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সূর্যের ছবি HD পিকচার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1100" y="2819400"/>
            <a:ext cx="6781800" cy="101566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সবাইকে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স্বাগতম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নিচের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যোগগুলি</a:t>
            </a:r>
            <a:r>
              <a:rPr lang="en-US" sz="3600" dirty="0" smtClean="0"/>
              <a:t> </a:t>
            </a:r>
            <a:r>
              <a:rPr lang="en-US" sz="3600" dirty="0" err="1" smtClean="0"/>
              <a:t>খাতায়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00200"/>
            <a:ext cx="160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(ক)</a:t>
            </a:r>
            <a:r>
              <a:rPr lang="en-US" sz="4000" dirty="0" smtClean="0"/>
              <a:t>   ৩</a:t>
            </a:r>
          </a:p>
          <a:p>
            <a:r>
              <a:rPr lang="en-US" sz="4000" u="sng" dirty="0" smtClean="0"/>
              <a:t>      +৪</a:t>
            </a:r>
            <a:endParaRPr lang="en-US" sz="4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175260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(খ)     ২</a:t>
            </a:r>
          </a:p>
          <a:p>
            <a:r>
              <a:rPr lang="en-US" sz="3200" u="sng" dirty="0" smtClean="0"/>
              <a:t>      +  ৬  </a:t>
            </a:r>
            <a:endParaRPr lang="en-US" sz="32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16764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(গ)    ১</a:t>
            </a:r>
          </a:p>
          <a:p>
            <a:r>
              <a:rPr lang="en-US" sz="3200" u="sng" dirty="0" smtClean="0"/>
              <a:t>     +   ৫ </a:t>
            </a:r>
            <a:endParaRPr lang="en-US" sz="32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4958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(</a:t>
            </a:r>
            <a:r>
              <a:rPr lang="en-US" sz="3600" dirty="0" smtClean="0"/>
              <a:t>ঘ)  ১+৪=? 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44958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(ঙ)  ২+ ৫= ?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৩৭পৃষ্ঠা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খোলা ব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5722299" cy="4267200"/>
          </a:xfrm>
          <a:prstGeom prst="rect">
            <a:avLst/>
          </a:prstGeom>
        </p:spPr>
      </p:pic>
      <p:pic>
        <p:nvPicPr>
          <p:cNvPr id="4" name="Picture 3" descr="গণিত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752600"/>
            <a:ext cx="2934088" cy="41910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দলীয়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3" name="Picture 2" descr="Group 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81000"/>
            <a:ext cx="2857500" cy="1600200"/>
          </a:xfrm>
          <a:prstGeom prst="hexagon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86000" y="2895600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+ ২ =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খ)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+ ৫ =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2667000"/>
            <a:ext cx="2286000" cy="990600"/>
            <a:chOff x="0" y="2667000"/>
            <a:chExt cx="2286000" cy="990600"/>
          </a:xfrm>
          <a:solidFill>
            <a:srgbClr val="00B0F0"/>
          </a:solidFill>
        </p:grpSpPr>
        <p:sp>
          <p:nvSpPr>
            <p:cNvPr id="6" name="Right Arrow 5"/>
            <p:cNvSpPr/>
            <p:nvPr/>
          </p:nvSpPr>
          <p:spPr>
            <a:xfrm>
              <a:off x="0" y="2667000"/>
              <a:ext cx="2286000" cy="9906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800" y="2895600"/>
              <a:ext cx="16002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শাপলা</a:t>
              </a:r>
              <a:r>
                <a:rPr lang="en-US" sz="24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 </a:t>
              </a:r>
              <a:r>
                <a:rPr lang="en-US" sz="2400" dirty="0" err="1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দল</a:t>
              </a:r>
              <a:r>
                <a:rPr lang="en-US" sz="24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 </a:t>
              </a:r>
              <a:endParaRPr lang="en-US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8600" y="4572000"/>
            <a:ext cx="2133600" cy="990600"/>
            <a:chOff x="0" y="2667000"/>
            <a:chExt cx="2286000" cy="990600"/>
          </a:xfrm>
          <a:solidFill>
            <a:srgbClr val="00B0F0"/>
          </a:solidFill>
        </p:grpSpPr>
        <p:sp>
          <p:nvSpPr>
            <p:cNvPr id="10" name="Right Arrow 9"/>
            <p:cNvSpPr/>
            <p:nvPr/>
          </p:nvSpPr>
          <p:spPr>
            <a:xfrm>
              <a:off x="0" y="2667000"/>
              <a:ext cx="2286000" cy="9906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0" y="2895600"/>
              <a:ext cx="19050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গোলাপ</a:t>
              </a:r>
              <a:r>
                <a:rPr lang="en-US" sz="24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 </a:t>
              </a:r>
              <a:r>
                <a:rPr lang="en-US" sz="2400" dirty="0" err="1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দল</a:t>
              </a:r>
              <a:r>
                <a:rPr lang="en-US" sz="24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rPr>
                <a:t> </a:t>
              </a:r>
              <a:endParaRPr lang="en-US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438400" y="4800600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ঘ) 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নিচের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সমস্যাগলোর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সমাধান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52400" y="15240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বাগানে ৪ জন শিশু ছিল। পরে আরও ৫ জন শিশু তাদের সাথে যোগ দিল। বাগানে মোট শিশুর সংখ্যা কত ?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967335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 রেজার কাছে ৩ টি কলা ছিল। তার বাবা তাকে আর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৭ টি কলা দিল । এখন তার কতগুলো কলা হল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700" y="2286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বাড়ির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3" name="Picture 2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914400"/>
            <a:ext cx="5586057" cy="34927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48006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তোমার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বইয়ের</a:t>
            </a:r>
            <a:r>
              <a:rPr lang="en-US" sz="3600" dirty="0" smtClean="0"/>
              <a:t>  ৩৭  </a:t>
            </a:r>
            <a:r>
              <a:rPr lang="en-US" sz="3600" dirty="0" err="1" smtClean="0"/>
              <a:t>নং</a:t>
            </a:r>
            <a:r>
              <a:rPr lang="en-US" sz="3600" dirty="0" smtClean="0"/>
              <a:t> </a:t>
            </a:r>
            <a:r>
              <a:rPr lang="en-US" sz="3600" dirty="0" err="1" smtClean="0"/>
              <a:t>পৃষ্ঠার</a:t>
            </a:r>
            <a:r>
              <a:rPr lang="en-US" sz="3600" dirty="0" smtClean="0"/>
              <a:t> ৬ </a:t>
            </a:r>
            <a:r>
              <a:rPr lang="en-US" sz="3600" dirty="0" err="1" smtClean="0"/>
              <a:t>নং</a:t>
            </a:r>
            <a:r>
              <a:rPr lang="en-US" sz="3600" dirty="0" smtClean="0"/>
              <a:t> </a:t>
            </a:r>
            <a:r>
              <a:rPr lang="en-US" sz="3600" dirty="0" err="1" smtClean="0"/>
              <a:t>হতে</a:t>
            </a:r>
            <a:r>
              <a:rPr lang="en-US" sz="3600" dirty="0" smtClean="0"/>
              <a:t>  ৮ </a:t>
            </a:r>
            <a:r>
              <a:rPr lang="en-US" sz="3600" dirty="0" err="1" smtClean="0"/>
              <a:t>নং</a:t>
            </a:r>
            <a:r>
              <a:rPr lang="en-US" sz="3600" dirty="0" smtClean="0"/>
              <a:t> </a:t>
            </a:r>
            <a:r>
              <a:rPr lang="en-US" sz="3600" dirty="0" err="1" smtClean="0"/>
              <a:t>পর্যন্ত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সমস্যার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সমাধান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আসবে</a:t>
            </a:r>
            <a:r>
              <a:rPr lang="en-US" sz="3600" dirty="0" smtClean="0"/>
              <a:t>।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গ্রামবাংল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5181600"/>
            <a:ext cx="670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  ধন্যবাদ সবাইকে </a:t>
            </a:r>
            <a:endParaRPr lang="en-US" sz="6600" dirty="0">
              <a:solidFill>
                <a:schemeClr val="tx2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1600200" y="228600"/>
            <a:ext cx="5486400" cy="990600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শিক্ষক</a:t>
            </a:r>
            <a:r>
              <a:rPr lang="en-US" sz="4800" dirty="0" smtClean="0"/>
              <a:t> </a:t>
            </a:r>
            <a:r>
              <a:rPr lang="en-US" sz="4800" dirty="0" err="1" smtClean="0"/>
              <a:t>পরিচিতি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sp>
        <p:nvSpPr>
          <p:cNvPr id="3" name="Bevel 2"/>
          <p:cNvSpPr/>
          <p:nvPr/>
        </p:nvSpPr>
        <p:spPr>
          <a:xfrm>
            <a:off x="228600" y="1752600"/>
            <a:ext cx="6019800" cy="4038600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এ </a:t>
            </a:r>
            <a:r>
              <a:rPr lang="en-US" sz="3200" dirty="0" err="1" smtClean="0"/>
              <a:t>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এম</a:t>
            </a:r>
            <a:r>
              <a:rPr lang="en-US" sz="3200" dirty="0" smtClean="0"/>
              <a:t> </a:t>
            </a:r>
            <a:r>
              <a:rPr lang="en-US" sz="3200" dirty="0" err="1" smtClean="0"/>
              <a:t>শাহজাহান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কবীর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err="1" smtClean="0"/>
              <a:t>প্রধান</a:t>
            </a:r>
            <a:r>
              <a:rPr lang="en-US" sz="3200" dirty="0" smtClean="0"/>
              <a:t> </a:t>
            </a:r>
            <a:r>
              <a:rPr lang="en-US" sz="3200" dirty="0" err="1" smtClean="0"/>
              <a:t>শিক্ষক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চান্দুয়াইল</a:t>
            </a:r>
            <a:r>
              <a:rPr lang="en-US" sz="3200" dirty="0" smtClean="0"/>
              <a:t> </a:t>
            </a:r>
            <a:r>
              <a:rPr lang="en-US" sz="3200" dirty="0" err="1" smtClean="0"/>
              <a:t>সরকারি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প্রাথমিক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বিদ্যালয়</a:t>
            </a:r>
            <a:r>
              <a:rPr lang="en-US" sz="3200" dirty="0" smtClean="0"/>
              <a:t> </a:t>
            </a:r>
          </a:p>
          <a:p>
            <a:pPr algn="ctr"/>
            <a:r>
              <a:rPr lang="en-US" sz="3200" dirty="0" err="1" smtClean="0"/>
              <a:t>কলমাকান্দা,নেত্রকোণা</a:t>
            </a:r>
            <a:r>
              <a:rPr lang="en-US" sz="3200" dirty="0" smtClean="0"/>
              <a:t>। </a:t>
            </a:r>
            <a:endParaRPr lang="en-US" sz="3200" dirty="0"/>
          </a:p>
        </p:txBody>
      </p:sp>
      <p:pic>
        <p:nvPicPr>
          <p:cNvPr id="4" name="Picture 3" descr="56470430_2029776210472308_6604459726040203264_n.jpg"/>
          <p:cNvPicPr>
            <a:picLocks noChangeAspect="1"/>
          </p:cNvPicPr>
          <p:nvPr/>
        </p:nvPicPr>
        <p:blipFill>
          <a:blip r:embed="rId2"/>
          <a:srcRect l="31065" t="13333" r="-1125" b="37778"/>
          <a:stretch>
            <a:fillRect/>
          </a:stretch>
        </p:blipFill>
        <p:spPr>
          <a:xfrm>
            <a:off x="6324600" y="1905000"/>
            <a:ext cx="2819400" cy="3352800"/>
          </a:xfrm>
          <a:prstGeom prst="cloudCallout">
            <a:avLst/>
          </a:prstGeom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5B48294-3C9C-4010-A732-ACDA09650A4B}"/>
              </a:ext>
            </a:extLst>
          </p:cNvPr>
          <p:cNvSpPr/>
          <p:nvPr/>
        </p:nvSpPr>
        <p:spPr>
          <a:xfrm>
            <a:off x="1981200" y="228600"/>
            <a:ext cx="4352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পা</a:t>
            </a:r>
            <a:r>
              <a:rPr lang="en-US" sz="5400" b="1" dirty="0" err="1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ঠ</a:t>
            </a:r>
            <a:r>
              <a:rPr lang="en-US" sz="5400" b="1" dirty="0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dirty="0" err="1">
                <a:ln/>
                <a:solidFill>
                  <a:srgbClr val="00206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পরিচিতি</a:t>
            </a:r>
            <a:endParaRPr lang="en-US" sz="5400" b="1" cap="none" spc="0" dirty="0">
              <a:ln/>
              <a:solidFill>
                <a:srgbClr val="00206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639828D-1B32-436E-AD2C-CA07420E3103}"/>
              </a:ext>
            </a:extLst>
          </p:cNvPr>
          <p:cNvSpPr/>
          <p:nvPr/>
        </p:nvSpPr>
        <p:spPr>
          <a:xfrm>
            <a:off x="0" y="3200400"/>
            <a:ext cx="341511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400" b="1" cap="none" spc="0" dirty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শ্রেণিঃ </a:t>
            </a:r>
            <a:r>
              <a:rPr lang="en-US" sz="4400" b="1" cap="none" spc="0" dirty="0" err="1" smtClean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প্রথম</a:t>
            </a:r>
            <a:r>
              <a:rPr lang="en-US" sz="4400" b="1" cap="none" spc="0" dirty="0" smtClean="0">
                <a:ln/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  </a:t>
            </a:r>
            <a:endParaRPr lang="en-US" sz="4400" b="1" cap="none" spc="0" dirty="0">
              <a:ln/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386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বিষয়ঃপ্রাথমিক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গণিত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006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অধ্যায়ঃ০৭  </a:t>
            </a:r>
            <a:endParaRPr lang="en-US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715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পাঠঃযোগ</a:t>
            </a:r>
            <a:r>
              <a:rPr lang="en-US" sz="4800" b="1" dirty="0" smtClean="0"/>
              <a:t> 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8" name="Picture 7" descr="গণিত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964" y="2133600"/>
            <a:ext cx="3227497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0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এসো</a:t>
            </a:r>
            <a:r>
              <a:rPr lang="en-US" sz="4400" dirty="0" smtClean="0"/>
              <a:t> </a:t>
            </a:r>
            <a:r>
              <a:rPr lang="en-US" sz="4400" dirty="0" err="1" smtClean="0"/>
              <a:t>একটা</a:t>
            </a:r>
            <a:r>
              <a:rPr lang="en-US" sz="4400" dirty="0" smtClean="0"/>
              <a:t> </a:t>
            </a:r>
            <a:r>
              <a:rPr lang="en-US" sz="4400" dirty="0" err="1" smtClean="0"/>
              <a:t>ভিডিও</a:t>
            </a:r>
            <a:r>
              <a:rPr lang="en-US" sz="4400" dirty="0" smtClean="0"/>
              <a:t> </a:t>
            </a:r>
            <a:r>
              <a:rPr lang="en-US" sz="4400" dirty="0" err="1" smtClean="0"/>
              <a:t>দেখি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pic>
        <p:nvPicPr>
          <p:cNvPr id="4" name="গণিত উৎসবের গা�[4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1524000" y="457200"/>
            <a:ext cx="6324600" cy="1524000"/>
          </a:xfrm>
          <a:prstGeom prst="plaqu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/>
              <a:t>শিখনফল</a:t>
            </a:r>
            <a:r>
              <a:rPr lang="en-US" sz="7200" dirty="0" smtClean="0"/>
              <a:t> </a:t>
            </a:r>
            <a:endParaRPr lang="en-US" sz="7200" dirty="0"/>
          </a:p>
        </p:txBody>
      </p:sp>
      <p:sp>
        <p:nvSpPr>
          <p:cNvPr id="3" name="Left-Right Arrow 2"/>
          <p:cNvSpPr/>
          <p:nvPr/>
        </p:nvSpPr>
        <p:spPr>
          <a:xfrm>
            <a:off x="152400" y="1447800"/>
            <a:ext cx="9144000" cy="2438400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৯.৪.১ - হাতে না রেখে দুইটি সংখ্যা  উপরে- নিচে যোগ করতে পারবে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0" y="3962400"/>
            <a:ext cx="9144000" cy="289560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৯.৪.২- হাতে না রেখে দুইটি সংখ্যা  পাশাপাশি  যোগ করতে পারবে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শাপল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2762250" cy="1657350"/>
          </a:xfrm>
          <a:prstGeom prst="rect">
            <a:avLst/>
          </a:prstGeom>
        </p:spPr>
      </p:pic>
      <p:pic>
        <p:nvPicPr>
          <p:cNvPr id="4" name="Picture 3" descr="শাপল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04800"/>
            <a:ext cx="2762250" cy="1657350"/>
          </a:xfrm>
          <a:prstGeom prst="rect">
            <a:avLst/>
          </a:prstGeom>
        </p:spPr>
      </p:pic>
      <p:pic>
        <p:nvPicPr>
          <p:cNvPr id="5" name="Picture 4" descr="শাপল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04800"/>
            <a:ext cx="2762250" cy="165735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1000" y="3733800"/>
            <a:ext cx="8248650" cy="1657350"/>
            <a:chOff x="457200" y="3124200"/>
            <a:chExt cx="8248650" cy="1657350"/>
          </a:xfrm>
        </p:grpSpPr>
        <p:pic>
          <p:nvPicPr>
            <p:cNvPr id="6" name="Picture 5" descr="শাপলা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43600" y="3124200"/>
              <a:ext cx="2762250" cy="1657350"/>
            </a:xfrm>
            <a:prstGeom prst="rect">
              <a:avLst/>
            </a:prstGeom>
          </p:spPr>
        </p:pic>
        <p:pic>
          <p:nvPicPr>
            <p:cNvPr id="7" name="Picture 6" descr="শাপলা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0400" y="3124200"/>
              <a:ext cx="2762250" cy="1657350"/>
            </a:xfrm>
            <a:prstGeom prst="rect">
              <a:avLst/>
            </a:prstGeom>
          </p:spPr>
        </p:pic>
        <p:pic>
          <p:nvPicPr>
            <p:cNvPr id="8" name="Picture 7" descr="শাপলা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3124200"/>
              <a:ext cx="2762250" cy="165735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990600" y="2667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এখানে</a:t>
            </a:r>
            <a:r>
              <a:rPr lang="en-US" sz="4800" dirty="0" smtClean="0"/>
              <a:t> </a:t>
            </a:r>
            <a:r>
              <a:rPr lang="en-US" sz="4800" dirty="0" err="1" smtClean="0"/>
              <a:t>মোট</a:t>
            </a:r>
            <a:r>
              <a:rPr lang="en-US" sz="4800" dirty="0" smtClean="0"/>
              <a:t> </a:t>
            </a:r>
            <a:r>
              <a:rPr lang="en-US" sz="4800" dirty="0" err="1" smtClean="0"/>
              <a:t>কয়টি</a:t>
            </a:r>
            <a:r>
              <a:rPr lang="en-US" sz="4800" dirty="0" smtClean="0"/>
              <a:t> </a:t>
            </a:r>
            <a:r>
              <a:rPr lang="en-US" sz="4800" dirty="0" err="1" smtClean="0"/>
              <a:t>শাপলা</a:t>
            </a:r>
            <a:r>
              <a:rPr lang="en-US" sz="4800" dirty="0" smtClean="0"/>
              <a:t>? </a:t>
            </a:r>
            <a:endParaRPr lang="en-US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2552700" y="5791200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৬ </a:t>
            </a:r>
            <a:r>
              <a:rPr lang="en-US" sz="4000" dirty="0" err="1" smtClean="0"/>
              <a:t>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শাপলা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990600" y="2057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২ </a:t>
            </a:r>
            <a:r>
              <a:rPr lang="en-US" sz="3200" dirty="0" err="1" smtClean="0"/>
              <a:t>টি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4600" y="2057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আর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886200" y="2057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২ </a:t>
            </a:r>
            <a:r>
              <a:rPr lang="en-US" sz="3200" dirty="0" err="1" smtClean="0"/>
              <a:t>টি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5486400" y="1981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আর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0" y="2057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২ </a:t>
            </a:r>
            <a:r>
              <a:rPr lang="en-US" sz="3200" dirty="0" err="1" smtClean="0"/>
              <a:t>টি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457200" y="228600"/>
            <a:ext cx="8153400" cy="3276600"/>
          </a:xfrm>
          <a:prstGeom prst="fram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চল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আজ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আমরা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হাতে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না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রেখে</a:t>
            </a:r>
            <a:r>
              <a:rPr lang="en-US" sz="4400" dirty="0" smtClean="0">
                <a:solidFill>
                  <a:schemeClr val="tx1"/>
                </a:solidFill>
              </a:rPr>
              <a:t> ২ </a:t>
            </a:r>
            <a:r>
              <a:rPr lang="en-US" sz="4400" dirty="0" err="1" smtClean="0">
                <a:solidFill>
                  <a:schemeClr val="tx1"/>
                </a:solidFill>
              </a:rPr>
              <a:t>টি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সংখ্যা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উপরে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নিচে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লিখে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যোগ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শিখি</a:t>
            </a:r>
            <a:r>
              <a:rPr lang="en-US" sz="4400" dirty="0" smtClean="0">
                <a:solidFill>
                  <a:schemeClr val="tx1"/>
                </a:solidFill>
              </a:rPr>
              <a:t>।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3733800"/>
            <a:ext cx="8839200" cy="1066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৪।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রুমির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ea typeface="+mj-ea"/>
                <a:cs typeface="NikoshBAN" pitchFamily="2" charset="0"/>
              </a:rPr>
              <a:t>২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টি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+mj-ea"/>
                <a:cs typeface="NikoshBAN" pitchFamily="2" charset="0"/>
              </a:rPr>
              <a:t>গোলাপ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আছে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তাকে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আর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ও</a:t>
            </a:r>
            <a:r>
              <a:rPr lang="en-US" sz="2800" dirty="0" smtClean="0">
                <a:latin typeface="NikoshBAN" pitchFamily="2" charset="0"/>
                <a:ea typeface="+mj-ea"/>
                <a:cs typeface="NikoshBAN" pitchFamily="2" charset="0"/>
              </a:rPr>
              <a:t> ৩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টি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গোলাপ</a:t>
            </a:r>
            <a:r>
              <a:rPr lang="en-US" sz="2800" dirty="0" smtClean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দেওয়া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হলো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।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এখন তার  কত গুলো  </a:t>
            </a:r>
            <a:r>
              <a:rPr lang="en-US" sz="2800" dirty="0" err="1" smtClean="0">
                <a:latin typeface="NikoshBAN" pitchFamily="2" charset="0"/>
                <a:ea typeface="+mj-ea"/>
                <a:cs typeface="NikoshBAN" pitchFamily="2" charset="0"/>
              </a:rPr>
              <a:t>গোলাপ</a:t>
            </a:r>
            <a:r>
              <a:rPr kumimoji="0" lang="bn-BD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হলো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?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5334000"/>
            <a:ext cx="2590800" cy="1028700"/>
            <a:chOff x="0" y="5257800"/>
            <a:chExt cx="2997200" cy="1104900"/>
          </a:xfrm>
        </p:grpSpPr>
        <p:pic>
          <p:nvPicPr>
            <p:cNvPr id="5" name="Picture 4" descr="Golap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257800"/>
              <a:ext cx="1473200" cy="1104900"/>
            </a:xfrm>
            <a:prstGeom prst="rect">
              <a:avLst/>
            </a:prstGeom>
          </p:spPr>
        </p:pic>
        <p:pic>
          <p:nvPicPr>
            <p:cNvPr id="7" name="Picture 6" descr="Golap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0" y="5257800"/>
              <a:ext cx="1473200" cy="1104900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895600" y="5334000"/>
            <a:ext cx="3810000" cy="1028700"/>
            <a:chOff x="3581400" y="5257800"/>
            <a:chExt cx="4673600" cy="1104900"/>
          </a:xfrm>
        </p:grpSpPr>
        <p:pic>
          <p:nvPicPr>
            <p:cNvPr id="6" name="Picture 5" descr="Golap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1800" y="5257800"/>
              <a:ext cx="1473200" cy="1104900"/>
            </a:xfrm>
            <a:prstGeom prst="rect">
              <a:avLst/>
            </a:prstGeom>
          </p:spPr>
        </p:pic>
        <p:pic>
          <p:nvPicPr>
            <p:cNvPr id="8" name="Picture 7" descr="Golap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81400" y="5257800"/>
              <a:ext cx="1473200" cy="1104900"/>
            </a:xfrm>
            <a:prstGeom prst="rect">
              <a:avLst/>
            </a:prstGeom>
          </p:spPr>
        </p:pic>
        <p:pic>
          <p:nvPicPr>
            <p:cNvPr id="9" name="Picture 8" descr="Golap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1600" y="5257800"/>
              <a:ext cx="1473200" cy="110490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2590800" y="6400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আর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00600" y="63347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৩ 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648718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২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772400" y="5867400"/>
            <a:ext cx="381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৫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7391400" y="4953000"/>
            <a:ext cx="990600" cy="980420"/>
            <a:chOff x="7391400" y="4953000"/>
            <a:chExt cx="990600" cy="980420"/>
          </a:xfrm>
        </p:grpSpPr>
        <p:sp>
          <p:nvSpPr>
            <p:cNvPr id="12" name="TextBox 11"/>
            <p:cNvSpPr txBox="1"/>
            <p:nvPr/>
          </p:nvSpPr>
          <p:spPr>
            <a:xfrm>
              <a:off x="7772400" y="49530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২ </a:t>
              </a:r>
              <a:endParaRPr lang="en-US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72400" y="5410200"/>
              <a:ext cx="609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 smtClean="0"/>
                <a:t>৩</a:t>
              </a:r>
              <a:r>
                <a:rPr lang="en-US" sz="2800" dirty="0" smtClean="0"/>
                <a:t>  </a:t>
              </a:r>
              <a:endParaRPr lang="en-US" sz="2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391400" y="5334000"/>
              <a:ext cx="38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838200"/>
            <a:ext cx="8077200" cy="182880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NikoshBAN" pitchFamily="2" charset="0"/>
                <a:ea typeface="+mj-ea"/>
                <a:cs typeface="NikoshBAN" pitchFamily="2" charset="0"/>
              </a:rPr>
              <a:t># 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রুমির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৪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টি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বেলুন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আছে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তাকে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ও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	২টি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বেলুন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দেওয়া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হলো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।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এখন তার 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	</a:t>
            </a: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কত গুলো  বেলুন হলো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?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	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8839200" cy="76944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এবার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পাশাপাশি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লিখে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যোগ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করি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endParaRPr lang="en-US" sz="4400" b="1" dirty="0">
              <a:ln>
                <a:solidFill>
                  <a:srgbClr val="00B0F0"/>
                </a:solidFill>
              </a:ln>
              <a:solidFill>
                <a:schemeClr val="accent1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2741930"/>
            <a:ext cx="9144000" cy="3954145"/>
            <a:chOff x="0" y="2741930"/>
            <a:chExt cx="9144000" cy="395414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741930"/>
              <a:ext cx="9144000" cy="395414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0" y="5867400"/>
              <a:ext cx="792480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৪      		+		২	=       	৬ </a:t>
              </a:r>
              <a:endParaRPr lang="en-US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686800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সুমন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3200" smtClean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00206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04800" y="1981200"/>
            <a:ext cx="2590800" cy="762000"/>
            <a:chOff x="304800" y="1981200"/>
            <a:chExt cx="2590800" cy="762000"/>
          </a:xfrm>
        </p:grpSpPr>
        <p:sp>
          <p:nvSpPr>
            <p:cNvPr id="4" name="Sun 3"/>
            <p:cNvSpPr/>
            <p:nvPr/>
          </p:nvSpPr>
          <p:spPr>
            <a:xfrm>
              <a:off x="304800" y="1981200"/>
              <a:ext cx="838200" cy="762000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" name="Sun 4"/>
            <p:cNvSpPr/>
            <p:nvPr/>
          </p:nvSpPr>
          <p:spPr>
            <a:xfrm>
              <a:off x="1143000" y="1981200"/>
              <a:ext cx="838200" cy="762000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6" name="Sun 5"/>
            <p:cNvSpPr/>
            <p:nvPr/>
          </p:nvSpPr>
          <p:spPr>
            <a:xfrm>
              <a:off x="2057400" y="1981200"/>
              <a:ext cx="838200" cy="762000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81400" y="1981200"/>
            <a:ext cx="4648200" cy="762000"/>
            <a:chOff x="3581400" y="1981200"/>
            <a:chExt cx="4648200" cy="762000"/>
          </a:xfrm>
        </p:grpSpPr>
        <p:sp>
          <p:nvSpPr>
            <p:cNvPr id="7" name="Sun 6"/>
            <p:cNvSpPr/>
            <p:nvPr/>
          </p:nvSpPr>
          <p:spPr>
            <a:xfrm>
              <a:off x="3581400" y="1981200"/>
              <a:ext cx="838200" cy="76200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Sun 9"/>
            <p:cNvSpPr/>
            <p:nvPr/>
          </p:nvSpPr>
          <p:spPr>
            <a:xfrm>
              <a:off x="4495800" y="1981200"/>
              <a:ext cx="838200" cy="76200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Sun 10"/>
            <p:cNvSpPr/>
            <p:nvPr/>
          </p:nvSpPr>
          <p:spPr>
            <a:xfrm>
              <a:off x="5486400" y="1981200"/>
              <a:ext cx="838200" cy="76200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Sun 11"/>
            <p:cNvSpPr/>
            <p:nvPr/>
          </p:nvSpPr>
          <p:spPr>
            <a:xfrm>
              <a:off x="6477000" y="1981200"/>
              <a:ext cx="838200" cy="76200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Sun 12"/>
            <p:cNvSpPr/>
            <p:nvPr/>
          </p:nvSpPr>
          <p:spPr>
            <a:xfrm>
              <a:off x="7391400" y="1981200"/>
              <a:ext cx="838200" cy="762000"/>
            </a:xfrm>
            <a:prstGeom prst="su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1000" y="2971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৩ </a:t>
            </a:r>
            <a:r>
              <a:rPr lang="en-US" sz="3600" dirty="0" err="1" smtClean="0"/>
              <a:t>টি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লাল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590800" y="2971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আর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114800" y="2895600"/>
            <a:ext cx="2743200" cy="646331"/>
            <a:chOff x="4114800" y="2895600"/>
            <a:chExt cx="2743200" cy="646331"/>
          </a:xfrm>
        </p:grpSpPr>
        <p:sp>
          <p:nvSpPr>
            <p:cNvPr id="17" name="Rectangle 16"/>
            <p:cNvSpPr/>
            <p:nvPr/>
          </p:nvSpPr>
          <p:spPr>
            <a:xfrm>
              <a:off x="4114800" y="2971800"/>
              <a:ext cx="27432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14800" y="2895600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৫ </a:t>
              </a:r>
              <a:r>
                <a:rPr lang="en-US" sz="3600" dirty="0" err="1" smtClean="0"/>
                <a:t>টি</a:t>
              </a:r>
              <a:r>
                <a:rPr lang="en-US" sz="3600" dirty="0" smtClean="0"/>
                <a:t> </a:t>
              </a:r>
              <a:r>
                <a:rPr lang="en-US" sz="3600" dirty="0" err="1" smtClean="0">
                  <a:solidFill>
                    <a:srgbClr val="FFFF00"/>
                  </a:solidFill>
                </a:rPr>
                <a:t>হলুদ</a:t>
              </a:r>
              <a:r>
                <a:rPr lang="en-US" sz="3600" dirty="0" smtClean="0">
                  <a:solidFill>
                    <a:srgbClr val="FFFF00"/>
                  </a:solidFill>
                </a:rPr>
                <a:t>  </a:t>
              </a:r>
              <a:endParaRPr lang="en-US" sz="36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0" name="Down Arrow 19"/>
          <p:cNvSpPr/>
          <p:nvPr/>
        </p:nvSpPr>
        <p:spPr>
          <a:xfrm>
            <a:off x="2057400" y="3962400"/>
            <a:ext cx="3733800" cy="2514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মোট</a:t>
            </a:r>
            <a:r>
              <a:rPr lang="en-US" sz="40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৮ </a:t>
            </a:r>
            <a:r>
              <a:rPr lang="en-US" sz="4000" b="1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টি</a:t>
            </a:r>
            <a:r>
              <a:rPr lang="en-US" sz="40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000" b="1" dirty="0" err="1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ফুল</a:t>
            </a:r>
            <a:r>
              <a:rPr lang="en-US" sz="4000" b="1" dirty="0" smtClean="0">
                <a:ln w="12700">
                  <a:solidFill>
                    <a:srgbClr val="00B05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en-US" sz="4000" b="1" dirty="0">
              <a:ln w="12700">
                <a:solidFill>
                  <a:srgbClr val="00B05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6" grpId="0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313</Words>
  <Application>Microsoft Office PowerPoint</Application>
  <PresentationFormat>On-screen Show (4:3)</PresentationFormat>
  <Paragraphs>60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</dc:creator>
  <cp:lastModifiedBy>D</cp:lastModifiedBy>
  <cp:revision>25</cp:revision>
  <dcterms:created xsi:type="dcterms:W3CDTF">2006-08-16T00:00:00Z</dcterms:created>
  <dcterms:modified xsi:type="dcterms:W3CDTF">2021-09-08T15:19:36Z</dcterms:modified>
</cp:coreProperties>
</file>