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63" r:id="rId5"/>
    <p:sldId id="259" r:id="rId6"/>
    <p:sldId id="260" r:id="rId7"/>
    <p:sldId id="261" r:id="rId8"/>
    <p:sldId id="262" r:id="rId9"/>
    <p:sldId id="273" r:id="rId10"/>
    <p:sldId id="265" r:id="rId11"/>
    <p:sldId id="266" r:id="rId12"/>
    <p:sldId id="267" r:id="rId13"/>
    <p:sldId id="268" r:id="rId14"/>
    <p:sldId id="269" r:id="rId15"/>
    <p:sldId id="270" r:id="rId16"/>
    <p:sldId id="271" r:id="rId17"/>
    <p:sldId id="264" r:id="rId18"/>
    <p:sldId id="272" r:id="rId19"/>
  </p:sldIdLst>
  <p:sldSz cx="9144000" cy="5143500" type="screen16x9"/>
  <p:notesSz cx="6858000" cy="9144000"/>
  <p:embeddedFontLst>
    <p:embeddedFont>
      <p:font typeface="NikoshLightBAN" panose="02000000000000000000" pitchFamily="2" charset="0"/>
      <p:regular r:id="rId21"/>
    </p:embeddedFont>
    <p:embeddedFont>
      <p:font typeface="NikoshBAN" panose="02000000000000000000" pitchFamily="2" charset="0"/>
      <p:regular r:id="rId22"/>
    </p:embeddedFont>
    <p:embeddedFont>
      <p:font typeface="Average" panose="020B0604020202020204" charset="0"/>
      <p:regular r:id="rId23"/>
    </p:embeddedFont>
    <p:embeddedFont>
      <p:font typeface="Oswald"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F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18279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17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f16ab402a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f16ab402a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506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f16ab402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f16ab402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15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f16ab402a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f16ab402a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41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f16ab402a_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f16ab402a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04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f16ab402a_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f16ab402a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279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60" name="Google Shape;60;p13"/>
          <p:cNvPicPr preferRelativeResize="0"/>
          <p:nvPr/>
        </p:nvPicPr>
        <p:blipFill>
          <a:blip r:embed="rId3">
            <a:alphaModFix/>
          </a:blip>
          <a:stretch>
            <a:fillRect/>
          </a:stretch>
        </p:blipFill>
        <p:spPr>
          <a:xfrm>
            <a:off x="516747" y="350439"/>
            <a:ext cx="8182225" cy="3887625"/>
          </a:xfrm>
          <a:prstGeom prst="rect">
            <a:avLst/>
          </a:prstGeom>
          <a:noFill/>
          <a:ln>
            <a:noFill/>
          </a:ln>
        </p:spPr>
      </p:pic>
      <p:sp>
        <p:nvSpPr>
          <p:cNvPr id="59" name="Google Shape;59;p13"/>
          <p:cNvSpPr txBox="1"/>
          <p:nvPr/>
        </p:nvSpPr>
        <p:spPr>
          <a:xfrm>
            <a:off x="1336388" y="3150392"/>
            <a:ext cx="7206600" cy="800189"/>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 sz="4000" b="1" dirty="0">
                <a:solidFill>
                  <a:srgbClr val="00B050"/>
                </a:solidFill>
                <a:latin typeface="NikoshBAN" panose="02000000000000000000" pitchFamily="2" charset="0"/>
                <a:ea typeface="Average"/>
                <a:cs typeface="NikoshBAN" panose="02000000000000000000" pitchFamily="2" charset="0"/>
                <a:sym typeface="Average"/>
              </a:rPr>
              <a:t>আজকের ক্লাসে সকলকে স্বাগত</a:t>
            </a:r>
            <a:endParaRPr sz="4000" b="1" dirty="0">
              <a:solidFill>
                <a:srgbClr val="00B050"/>
              </a:solidFill>
              <a:latin typeface="NikoshBAN" panose="02000000000000000000" pitchFamily="2" charset="0"/>
              <a:ea typeface="Average"/>
              <a:cs typeface="NikoshBAN" panose="02000000000000000000" pitchFamily="2" charset="0"/>
              <a:sym typeface="Averag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8947" y="273932"/>
            <a:ext cx="8520600" cy="4369785"/>
          </a:xfrm>
        </p:spPr>
        <p:txBody>
          <a:bodyPr>
            <a:normAutofit lnSpcReduction="10000"/>
          </a:bodyPr>
          <a:lstStyle/>
          <a:p>
            <a:pPr marL="114300" indent="0">
              <a:buNone/>
            </a:pPr>
            <a:r>
              <a:rPr lang="en-US" sz="4000" b="1" dirty="0" err="1" smtClean="0">
                <a:solidFill>
                  <a:srgbClr val="00B050"/>
                </a:solidFill>
                <a:latin typeface="NikoshBAN" panose="02000000000000000000" pitchFamily="2" charset="0"/>
                <a:cs typeface="NikoshBAN" panose="02000000000000000000" pitchFamily="2" charset="0"/>
              </a:rPr>
              <a:t>তাওহীদের</a:t>
            </a:r>
            <a:r>
              <a:rPr lang="en-US" sz="4000" b="1" dirty="0" smtClean="0">
                <a:solidFill>
                  <a:srgbClr val="00B050"/>
                </a:solidFill>
                <a:latin typeface="NikoshBAN" panose="02000000000000000000" pitchFamily="2" charset="0"/>
                <a:cs typeface="NikoshBAN" panose="02000000000000000000" pitchFamily="2" charset="0"/>
              </a:rPr>
              <a:t> </a:t>
            </a:r>
            <a:r>
              <a:rPr lang="en-US" sz="4000" b="1" dirty="0" err="1" smtClean="0">
                <a:solidFill>
                  <a:srgbClr val="00B050"/>
                </a:solidFill>
                <a:latin typeface="NikoshBAN" panose="02000000000000000000" pitchFamily="2" charset="0"/>
                <a:cs typeface="NikoshBAN" panose="02000000000000000000" pitchFamily="2" charset="0"/>
              </a:rPr>
              <a:t>প্রভাব</a:t>
            </a:r>
            <a:endParaRPr lang="en-US" sz="4000" b="1" dirty="0" smtClean="0">
              <a:solidFill>
                <a:srgbClr val="00B050"/>
              </a:solidFill>
              <a:latin typeface="NikoshBAN" panose="02000000000000000000" pitchFamily="2" charset="0"/>
              <a:cs typeface="NikoshBAN" panose="02000000000000000000" pitchFamily="2" charset="0"/>
            </a:endParaRPr>
          </a:p>
          <a:p>
            <a:r>
              <a:rPr lang="as-IN" sz="2200" b="1" dirty="0">
                <a:solidFill>
                  <a:schemeClr val="accent5">
                    <a:lumMod val="75000"/>
                  </a:schemeClr>
                </a:solidFill>
                <a:latin typeface="NikoshBAN" panose="02000000000000000000" pitchFamily="2" charset="0"/>
                <a:cs typeface="NikoshBAN" panose="02000000000000000000" pitchFamily="2" charset="0"/>
              </a:rPr>
              <a:t>তাওহীদ হলো আল্লাহ তা'আলার একত্ববাদে বিশ্বাস। </a:t>
            </a:r>
            <a:r>
              <a:rPr lang="as-IN" sz="2200" b="1" dirty="0">
                <a:solidFill>
                  <a:srgbClr val="00B0F0"/>
                </a:solidFill>
                <a:latin typeface="NikoshBAN" panose="02000000000000000000" pitchFamily="2" charset="0"/>
                <a:cs typeface="NikoshBAN" panose="02000000000000000000" pitchFamily="2" charset="0"/>
              </a:rPr>
              <a:t>মানব জীবনে এই বিশ্বাসের প্রভাব অত্যন্ত ব্যাপক। তাওহীদে বিশ্বাস মানুষকে কৃতজ্ঞতা প্রকাশের সুযোগ করে দেয়। কেননা আল্লাহ তাআলা আমাদের একমাত্র সৃষ্টিকর্তা পালনকর্তা। তাওহীদে বিশ্বাস এর মাধ্যমে মানুষ এই সত্যকে স্বীকার করে নেয়। মানুষের  এর দ্বারা আল্লাহ তাআলার কৃতজ্ঞতা আদায় করে।</a:t>
            </a:r>
          </a:p>
          <a:p>
            <a:pPr marL="114300" indent="0">
              <a:buNone/>
            </a:pPr>
            <a:r>
              <a:rPr lang="as-IN" sz="2200" b="1" dirty="0">
                <a:latin typeface="NikoshBAN" panose="02000000000000000000" pitchFamily="2" charset="0"/>
                <a:cs typeface="NikoshBAN" panose="02000000000000000000" pitchFamily="2" charset="0"/>
              </a:rPr>
              <a:t/>
            </a:r>
            <a:br>
              <a:rPr lang="as-IN" sz="2200" b="1" dirty="0">
                <a:latin typeface="NikoshBAN" panose="02000000000000000000" pitchFamily="2" charset="0"/>
                <a:cs typeface="NikoshBAN" panose="02000000000000000000" pitchFamily="2" charset="0"/>
              </a:rPr>
            </a:br>
            <a:endParaRPr lang="as-IN" sz="2200" dirty="0">
              <a:latin typeface="NikoshBAN" panose="02000000000000000000" pitchFamily="2" charset="0"/>
              <a:cs typeface="NikoshBAN" panose="02000000000000000000" pitchFamily="2" charset="0"/>
            </a:endParaRPr>
          </a:p>
          <a:p>
            <a:pPr marL="114300" indent="0">
              <a:buNone/>
            </a:pPr>
            <a:r>
              <a:rPr lang="as-IN" sz="2200" dirty="0">
                <a:latin typeface="NikoshBAN" panose="02000000000000000000" pitchFamily="2" charset="0"/>
                <a:cs typeface="NikoshBAN" panose="02000000000000000000" pitchFamily="2" charset="0"/>
              </a:rPr>
              <a:t>  </a:t>
            </a:r>
            <a:endParaRPr lang="as-IN" sz="2200" b="1" dirty="0">
              <a:latin typeface="NikoshBAN" panose="02000000000000000000" pitchFamily="2" charset="0"/>
              <a:cs typeface="NikoshBAN" panose="02000000000000000000" pitchFamily="2" charset="0"/>
            </a:endParaRPr>
          </a:p>
          <a:p>
            <a:pPr marL="114300" indent="0">
              <a:buNone/>
            </a:pPr>
            <a:r>
              <a:rPr lang="as-IN" sz="2200" dirty="0">
                <a:latin typeface="NikoshBAN" panose="02000000000000000000" pitchFamily="2" charset="0"/>
                <a:cs typeface="NikoshBAN" panose="02000000000000000000" pitchFamily="2" charset="0"/>
              </a:rPr>
              <a:t> </a:t>
            </a:r>
            <a:endParaRPr lang="as-IN" sz="2200" b="1" dirty="0">
              <a:latin typeface="NikoshBAN" panose="02000000000000000000" pitchFamily="2" charset="0"/>
              <a:cs typeface="NikoshBAN" panose="02000000000000000000" pitchFamily="2" charset="0"/>
            </a:endParaRPr>
          </a:p>
          <a:p>
            <a:pPr marL="114300" indent="0">
              <a:buNone/>
            </a:pPr>
            <a:r>
              <a:rPr lang="as-IN" dirty="0"/>
              <a:t/>
            </a:r>
            <a:br>
              <a:rPr lang="as-IN" dirty="0"/>
            </a:b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0467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14300" indent="0">
              <a:buNone/>
            </a:pPr>
            <a:r>
              <a:rPr lang="as-IN" b="1" dirty="0">
                <a:latin typeface="NikoshBAN" panose="02000000000000000000" pitchFamily="2" charset="0"/>
                <a:cs typeface="NikoshBAN" panose="02000000000000000000" pitchFamily="2" charset="0"/>
              </a:rPr>
              <a:t> </a:t>
            </a:r>
            <a:r>
              <a:rPr lang="as-IN" b="1" dirty="0">
                <a:solidFill>
                  <a:srgbClr val="00B0F0"/>
                </a:solidFill>
                <a:latin typeface="NikoshBAN" panose="02000000000000000000" pitchFamily="2" charset="0"/>
                <a:cs typeface="NikoshBAN" panose="02000000000000000000" pitchFamily="2" charset="0"/>
              </a:rPr>
              <a:t>তাওহীদের বিশ্বাস মানুষকে আত্মসচেতন ও আত্মমর্যাদাবান করে</a:t>
            </a:r>
            <a:r>
              <a:rPr lang="as-IN" b="1" dirty="0">
                <a:latin typeface="NikoshBAN" panose="02000000000000000000" pitchFamily="2" charset="0"/>
                <a:cs typeface="NikoshBAN" panose="02000000000000000000" pitchFamily="2" charset="0"/>
              </a:rPr>
              <a:t>। </a:t>
            </a:r>
            <a:r>
              <a:rPr lang="as-IN" b="1" dirty="0">
                <a:solidFill>
                  <a:schemeClr val="accent4">
                    <a:lumMod val="75000"/>
                  </a:schemeClr>
                </a:solidFill>
                <a:latin typeface="NikoshBAN" panose="02000000000000000000" pitchFamily="2" charset="0"/>
                <a:cs typeface="NikoshBAN" panose="02000000000000000000" pitchFamily="2" charset="0"/>
              </a:rPr>
              <a:t>মানুষ আল্লাহ তা'আলা ব্যতীত অন্য কারো নিকট মাথা নত করে না। ফলে জগতের সকল সৃষ্টির উপর মানুষের মর্যাদা প্রতিষ্ঠিত হয়। মানুষ আশরাফুল মাখলুকাত বা সৃষ্টির সেরা জীব হিসেবে মর্যাদা লাভ করে।</a:t>
            </a:r>
            <a:endParaRPr lang="en-US" b="1" dirty="0">
              <a:solidFill>
                <a:schemeClr val="accent4">
                  <a:lumMod val="75000"/>
                </a:schemeClr>
              </a:solidFill>
            </a:endParaRPr>
          </a:p>
        </p:txBody>
      </p:sp>
    </p:spTree>
    <p:extLst>
      <p:ext uri="{BB962C8B-B14F-4D97-AF65-F5344CB8AC3E}">
        <p14:creationId xmlns:p14="http://schemas.microsoft.com/office/powerpoint/2010/main" val="3557677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14300" indent="0">
              <a:buNone/>
            </a:pPr>
            <a:endParaRPr lang="as-IN" dirty="0">
              <a:latin typeface="NikoshBAN" panose="02000000000000000000" pitchFamily="2" charset="0"/>
              <a:cs typeface="NikoshBAN" panose="02000000000000000000" pitchFamily="2" charset="0"/>
            </a:endParaRPr>
          </a:p>
          <a:p>
            <a:r>
              <a:rPr lang="as-IN" b="1" dirty="0">
                <a:solidFill>
                  <a:srgbClr val="92D050"/>
                </a:solidFill>
                <a:latin typeface="NikoshBAN" panose="02000000000000000000" pitchFamily="2" charset="0"/>
                <a:cs typeface="NikoshBAN" panose="02000000000000000000" pitchFamily="2" charset="0"/>
              </a:rPr>
              <a:t>সৎ চরিত্রবান হওয়ার ক্ষেত্রে ও মানবজীবনে তাওহীদের প্রভাব অপরিসীম। </a:t>
            </a:r>
            <a:r>
              <a:rPr lang="as-IN" b="1" dirty="0">
                <a:solidFill>
                  <a:srgbClr val="A1F3CC"/>
                </a:solidFill>
                <a:latin typeface="NikoshBAN" panose="02000000000000000000" pitchFamily="2" charset="0"/>
                <a:cs typeface="NikoshBAN" panose="02000000000000000000" pitchFamily="2" charset="0"/>
              </a:rPr>
              <a:t>মানুষ আল্লাহ তায়ালার গুণাবলীর ও পরিচয় লাভ করে এবং সেসব গুণে গুণান্বিত হওয়ার অনুশীলন করে।মানব  সমাজে ঐক্য ভ্রাতৃত্ব  প্রতিষ্ঠায়ও তাওহীদের গুরুত্বপূর্ণ ভূমিকা পালন করে। কেননা তাওহীদে বিশ্বাস মানব সমাজে এ ধারণা প্রতিষ্ঠা করে যে, সকল মানুষই আল্লাহর বান্দা ও সমান মর্যাদার  অধিকারী ।এভাবেই মানুষের মধ্যে ঐক্যের  চেতনা জাগ্রত হয়।</a:t>
            </a:r>
          </a:p>
          <a:p>
            <a:pPr marL="114300" indent="0">
              <a:buNone/>
            </a:pPr>
            <a:endParaRPr lang="en-US" dirty="0"/>
          </a:p>
        </p:txBody>
      </p:sp>
    </p:spTree>
    <p:extLst>
      <p:ext uri="{BB962C8B-B14F-4D97-AF65-F5344CB8AC3E}">
        <p14:creationId xmlns:p14="http://schemas.microsoft.com/office/powerpoint/2010/main" val="1669560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as-IN" b="1" dirty="0">
                <a:solidFill>
                  <a:schemeClr val="accent5">
                    <a:lumMod val="50000"/>
                  </a:schemeClr>
                </a:solidFill>
                <a:latin typeface="NikoshBAN" panose="02000000000000000000" pitchFamily="2" charset="0"/>
                <a:cs typeface="NikoshBAN" panose="02000000000000000000" pitchFamily="2" charset="0"/>
              </a:rPr>
              <a:t>তাওহীদে বিশ্বাস মানুষকে ইবাদাত ও সৎকর্ম উৎসাহিত করে</a:t>
            </a:r>
            <a:r>
              <a:rPr lang="en-US" b="1" dirty="0">
                <a:solidFill>
                  <a:schemeClr val="accent5">
                    <a:lumMod val="50000"/>
                  </a:schemeClr>
                </a:solidFill>
                <a:latin typeface="NikoshBAN" panose="02000000000000000000" pitchFamily="2" charset="0"/>
                <a:cs typeface="NikoshBAN" panose="02000000000000000000" pitchFamily="2" charset="0"/>
              </a:rPr>
              <a:t>। </a:t>
            </a:r>
            <a:r>
              <a:rPr lang="as-IN" b="1" dirty="0">
                <a:solidFill>
                  <a:srgbClr val="00B050"/>
                </a:solidFill>
                <a:latin typeface="NikoshBAN" panose="02000000000000000000" pitchFamily="2" charset="0"/>
                <a:cs typeface="NikoshBAN" panose="02000000000000000000" pitchFamily="2" charset="0"/>
              </a:rPr>
              <a:t>আল্লাহ তাআলার সন্তুষ্টি লাভের জন্য মানুষ সৎকর্মে  ব্রত  হয়।অসৎও অশ্লীল কাজ থেকে বিরত থাকে। ফলে মানব সমাজে শান্তি ও শৃঙ্খলা প্রতিষ্ঠিত হয়।</a:t>
            </a:r>
          </a:p>
          <a:p>
            <a:endParaRPr lang="en-US" dirty="0"/>
          </a:p>
        </p:txBody>
      </p:sp>
    </p:spTree>
    <p:extLst>
      <p:ext uri="{BB962C8B-B14F-4D97-AF65-F5344CB8AC3E}">
        <p14:creationId xmlns:p14="http://schemas.microsoft.com/office/powerpoint/2010/main" val="358134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as-IN" b="1" dirty="0">
                <a:solidFill>
                  <a:schemeClr val="accent4">
                    <a:lumMod val="75000"/>
                  </a:schemeClr>
                </a:solidFill>
                <a:latin typeface="NikoshBAN" panose="02000000000000000000" pitchFamily="2" charset="0"/>
                <a:cs typeface="NikoshBAN" panose="02000000000000000000" pitchFamily="2" charset="0"/>
              </a:rPr>
              <a:t>তাওহীদে বিশ্বাস পরকালীন জীবনে মানুষের সফলতা দান করে। </a:t>
            </a:r>
            <a:r>
              <a:rPr lang="as-IN" b="1" dirty="0">
                <a:solidFill>
                  <a:schemeClr val="accent5">
                    <a:lumMod val="75000"/>
                  </a:schemeClr>
                </a:solidFill>
                <a:latin typeface="NikoshBAN" panose="02000000000000000000" pitchFamily="2" charset="0"/>
                <a:cs typeface="NikoshBAN" panose="02000000000000000000" pitchFamily="2" charset="0"/>
              </a:rPr>
              <a:t>তাওহীদে বিশ্বাস ব্যতীত কেউ জান্নাতে প্রবেশ করতে পারবে না।বস্তুত মানবজীবনের সকল ক্ষেত্রেই তাওহীদের বিশ্বাস মুক্তি ও সফলতার দ্বার উম্মুক্ত করে।</a:t>
            </a:r>
          </a:p>
          <a:p>
            <a:pPr marL="114300" indent="0">
              <a:buNone/>
            </a:pPr>
            <a:endParaRPr lang="en-US" b="1" dirty="0">
              <a:solidFill>
                <a:schemeClr val="accent5">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0940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346" y="301590"/>
            <a:ext cx="2135665" cy="572700"/>
          </a:xfrm>
        </p:spPr>
        <p:txBody>
          <a:bodyPr>
            <a:noAutofit/>
          </a:bodyPr>
          <a:lstStyle/>
          <a:p>
            <a:r>
              <a:rPr lang="en-US" sz="4000" b="1" dirty="0" err="1" smtClean="0">
                <a:solidFill>
                  <a:schemeClr val="accent4">
                    <a:lumMod val="75000"/>
                  </a:schemeClr>
                </a:solidFill>
                <a:latin typeface="NikoshBAN" panose="02000000000000000000" pitchFamily="2" charset="0"/>
                <a:cs typeface="NikoshBAN" panose="02000000000000000000" pitchFamily="2" charset="0"/>
              </a:rPr>
              <a:t>দলীয়</a:t>
            </a:r>
            <a:r>
              <a:rPr lang="en-US" sz="4000" b="1" dirty="0" smtClean="0">
                <a:solidFill>
                  <a:schemeClr val="accent4">
                    <a:lumMod val="75000"/>
                  </a:schemeClr>
                </a:solidFill>
                <a:latin typeface="NikoshBAN" panose="02000000000000000000" pitchFamily="2" charset="0"/>
                <a:cs typeface="NikoshBAN" panose="02000000000000000000" pitchFamily="2" charset="0"/>
              </a:rPr>
              <a:t> </a:t>
            </a:r>
            <a:r>
              <a:rPr lang="en-US" sz="4000" b="1" dirty="0" err="1" smtClean="0">
                <a:solidFill>
                  <a:schemeClr val="accent4">
                    <a:lumMod val="75000"/>
                  </a:schemeClr>
                </a:solidFill>
                <a:latin typeface="NikoshBAN" panose="02000000000000000000" pitchFamily="2" charset="0"/>
                <a:cs typeface="NikoshBAN" panose="02000000000000000000" pitchFamily="2" charset="0"/>
              </a:rPr>
              <a:t>কাজ</a:t>
            </a:r>
            <a:endParaRPr lang="en-US" sz="4000" b="1" dirty="0">
              <a:solidFill>
                <a:schemeClr val="accent4">
                  <a:lumMod val="7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786828" y="1145356"/>
            <a:ext cx="7460700" cy="584775"/>
          </a:xfrm>
          <a:prstGeom prst="rect">
            <a:avLst/>
          </a:prstGeom>
          <a:solidFill>
            <a:srgbClr val="00206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en-US" sz="3200" b="1" dirty="0" err="1" smtClean="0">
                <a:solidFill>
                  <a:schemeClr val="accent4">
                    <a:lumMod val="75000"/>
                  </a:schemeClr>
                </a:solidFill>
                <a:latin typeface="NikoshBAN" panose="02000000000000000000" pitchFamily="2" charset="0"/>
                <a:cs typeface="NikoshBAN" panose="02000000000000000000" pitchFamily="2" charset="0"/>
              </a:rPr>
              <a:t>তাওহীদের</a:t>
            </a:r>
            <a:r>
              <a:rPr lang="en-US" sz="3200" b="1" dirty="0" smtClean="0">
                <a:solidFill>
                  <a:schemeClr val="accent4">
                    <a:lumMod val="75000"/>
                  </a:schemeClr>
                </a:solidFill>
                <a:latin typeface="NikoshBAN" panose="02000000000000000000" pitchFamily="2" charset="0"/>
                <a:cs typeface="NikoshBAN" panose="02000000000000000000" pitchFamily="2" charset="0"/>
              </a:rPr>
              <a:t> </a:t>
            </a:r>
            <a:r>
              <a:rPr lang="en-US" sz="3200" b="1" dirty="0" err="1" smtClean="0">
                <a:solidFill>
                  <a:schemeClr val="accent4">
                    <a:lumMod val="75000"/>
                  </a:schemeClr>
                </a:solidFill>
                <a:latin typeface="NikoshBAN" panose="02000000000000000000" pitchFamily="2" charset="0"/>
                <a:cs typeface="NikoshBAN" panose="02000000000000000000" pitchFamily="2" charset="0"/>
              </a:rPr>
              <a:t>গুরুত্ব</a:t>
            </a:r>
            <a:r>
              <a:rPr lang="en-US" sz="3200" b="1" dirty="0" smtClean="0">
                <a:solidFill>
                  <a:schemeClr val="accent4">
                    <a:lumMod val="75000"/>
                  </a:schemeClr>
                </a:solidFill>
                <a:latin typeface="NikoshBAN" panose="02000000000000000000" pitchFamily="2" charset="0"/>
                <a:cs typeface="NikoshBAN" panose="02000000000000000000" pitchFamily="2" charset="0"/>
              </a:rPr>
              <a:t> </a:t>
            </a:r>
            <a:r>
              <a:rPr lang="en-US" sz="3200" b="1" dirty="0" err="1" smtClean="0">
                <a:solidFill>
                  <a:schemeClr val="accent4">
                    <a:lumMod val="75000"/>
                  </a:schemeClr>
                </a:solidFill>
                <a:latin typeface="NikoshBAN" panose="02000000000000000000" pitchFamily="2" charset="0"/>
                <a:cs typeface="NikoshBAN" panose="02000000000000000000" pitchFamily="2" charset="0"/>
              </a:rPr>
              <a:t>নিয়ে</a:t>
            </a:r>
            <a:r>
              <a:rPr lang="en-US" sz="3200" b="1" dirty="0" smtClean="0">
                <a:solidFill>
                  <a:schemeClr val="accent4">
                    <a:lumMod val="75000"/>
                  </a:schemeClr>
                </a:solidFill>
                <a:latin typeface="NikoshBAN" panose="02000000000000000000" pitchFamily="2" charset="0"/>
                <a:cs typeface="NikoshBAN" panose="02000000000000000000" pitchFamily="2" charset="0"/>
              </a:rPr>
              <a:t> ৭টি </a:t>
            </a:r>
            <a:r>
              <a:rPr lang="en-US" sz="3200" b="1" dirty="0" err="1" smtClean="0">
                <a:solidFill>
                  <a:schemeClr val="accent4">
                    <a:lumMod val="75000"/>
                  </a:schemeClr>
                </a:solidFill>
                <a:latin typeface="NikoshBAN" panose="02000000000000000000" pitchFamily="2" charset="0"/>
                <a:cs typeface="NikoshBAN" panose="02000000000000000000" pitchFamily="2" charset="0"/>
              </a:rPr>
              <a:t>বাক্য</a:t>
            </a:r>
            <a:r>
              <a:rPr lang="en-US" sz="3200" b="1" dirty="0" smtClean="0">
                <a:solidFill>
                  <a:schemeClr val="accent4">
                    <a:lumMod val="75000"/>
                  </a:schemeClr>
                </a:solidFill>
                <a:latin typeface="NikoshBAN" panose="02000000000000000000" pitchFamily="2" charset="0"/>
                <a:cs typeface="NikoshBAN" panose="02000000000000000000" pitchFamily="2" charset="0"/>
              </a:rPr>
              <a:t> </a:t>
            </a:r>
            <a:r>
              <a:rPr lang="en-US" sz="3200" b="1" dirty="0" err="1" smtClean="0">
                <a:solidFill>
                  <a:schemeClr val="accent4">
                    <a:lumMod val="75000"/>
                  </a:schemeClr>
                </a:solidFill>
                <a:latin typeface="NikoshBAN" panose="02000000000000000000" pitchFamily="2" charset="0"/>
                <a:cs typeface="NikoshBAN" panose="02000000000000000000" pitchFamily="2" charset="0"/>
              </a:rPr>
              <a:t>আলোচলা</a:t>
            </a:r>
            <a:r>
              <a:rPr lang="en-US" sz="3200" b="1" dirty="0" smtClean="0">
                <a:solidFill>
                  <a:schemeClr val="accent4">
                    <a:lumMod val="75000"/>
                  </a:schemeClr>
                </a:solidFill>
                <a:latin typeface="NikoshBAN" panose="02000000000000000000" pitchFamily="2" charset="0"/>
                <a:cs typeface="NikoshBAN" panose="02000000000000000000" pitchFamily="2" charset="0"/>
              </a:rPr>
              <a:t> </a:t>
            </a:r>
            <a:r>
              <a:rPr lang="en-US" sz="3200" b="1" dirty="0" err="1" smtClean="0">
                <a:solidFill>
                  <a:schemeClr val="accent4">
                    <a:lumMod val="75000"/>
                  </a:schemeClr>
                </a:solidFill>
                <a:latin typeface="NikoshBAN" panose="02000000000000000000" pitchFamily="2" charset="0"/>
                <a:cs typeface="NikoshBAN" panose="02000000000000000000" pitchFamily="2" charset="0"/>
              </a:rPr>
              <a:t>করে</a:t>
            </a:r>
            <a:r>
              <a:rPr lang="en-US" sz="3200" b="1" dirty="0" smtClean="0">
                <a:solidFill>
                  <a:schemeClr val="accent4">
                    <a:lumMod val="75000"/>
                  </a:schemeClr>
                </a:solidFill>
                <a:latin typeface="NikoshBAN" panose="02000000000000000000" pitchFamily="2" charset="0"/>
                <a:cs typeface="NikoshBAN" panose="02000000000000000000" pitchFamily="2" charset="0"/>
              </a:rPr>
              <a:t> </a:t>
            </a:r>
            <a:r>
              <a:rPr lang="en-US" sz="3200" b="1" dirty="0" err="1" smtClean="0">
                <a:solidFill>
                  <a:schemeClr val="accent4">
                    <a:lumMod val="75000"/>
                  </a:schemeClr>
                </a:solidFill>
                <a:latin typeface="NikoshBAN" panose="02000000000000000000" pitchFamily="2" charset="0"/>
                <a:cs typeface="NikoshBAN" panose="02000000000000000000" pitchFamily="2" charset="0"/>
              </a:rPr>
              <a:t>লিখ</a:t>
            </a:r>
            <a:r>
              <a:rPr lang="en-US" sz="3200" b="1" dirty="0" smtClean="0">
                <a:solidFill>
                  <a:schemeClr val="accent4">
                    <a:lumMod val="75000"/>
                  </a:schemeClr>
                </a:solidFill>
                <a:latin typeface="NikoshBAN" panose="02000000000000000000" pitchFamily="2" charset="0"/>
                <a:cs typeface="NikoshBAN" panose="02000000000000000000" pitchFamily="2" charset="0"/>
              </a:rPr>
              <a:t>।</a:t>
            </a:r>
            <a:endParaRPr lang="en-US" sz="3200" b="1" dirty="0">
              <a:solidFill>
                <a:schemeClr val="accent4">
                  <a:lumMod val="7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337" y="2001198"/>
            <a:ext cx="4216687" cy="2598644"/>
          </a:xfrm>
          <a:prstGeom prst="ellipse">
            <a:avLst/>
          </a:prstGeom>
          <a:ln>
            <a:noFill/>
          </a:ln>
          <a:effectLst>
            <a:softEdge rad="112500"/>
          </a:effectLst>
        </p:spPr>
      </p:pic>
    </p:spTree>
    <p:extLst>
      <p:ext uri="{BB962C8B-B14F-4D97-AF65-F5344CB8AC3E}">
        <p14:creationId xmlns:p14="http://schemas.microsoft.com/office/powerpoint/2010/main" val="3409305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75724" y="34382"/>
            <a:ext cx="1230229" cy="613573"/>
          </a:xfrm>
        </p:spPr>
        <p:txBody>
          <a:bodyPr>
            <a:noAutofit/>
          </a:bodyPr>
          <a:lstStyle/>
          <a:p>
            <a:pPr marL="114300" indent="0">
              <a:buNone/>
            </a:pPr>
            <a:r>
              <a:rPr lang="en-US" sz="2800" b="1" dirty="0" err="1" smtClean="0">
                <a:solidFill>
                  <a:srgbClr val="00B0F0"/>
                </a:solidFill>
                <a:latin typeface="NikoshBAN" panose="02000000000000000000" pitchFamily="2" charset="0"/>
                <a:cs typeface="NikoshBAN" panose="02000000000000000000" pitchFamily="2" charset="0"/>
              </a:rPr>
              <a:t>মূল্যায়ণ</a:t>
            </a:r>
            <a:endParaRPr lang="en-US" sz="2800" b="1" dirty="0">
              <a:solidFill>
                <a:srgbClr val="00B0F0"/>
              </a:solidFill>
              <a:latin typeface="NikoshBAN" panose="02000000000000000000" pitchFamily="2" charset="0"/>
              <a:cs typeface="NikoshBAN" panose="02000000000000000000" pitchFamily="2" charset="0"/>
            </a:endParaRPr>
          </a:p>
        </p:txBody>
      </p:sp>
      <p:sp>
        <p:nvSpPr>
          <p:cNvPr id="4" name="TextBox 3"/>
          <p:cNvSpPr txBox="1"/>
          <p:nvPr/>
        </p:nvSpPr>
        <p:spPr>
          <a:xfrm>
            <a:off x="1136455" y="977153"/>
            <a:ext cx="2458392"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১.তাওহীদ </a:t>
            </a:r>
            <a:r>
              <a:rPr lang="en-US" sz="2400" b="1" dirty="0" err="1" smtClean="0">
                <a:latin typeface="NikoshBAN" panose="02000000000000000000" pitchFamily="2" charset="0"/>
                <a:cs typeface="NikoshBAN" panose="02000000000000000000" pitchFamily="2" charset="0"/>
              </a:rPr>
              <a:t>অর্থ</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কী</a:t>
            </a:r>
            <a:r>
              <a:rPr lang="en-US" sz="2400" b="1" dirty="0" smtClean="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sp>
        <p:nvSpPr>
          <p:cNvPr id="5" name="TextBox 4"/>
          <p:cNvSpPr txBox="1"/>
          <p:nvPr/>
        </p:nvSpPr>
        <p:spPr>
          <a:xfrm>
            <a:off x="1136454" y="1645006"/>
            <a:ext cx="3794134"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২.আশরাফুল </a:t>
            </a:r>
            <a:r>
              <a:rPr lang="en-US" sz="2400" b="1" dirty="0" err="1" smtClean="0">
                <a:latin typeface="NikoshBAN" panose="02000000000000000000" pitchFamily="2" charset="0"/>
                <a:cs typeface="NikoshBAN" panose="02000000000000000000" pitchFamily="2" charset="0"/>
              </a:rPr>
              <a:t>মাখলুকাত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অর্থ</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কী</a:t>
            </a:r>
            <a:r>
              <a:rPr lang="en-US" sz="2400" b="1" dirty="0">
                <a:latin typeface="NikoshBAN" panose="02000000000000000000" pitchFamily="2" charset="0"/>
                <a:cs typeface="NikoshBAN" panose="02000000000000000000" pitchFamily="2" charset="0"/>
              </a:rPr>
              <a:t>?</a:t>
            </a:r>
          </a:p>
        </p:txBody>
      </p:sp>
      <p:sp>
        <p:nvSpPr>
          <p:cNvPr id="6" name="TextBox 5"/>
          <p:cNvSpPr txBox="1"/>
          <p:nvPr/>
        </p:nvSpPr>
        <p:spPr>
          <a:xfrm>
            <a:off x="1136455" y="2312859"/>
            <a:ext cx="2458392"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৩.হিজরত </a:t>
            </a:r>
            <a:r>
              <a:rPr lang="en-US" sz="2400" b="1" dirty="0" err="1" smtClean="0">
                <a:latin typeface="NikoshBAN" panose="02000000000000000000" pitchFamily="2" charset="0"/>
                <a:cs typeface="NikoshBAN" panose="02000000000000000000" pitchFamily="2" charset="0"/>
              </a:rPr>
              <a:t>অর্থ</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কী</a:t>
            </a:r>
            <a:r>
              <a:rPr lang="en-US" sz="2400" b="1" dirty="0" smtClean="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sp>
        <p:nvSpPr>
          <p:cNvPr id="7" name="TextBox 6"/>
          <p:cNvSpPr txBox="1"/>
          <p:nvPr/>
        </p:nvSpPr>
        <p:spPr>
          <a:xfrm>
            <a:off x="948196" y="2837277"/>
            <a:ext cx="4367874"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৪.কোন </a:t>
            </a:r>
            <a:r>
              <a:rPr lang="en-US" sz="2400" b="1" dirty="0" err="1" smtClean="0">
                <a:latin typeface="NikoshBAN" panose="02000000000000000000" pitchFamily="2" charset="0"/>
                <a:cs typeface="NikoshBAN" panose="02000000000000000000" pitchFamily="2" charset="0"/>
              </a:rPr>
              <a:t>নবীকে</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অগ্নিকুণ্ডে</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নিক্ষিপ্ত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হয়ে</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ছিল</a:t>
            </a:r>
            <a:r>
              <a:rPr lang="en-US"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p:txBody>
      </p:sp>
      <p:sp>
        <p:nvSpPr>
          <p:cNvPr id="8" name="TextBox 7"/>
          <p:cNvSpPr txBox="1"/>
          <p:nvPr/>
        </p:nvSpPr>
        <p:spPr>
          <a:xfrm>
            <a:off x="5179537" y="977153"/>
            <a:ext cx="2458392" cy="461665"/>
          </a:xfrm>
          <a:prstGeom prst="rect">
            <a:avLst/>
          </a:prstGeom>
          <a:noFill/>
        </p:spPr>
        <p:txBody>
          <a:bodyPr wrap="square" rtlCol="0">
            <a:spAutoFit/>
          </a:bodyPr>
          <a:lstStyle/>
          <a:p>
            <a:r>
              <a:rPr lang="en-US" sz="2400" b="1" dirty="0" err="1" smtClean="0">
                <a:latin typeface="NikoshBAN" panose="02000000000000000000" pitchFamily="2" charset="0"/>
                <a:cs typeface="NikoshBAN" panose="02000000000000000000" pitchFamily="2" charset="0"/>
              </a:rPr>
              <a:t>একত্ববাদ</a:t>
            </a:r>
            <a:endParaRPr lang="en-US" sz="2400" b="1" dirty="0">
              <a:latin typeface="NikoshBAN" panose="02000000000000000000" pitchFamily="2" charset="0"/>
              <a:cs typeface="NikoshBAN" panose="02000000000000000000" pitchFamily="2" charset="0"/>
            </a:endParaRPr>
          </a:p>
        </p:txBody>
      </p:sp>
      <p:sp>
        <p:nvSpPr>
          <p:cNvPr id="9" name="TextBox 8"/>
          <p:cNvSpPr txBox="1"/>
          <p:nvPr/>
        </p:nvSpPr>
        <p:spPr>
          <a:xfrm>
            <a:off x="4930588" y="1600183"/>
            <a:ext cx="2458392" cy="461665"/>
          </a:xfrm>
          <a:prstGeom prst="rect">
            <a:avLst/>
          </a:prstGeom>
          <a:noFill/>
        </p:spPr>
        <p:txBody>
          <a:bodyPr wrap="square" rtlCol="0">
            <a:spAutoFit/>
          </a:bodyPr>
          <a:lstStyle/>
          <a:p>
            <a:r>
              <a:rPr lang="en-US" sz="2400" b="1" dirty="0" err="1" smtClean="0">
                <a:latin typeface="NikoshBAN" panose="02000000000000000000" pitchFamily="2" charset="0"/>
                <a:cs typeface="NikoshBAN" panose="02000000000000000000" pitchFamily="2" charset="0"/>
              </a:rPr>
              <a:t>সৃষ্টির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সেরা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জীব</a:t>
            </a:r>
            <a:endParaRPr lang="en-US" sz="2400" b="1" dirty="0">
              <a:latin typeface="NikoshBAN" panose="02000000000000000000" pitchFamily="2" charset="0"/>
              <a:cs typeface="NikoshBAN" panose="02000000000000000000" pitchFamily="2" charset="0"/>
            </a:endParaRPr>
          </a:p>
        </p:txBody>
      </p:sp>
      <p:sp>
        <p:nvSpPr>
          <p:cNvPr id="10" name="TextBox 9"/>
          <p:cNvSpPr txBox="1"/>
          <p:nvPr/>
        </p:nvSpPr>
        <p:spPr>
          <a:xfrm>
            <a:off x="5179537" y="2285966"/>
            <a:ext cx="2458392" cy="461665"/>
          </a:xfrm>
          <a:prstGeom prst="rect">
            <a:avLst/>
          </a:prstGeom>
          <a:noFill/>
        </p:spPr>
        <p:txBody>
          <a:bodyPr wrap="square" rtlCol="0">
            <a:spAutoFit/>
          </a:bodyPr>
          <a:lstStyle/>
          <a:p>
            <a:r>
              <a:rPr lang="en-US" sz="2400" b="1" dirty="0" err="1" smtClean="0">
                <a:latin typeface="NikoshBAN" panose="02000000000000000000" pitchFamily="2" charset="0"/>
                <a:cs typeface="NikoshBAN" panose="02000000000000000000" pitchFamily="2" charset="0"/>
              </a:rPr>
              <a:t>ত্যাগ</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করা</a:t>
            </a:r>
            <a:endParaRPr lang="en-US" sz="2400" b="1" dirty="0">
              <a:latin typeface="NikoshBAN" panose="02000000000000000000" pitchFamily="2" charset="0"/>
              <a:cs typeface="NikoshBAN" panose="02000000000000000000" pitchFamily="2" charset="0"/>
            </a:endParaRPr>
          </a:p>
        </p:txBody>
      </p:sp>
      <p:sp>
        <p:nvSpPr>
          <p:cNvPr id="11" name="TextBox 10"/>
          <p:cNvSpPr txBox="1"/>
          <p:nvPr/>
        </p:nvSpPr>
        <p:spPr>
          <a:xfrm>
            <a:off x="5179537" y="2810384"/>
            <a:ext cx="2458392" cy="461665"/>
          </a:xfrm>
          <a:prstGeom prst="rect">
            <a:avLst/>
          </a:prstGeom>
          <a:noFill/>
        </p:spPr>
        <p:txBody>
          <a:bodyPr wrap="square" rtlCol="0">
            <a:spAutoFit/>
          </a:bodyPr>
          <a:lstStyle/>
          <a:p>
            <a:r>
              <a:rPr lang="en-US" sz="2400" b="1" dirty="0" err="1" smtClean="0">
                <a:latin typeface="NikoshBAN" panose="02000000000000000000" pitchFamily="2" charset="0"/>
                <a:cs typeface="NikoshBAN" panose="02000000000000000000" pitchFamily="2" charset="0"/>
              </a:rPr>
              <a:t>হযরত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ইবরাহীম</a:t>
            </a:r>
            <a:r>
              <a:rPr lang="en-US" sz="2400" b="1" dirty="0" smtClean="0">
                <a:latin typeface="NikoshBAN" panose="02000000000000000000" pitchFamily="2" charset="0"/>
                <a:cs typeface="NikoshBAN" panose="02000000000000000000" pitchFamily="2" charset="0"/>
              </a:rPr>
              <a:t> (আ:)</a:t>
            </a:r>
            <a:endParaRPr lang="en-US" sz="2400" b="1" dirty="0">
              <a:latin typeface="NikoshBAN" panose="02000000000000000000" pitchFamily="2" charset="0"/>
              <a:cs typeface="NikoshBAN" panose="02000000000000000000" pitchFamily="2" charset="0"/>
            </a:endParaRPr>
          </a:p>
        </p:txBody>
      </p:sp>
      <p:sp>
        <p:nvSpPr>
          <p:cNvPr id="12" name="Text Placeholder 2"/>
          <p:cNvSpPr txBox="1">
            <a:spLocks/>
          </p:cNvSpPr>
          <p:nvPr/>
        </p:nvSpPr>
        <p:spPr>
          <a:xfrm>
            <a:off x="4681479" y="43347"/>
            <a:ext cx="3454508" cy="6135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114300" indent="0">
              <a:buFont typeface="Average"/>
              <a:buNone/>
            </a:pP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সঠিক</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উত্তর</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মিলিয়ে</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নাও</a:t>
            </a:r>
            <a:endParaRPr lang="en-US" sz="2800" b="1"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6116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2321858" y="80683"/>
            <a:ext cx="4589930" cy="646331"/>
          </a:xfrm>
          <a:prstGeom prst="rect">
            <a:avLst/>
          </a:prstGeom>
          <a:noFill/>
        </p:spPr>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বাড়ির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259976" y="956952"/>
            <a:ext cx="9054353" cy="523220"/>
          </a:xfrm>
          <a:prstGeom prst="rect">
            <a:avLst/>
          </a:prstGeom>
          <a:noFill/>
        </p:spPr>
        <p:txBody>
          <a:bodyPr wrap="square" rtlCol="0">
            <a:spAutoFit/>
          </a:bodyPr>
          <a:lstStyle/>
          <a:p>
            <a:r>
              <a:rPr lang="en-US" sz="2800" b="1" dirty="0" err="1" smtClean="0">
                <a:solidFill>
                  <a:srgbClr val="7030A0"/>
                </a:solidFill>
                <a:latin typeface="NikoshBAN" panose="02000000000000000000" pitchFamily="2" charset="0"/>
                <a:cs typeface="NikoshBAN" panose="02000000000000000000" pitchFamily="2" charset="0"/>
              </a:rPr>
              <a:t>তাওহীদের</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প্রভাব</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সম্পর্কে</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নিজের</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অর্জিত</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ধারণা</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বাড়ি</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থেকে</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লিখে</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নিয়ে</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আসবে</a:t>
            </a:r>
            <a:r>
              <a:rPr lang="en-US" sz="1200" dirty="0" smtClean="0">
                <a:latin typeface="NikoshBAN" panose="02000000000000000000" pitchFamily="2" charset="0"/>
                <a:cs typeface="NikoshBAN" panose="02000000000000000000" pitchFamily="2" charset="0"/>
              </a:rPr>
              <a:t>।</a:t>
            </a:r>
            <a:endParaRPr lang="en-US" sz="1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858" y="1710110"/>
            <a:ext cx="4034117" cy="2188949"/>
          </a:xfrm>
          <a:prstGeom prst="ellipse">
            <a:avLst/>
          </a:prstGeom>
          <a:no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03335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6523" y="973181"/>
            <a:ext cx="8520600" cy="3416400"/>
          </a:xfrm>
        </p:spPr>
        <p:txBody>
          <a:bodyPr>
            <a:normAutofit/>
          </a:bodyPr>
          <a:lstStyle/>
          <a:p>
            <a:pPr marL="114300" indent="0" algn="ctr">
              <a:buNone/>
            </a:pPr>
            <a:r>
              <a:rPr lang="en-US" sz="6000" b="1" dirty="0" err="1" smtClean="0">
                <a:solidFill>
                  <a:srgbClr val="00B0F0"/>
                </a:solidFill>
                <a:latin typeface="NikoshBAN" panose="02000000000000000000" pitchFamily="2" charset="0"/>
                <a:cs typeface="NikoshBAN" panose="02000000000000000000" pitchFamily="2" charset="0"/>
              </a:rPr>
              <a:t>আজকের</a:t>
            </a:r>
            <a:r>
              <a:rPr lang="en-US" sz="6000" b="1" dirty="0" smtClean="0">
                <a:solidFill>
                  <a:srgbClr val="00B0F0"/>
                </a:solidFill>
                <a:latin typeface="NikoshBAN" panose="02000000000000000000" pitchFamily="2" charset="0"/>
                <a:cs typeface="NikoshBAN" panose="02000000000000000000" pitchFamily="2" charset="0"/>
              </a:rPr>
              <a:t> </a:t>
            </a:r>
            <a:r>
              <a:rPr lang="en-US" sz="6000" b="1" dirty="0" err="1" smtClean="0">
                <a:solidFill>
                  <a:srgbClr val="00B0F0"/>
                </a:solidFill>
                <a:latin typeface="NikoshBAN" panose="02000000000000000000" pitchFamily="2" charset="0"/>
                <a:cs typeface="NikoshBAN" panose="02000000000000000000" pitchFamily="2" charset="0"/>
              </a:rPr>
              <a:t>ক্লাসে</a:t>
            </a:r>
            <a:r>
              <a:rPr lang="en-US" sz="6000" b="1" dirty="0" smtClean="0">
                <a:solidFill>
                  <a:srgbClr val="00B0F0"/>
                </a:solidFill>
                <a:latin typeface="NikoshBAN" panose="02000000000000000000" pitchFamily="2" charset="0"/>
                <a:cs typeface="NikoshBAN" panose="02000000000000000000" pitchFamily="2" charset="0"/>
              </a:rPr>
              <a:t> </a:t>
            </a:r>
            <a:r>
              <a:rPr lang="en-US" sz="6000" b="1" dirty="0" err="1" smtClean="0">
                <a:solidFill>
                  <a:srgbClr val="00B0F0"/>
                </a:solidFill>
                <a:latin typeface="NikoshBAN" panose="02000000000000000000" pitchFamily="2" charset="0"/>
                <a:cs typeface="NikoshBAN" panose="02000000000000000000" pitchFamily="2" charset="0"/>
              </a:rPr>
              <a:t>সবাইকে</a:t>
            </a:r>
            <a:r>
              <a:rPr lang="en-US" sz="6000" b="1" dirty="0" smtClean="0">
                <a:solidFill>
                  <a:srgbClr val="00B0F0"/>
                </a:solidFill>
                <a:latin typeface="NikoshBAN" panose="02000000000000000000" pitchFamily="2" charset="0"/>
                <a:cs typeface="NikoshBAN" panose="02000000000000000000" pitchFamily="2" charset="0"/>
              </a:rPr>
              <a:t> </a:t>
            </a:r>
            <a:r>
              <a:rPr lang="en-US" sz="6000" b="1" dirty="0" err="1" smtClean="0">
                <a:solidFill>
                  <a:srgbClr val="00B0F0"/>
                </a:solidFill>
                <a:latin typeface="NikoshBAN" panose="02000000000000000000" pitchFamily="2" charset="0"/>
                <a:cs typeface="NikoshBAN" panose="02000000000000000000" pitchFamily="2" charset="0"/>
              </a:rPr>
              <a:t>ধন্যবাদ</a:t>
            </a:r>
            <a:endParaRPr lang="en-US" sz="6000" b="1"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762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64"/>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3655574" y="1245110"/>
            <a:ext cx="1033000" cy="3407571"/>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46" y="1351746"/>
            <a:ext cx="1206029" cy="1231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179293" y="2689412"/>
            <a:ext cx="3666565" cy="1815882"/>
          </a:xfrm>
          <a:prstGeom prst="rect">
            <a:avLst/>
          </a:prstGeom>
          <a:noFill/>
        </p:spPr>
        <p:txBody>
          <a:bodyPr wrap="square" rtlCol="0">
            <a:spAutoFit/>
          </a:bodyPr>
          <a:lstStyle/>
          <a:p>
            <a:r>
              <a:rPr lang="en-US" sz="1600" b="1" dirty="0" err="1" smtClean="0">
                <a:latin typeface="NikoshBAN" panose="02000000000000000000" pitchFamily="2" charset="0"/>
                <a:cs typeface="NikoshBAN" panose="02000000000000000000" pitchFamily="2" charset="0"/>
              </a:rPr>
              <a:t>মো</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ইব্রাহীম</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হোসেন</a:t>
            </a:r>
            <a:endParaRPr lang="en-US" sz="1600" b="1" dirty="0" smtClean="0">
              <a:latin typeface="NikoshBAN" panose="02000000000000000000" pitchFamily="2" charset="0"/>
              <a:cs typeface="NikoshBAN" panose="02000000000000000000" pitchFamily="2" charset="0"/>
            </a:endParaRPr>
          </a:p>
          <a:p>
            <a:r>
              <a:rPr lang="en-US" sz="1600" b="1" dirty="0" err="1" smtClean="0">
                <a:latin typeface="NikoshBAN" panose="02000000000000000000" pitchFamily="2" charset="0"/>
                <a:cs typeface="NikoshBAN" panose="02000000000000000000" pitchFamily="2" charset="0"/>
              </a:rPr>
              <a:t>সহকারী</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শিক্ষক</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ইস:শি</a:t>
            </a:r>
            <a:r>
              <a:rPr lang="en-US" sz="1600" b="1" dirty="0" smtClean="0">
                <a:latin typeface="NikoshBAN" panose="02000000000000000000" pitchFamily="2" charset="0"/>
                <a:cs typeface="NikoshBAN" panose="02000000000000000000" pitchFamily="2" charset="0"/>
              </a:rPr>
              <a:t>:)</a:t>
            </a:r>
          </a:p>
          <a:p>
            <a:r>
              <a:rPr lang="en-US" sz="1600" b="1" dirty="0" err="1" smtClean="0">
                <a:latin typeface="NikoshBAN" panose="02000000000000000000" pitchFamily="2" charset="0"/>
                <a:cs typeface="NikoshBAN" panose="02000000000000000000" pitchFamily="2" charset="0"/>
              </a:rPr>
              <a:t>নলধা</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বহুমূখী</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মাধ্যমিক</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বিদ্যালয়</a:t>
            </a:r>
            <a:endParaRPr lang="en-US" sz="1600" b="1" dirty="0" smtClean="0">
              <a:latin typeface="NikoshBAN" panose="02000000000000000000" pitchFamily="2" charset="0"/>
              <a:cs typeface="NikoshBAN" panose="02000000000000000000" pitchFamily="2" charset="0"/>
            </a:endParaRPr>
          </a:p>
          <a:p>
            <a:r>
              <a:rPr lang="en-US" sz="1600" b="1" dirty="0" smtClean="0">
                <a:latin typeface="NikoshBAN" panose="02000000000000000000" pitchFamily="2" charset="0"/>
                <a:cs typeface="NikoshBAN" panose="02000000000000000000" pitchFamily="2" charset="0"/>
              </a:rPr>
              <a:t>(</a:t>
            </a:r>
            <a:r>
              <a:rPr lang="en-US" sz="1600" b="1" dirty="0" err="1" smtClean="0">
                <a:latin typeface="NikoshBAN" panose="02000000000000000000" pitchFamily="2" charset="0"/>
                <a:cs typeface="NikoshBAN" panose="02000000000000000000" pitchFamily="2" charset="0"/>
              </a:rPr>
              <a:t>প্রস্তাবিত</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শেখ</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লুৎফর</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রহমান</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মাধ্যমিক</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বিদ্যালয়</a:t>
            </a:r>
            <a:endParaRPr lang="en-US" sz="1600" b="1" dirty="0" smtClean="0">
              <a:latin typeface="NikoshBAN" panose="02000000000000000000" pitchFamily="2" charset="0"/>
              <a:cs typeface="NikoshBAN" panose="02000000000000000000" pitchFamily="2" charset="0"/>
            </a:endParaRPr>
          </a:p>
          <a:p>
            <a:r>
              <a:rPr lang="en-US" sz="1600" b="1" dirty="0" err="1" smtClean="0">
                <a:latin typeface="NikoshBAN" panose="02000000000000000000" pitchFamily="2" charset="0"/>
                <a:cs typeface="NikoshBAN" panose="02000000000000000000" pitchFamily="2" charset="0"/>
              </a:rPr>
              <a:t>ফকিরহাট</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বাগেরহাট</a:t>
            </a:r>
            <a:r>
              <a:rPr lang="en-US" sz="1600" b="1" dirty="0" smtClean="0">
                <a:latin typeface="NikoshBAN" panose="02000000000000000000" pitchFamily="2" charset="0"/>
                <a:cs typeface="NikoshBAN" panose="02000000000000000000" pitchFamily="2" charset="0"/>
              </a:rPr>
              <a:t>।</a:t>
            </a:r>
          </a:p>
          <a:p>
            <a:r>
              <a:rPr lang="en-US" sz="1600" b="1" dirty="0" smtClean="0">
                <a:latin typeface="NikoshBAN" panose="02000000000000000000" pitchFamily="2" charset="0"/>
                <a:cs typeface="NikoshBAN" panose="02000000000000000000" pitchFamily="2" charset="0"/>
              </a:rPr>
              <a:t>মোবাইলনং-০১৭১৬৯৫৩৩৬০</a:t>
            </a:r>
          </a:p>
          <a:p>
            <a:r>
              <a:rPr lang="en-US" sz="1600" b="1" dirty="0" smtClean="0">
                <a:latin typeface="NikoshBAN" panose="02000000000000000000" pitchFamily="2" charset="0"/>
                <a:cs typeface="NikoshBAN" panose="02000000000000000000" pitchFamily="2" charset="0"/>
              </a:rPr>
              <a:t>ই-মেইলনং-ebrahim1981at@gmail.com</a:t>
            </a:r>
            <a:endParaRPr lang="en-US" sz="1600" b="1" dirty="0">
              <a:latin typeface="NikoshBAN" panose="02000000000000000000" pitchFamily="2" charset="0"/>
              <a:cs typeface="NikoshBAN" panose="02000000000000000000" pitchFamily="2" charset="0"/>
            </a:endParaRPr>
          </a:p>
        </p:txBody>
      </p:sp>
      <p:sp>
        <p:nvSpPr>
          <p:cNvPr id="7" name="TextBox 6"/>
          <p:cNvSpPr txBox="1"/>
          <p:nvPr/>
        </p:nvSpPr>
        <p:spPr>
          <a:xfrm>
            <a:off x="5717457" y="2840180"/>
            <a:ext cx="2539038" cy="1323439"/>
          </a:xfrm>
          <a:prstGeom prst="rect">
            <a:avLst/>
          </a:prstGeom>
          <a:noFill/>
        </p:spPr>
        <p:txBody>
          <a:bodyPr wrap="square" rtlCol="0">
            <a:spAutoFit/>
          </a:bodyPr>
          <a:lstStyle/>
          <a:p>
            <a:r>
              <a:rPr lang="en-US" sz="1600" b="1" dirty="0" err="1" smtClean="0">
                <a:latin typeface="NikoshBAN" panose="02000000000000000000" pitchFamily="2" charset="0"/>
                <a:cs typeface="NikoshBAN" panose="02000000000000000000" pitchFamily="2" charset="0"/>
              </a:rPr>
              <a:t>বিষয</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ইসলাম</a:t>
            </a:r>
            <a:r>
              <a:rPr lang="en-US" sz="1600" b="1" dirty="0" smtClean="0">
                <a:latin typeface="NikoshBAN" panose="02000000000000000000" pitchFamily="2" charset="0"/>
                <a:cs typeface="NikoshBAN" panose="02000000000000000000" pitchFamily="2" charset="0"/>
              </a:rPr>
              <a:t> ও </a:t>
            </a:r>
            <a:r>
              <a:rPr lang="en-US" sz="1600" b="1" dirty="0" err="1" smtClean="0">
                <a:latin typeface="NikoshBAN" panose="02000000000000000000" pitchFamily="2" charset="0"/>
                <a:cs typeface="NikoshBAN" panose="02000000000000000000" pitchFamily="2" charset="0"/>
              </a:rPr>
              <a:t>নৈতিক</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শিক্ষা</a:t>
            </a:r>
            <a:endParaRPr lang="en-US" sz="1600" b="1" dirty="0" smtClean="0">
              <a:latin typeface="NikoshBAN" panose="02000000000000000000" pitchFamily="2" charset="0"/>
              <a:cs typeface="NikoshBAN" panose="02000000000000000000" pitchFamily="2" charset="0"/>
            </a:endParaRPr>
          </a:p>
          <a:p>
            <a:r>
              <a:rPr lang="en-US" sz="1600" b="1" dirty="0" err="1" smtClean="0">
                <a:latin typeface="NikoshBAN" panose="02000000000000000000" pitchFamily="2" charset="0"/>
                <a:cs typeface="NikoshBAN" panose="02000000000000000000" pitchFamily="2" charset="0"/>
              </a:rPr>
              <a:t>শ্রেণি</a:t>
            </a:r>
            <a:r>
              <a:rPr lang="en-US" sz="1600" b="1" dirty="0" smtClean="0">
                <a:latin typeface="NikoshBAN" panose="02000000000000000000" pitchFamily="2" charset="0"/>
                <a:cs typeface="NikoshBAN" panose="02000000000000000000" pitchFamily="2" charset="0"/>
              </a:rPr>
              <a:t>: ৯ম/১০ম</a:t>
            </a:r>
          </a:p>
          <a:p>
            <a:r>
              <a:rPr lang="en-US" sz="1600" b="1" dirty="0" err="1" smtClean="0">
                <a:latin typeface="NikoshBAN" panose="02000000000000000000" pitchFamily="2" charset="0"/>
                <a:cs typeface="NikoshBAN" panose="02000000000000000000" pitchFamily="2" charset="0"/>
              </a:rPr>
              <a:t>অধ্যায়</a:t>
            </a:r>
            <a:r>
              <a:rPr lang="en-US" sz="1600" b="1" dirty="0" smtClean="0">
                <a:latin typeface="NikoshBAN" panose="02000000000000000000" pitchFamily="2" charset="0"/>
                <a:cs typeface="NikoshBAN" panose="02000000000000000000" pitchFamily="2" charset="0"/>
              </a:rPr>
              <a:t>: ১ম</a:t>
            </a:r>
          </a:p>
          <a:p>
            <a:r>
              <a:rPr lang="en-US" sz="1600" b="1" dirty="0" err="1" smtClean="0">
                <a:latin typeface="NikoshBAN" panose="02000000000000000000" pitchFamily="2" charset="0"/>
                <a:cs typeface="NikoshBAN" panose="02000000000000000000" pitchFamily="2" charset="0"/>
              </a:rPr>
              <a:t>পাঠ</a:t>
            </a:r>
            <a:r>
              <a:rPr lang="en-US" sz="1600" b="1" dirty="0" smtClean="0">
                <a:latin typeface="NikoshBAN" panose="02000000000000000000" pitchFamily="2" charset="0"/>
                <a:cs typeface="NikoshBAN" panose="02000000000000000000" pitchFamily="2" charset="0"/>
              </a:rPr>
              <a:t>: ৪</a:t>
            </a:r>
          </a:p>
          <a:p>
            <a:endParaRPr lang="en-US" sz="1600" b="1" dirty="0">
              <a:latin typeface="NikoshBAN" panose="02000000000000000000" pitchFamily="2" charset="0"/>
              <a:cs typeface="NikoshBAN" panose="02000000000000000000" pitchFamily="2" charset="0"/>
            </a:endParaRPr>
          </a:p>
        </p:txBody>
      </p:sp>
      <p:sp>
        <p:nvSpPr>
          <p:cNvPr id="8" name="TextBox 7"/>
          <p:cNvSpPr txBox="1"/>
          <p:nvPr/>
        </p:nvSpPr>
        <p:spPr>
          <a:xfrm>
            <a:off x="2259105" y="141934"/>
            <a:ext cx="3666565" cy="1107996"/>
          </a:xfrm>
          <a:prstGeom prst="rect">
            <a:avLst/>
          </a:prstGeom>
          <a:noFill/>
        </p:spPr>
        <p:txBody>
          <a:bodyPr wrap="square" rtlCol="0">
            <a:spAutoFit/>
          </a:bodyPr>
          <a:lstStyle/>
          <a:p>
            <a:pPr algn="ctr"/>
            <a:r>
              <a:rPr lang="en-US" sz="6600" b="1" dirty="0" err="1" smtClean="0">
                <a:latin typeface="NikoshBAN" panose="02000000000000000000" pitchFamily="2" charset="0"/>
                <a:cs typeface="NikoshBAN" panose="02000000000000000000" pitchFamily="2" charset="0"/>
              </a:rPr>
              <a:t>পরিচিতি</a:t>
            </a:r>
            <a:endParaRPr lang="en-US" sz="66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5670" y="1351746"/>
            <a:ext cx="1396469" cy="13890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0" y="0"/>
            <a:ext cx="9144000" cy="5184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400" b="1" dirty="0">
                <a:latin typeface="NikoshBAN" panose="02000000000000000000" pitchFamily="2" charset="0"/>
                <a:cs typeface="NikoshBAN" panose="02000000000000000000" pitchFamily="2" charset="0"/>
              </a:rPr>
              <a:t>নিচের ছবি গুলো দেখ এবং বল……………………</a:t>
            </a:r>
            <a:endParaRPr sz="2400" b="1" dirty="0">
              <a:latin typeface="NikoshBAN" panose="02000000000000000000" pitchFamily="2" charset="0"/>
              <a:cs typeface="NikoshBAN" panose="02000000000000000000" pitchFamily="2" charset="0"/>
            </a:endParaRPr>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r>
              <a:rPr lang="en" b="1" dirty="0">
                <a:latin typeface="NikoshBAN" panose="02000000000000000000" pitchFamily="2" charset="0"/>
                <a:cs typeface="NikoshBAN" panose="02000000000000000000" pitchFamily="2" charset="0"/>
              </a:rPr>
              <a:t>কিসে  বিশ্বাস ছাড়া  জান্নাতে প্রবেশ করবেনা ।   তাওহীদের উপর</a:t>
            </a:r>
            <a:endParaRPr b="1" dirty="0">
              <a:latin typeface="NikoshBAN" panose="02000000000000000000" pitchFamily="2" charset="0"/>
              <a:cs typeface="NikoshBAN" panose="02000000000000000000" pitchFamily="2" charset="0"/>
            </a:endParaRPr>
          </a:p>
        </p:txBody>
      </p:sp>
      <p:pic>
        <p:nvPicPr>
          <p:cNvPr id="73" name="Google Shape;73;p15"/>
          <p:cNvPicPr preferRelativeResize="0"/>
          <p:nvPr/>
        </p:nvPicPr>
        <p:blipFill>
          <a:blip r:embed="rId3">
            <a:alphaModFix/>
          </a:blip>
          <a:stretch>
            <a:fillRect/>
          </a:stretch>
        </p:blipFill>
        <p:spPr>
          <a:xfrm>
            <a:off x="1017550" y="654423"/>
            <a:ext cx="7638575" cy="384880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059" y="71718"/>
            <a:ext cx="4329953" cy="400110"/>
          </a:xfrm>
          <a:prstGeom prst="rect">
            <a:avLst/>
          </a:prstGeom>
          <a:noFill/>
        </p:spPr>
        <p:txBody>
          <a:bodyPr wrap="square" rtlCol="0">
            <a:spAutoFit/>
          </a:bodyPr>
          <a:lstStyle/>
          <a:p>
            <a:r>
              <a:rPr lang="en-US" sz="2000" b="1" dirty="0" err="1" smtClean="0">
                <a:solidFill>
                  <a:schemeClr val="accent4"/>
                </a:solidFill>
                <a:latin typeface="NikoshBAN" panose="02000000000000000000" pitchFamily="2" charset="0"/>
                <a:cs typeface="NikoshBAN" panose="02000000000000000000" pitchFamily="2" charset="0"/>
              </a:rPr>
              <a:t>এসো</a:t>
            </a:r>
            <a:r>
              <a:rPr lang="en-US" sz="2000" b="1" dirty="0" smtClean="0">
                <a:solidFill>
                  <a:schemeClr val="accent4"/>
                </a:solidFill>
                <a:latin typeface="NikoshBAN" panose="02000000000000000000" pitchFamily="2" charset="0"/>
                <a:cs typeface="NikoshBAN" panose="02000000000000000000" pitchFamily="2" charset="0"/>
              </a:rPr>
              <a:t> </a:t>
            </a:r>
            <a:r>
              <a:rPr lang="en-US" sz="2000" b="1" dirty="0" err="1" smtClean="0">
                <a:solidFill>
                  <a:schemeClr val="accent4"/>
                </a:solidFill>
                <a:latin typeface="NikoshBAN" panose="02000000000000000000" pitchFamily="2" charset="0"/>
                <a:cs typeface="NikoshBAN" panose="02000000000000000000" pitchFamily="2" charset="0"/>
              </a:rPr>
              <a:t>আমরা</a:t>
            </a:r>
            <a:r>
              <a:rPr lang="en-US" sz="2000" b="1" dirty="0" smtClean="0">
                <a:solidFill>
                  <a:schemeClr val="accent4"/>
                </a:solidFill>
                <a:latin typeface="NikoshBAN" panose="02000000000000000000" pitchFamily="2" charset="0"/>
                <a:cs typeface="NikoshBAN" panose="02000000000000000000" pitchFamily="2" charset="0"/>
              </a:rPr>
              <a:t> </a:t>
            </a:r>
            <a:r>
              <a:rPr lang="en-US" sz="2000" b="1" dirty="0" err="1" smtClean="0">
                <a:solidFill>
                  <a:schemeClr val="accent4"/>
                </a:solidFill>
                <a:latin typeface="NikoshBAN" panose="02000000000000000000" pitchFamily="2" charset="0"/>
                <a:cs typeface="NikoshBAN" panose="02000000000000000000" pitchFamily="2" charset="0"/>
              </a:rPr>
              <a:t>একটি</a:t>
            </a:r>
            <a:r>
              <a:rPr lang="en-US" sz="2000" b="1" dirty="0" smtClean="0">
                <a:solidFill>
                  <a:schemeClr val="accent4"/>
                </a:solidFill>
                <a:latin typeface="NikoshBAN" panose="02000000000000000000" pitchFamily="2" charset="0"/>
                <a:cs typeface="NikoshBAN" panose="02000000000000000000" pitchFamily="2" charset="0"/>
              </a:rPr>
              <a:t> </a:t>
            </a:r>
            <a:r>
              <a:rPr lang="en-US" sz="2000" b="1" dirty="0" err="1" smtClean="0">
                <a:solidFill>
                  <a:schemeClr val="accent4"/>
                </a:solidFill>
                <a:latin typeface="NikoshBAN" panose="02000000000000000000" pitchFamily="2" charset="0"/>
                <a:cs typeface="NikoshBAN" panose="02000000000000000000" pitchFamily="2" charset="0"/>
              </a:rPr>
              <a:t>ভিডিও</a:t>
            </a:r>
            <a:r>
              <a:rPr lang="en-US" sz="2000" b="1" dirty="0" smtClean="0">
                <a:solidFill>
                  <a:schemeClr val="accent4"/>
                </a:solidFill>
                <a:latin typeface="NikoshBAN" panose="02000000000000000000" pitchFamily="2" charset="0"/>
                <a:cs typeface="NikoshBAN" panose="02000000000000000000" pitchFamily="2" charset="0"/>
              </a:rPr>
              <a:t> </a:t>
            </a:r>
            <a:r>
              <a:rPr lang="en-US" sz="2000" b="1" dirty="0" err="1" smtClean="0">
                <a:solidFill>
                  <a:schemeClr val="accent4"/>
                </a:solidFill>
                <a:latin typeface="NikoshBAN" panose="02000000000000000000" pitchFamily="2" charset="0"/>
                <a:cs typeface="NikoshBAN" panose="02000000000000000000" pitchFamily="2" charset="0"/>
              </a:rPr>
              <a:t>দেখি</a:t>
            </a:r>
            <a:r>
              <a:rPr lang="en-US" sz="2000" b="1" dirty="0" smtClean="0">
                <a:solidFill>
                  <a:schemeClr val="accent4"/>
                </a:solidFill>
                <a:latin typeface="NikoshBAN" panose="02000000000000000000" pitchFamily="2" charset="0"/>
                <a:cs typeface="NikoshBAN" panose="02000000000000000000" pitchFamily="2" charset="0"/>
              </a:rPr>
              <a:t>……………</a:t>
            </a:r>
            <a:endParaRPr lang="en-US" sz="2000" b="1" dirty="0">
              <a:solidFill>
                <a:schemeClr val="accent4"/>
              </a:solidFill>
              <a:latin typeface="NikoshBAN" panose="02000000000000000000" pitchFamily="2" charset="0"/>
              <a:cs typeface="NikoshBAN" panose="02000000000000000000" pitchFamily="2" charset="0"/>
            </a:endParaRPr>
          </a:p>
        </p:txBody>
      </p:sp>
      <p:sp>
        <p:nvSpPr>
          <p:cNvPr id="6" name="TextBox 5"/>
          <p:cNvSpPr txBox="1"/>
          <p:nvPr/>
        </p:nvSpPr>
        <p:spPr>
          <a:xfrm>
            <a:off x="959224" y="2474259"/>
            <a:ext cx="4670612" cy="369332"/>
          </a:xfrm>
          <a:prstGeom prst="rect">
            <a:avLst/>
          </a:prstGeom>
          <a:noFill/>
        </p:spPr>
        <p:txBody>
          <a:bodyPr wrap="square" rtlCol="0">
            <a:spAutoFit/>
          </a:bodyPr>
          <a:lstStyle/>
          <a:p>
            <a:r>
              <a:rPr lang="en-US" sz="1800" b="1" dirty="0" err="1" smtClean="0">
                <a:solidFill>
                  <a:schemeClr val="accent5">
                    <a:lumMod val="75000"/>
                  </a:schemeClr>
                </a:solidFill>
                <a:latin typeface="NikoshBAN" panose="02000000000000000000" pitchFamily="2" charset="0"/>
                <a:cs typeface="NikoshBAN" panose="02000000000000000000" pitchFamily="2" charset="0"/>
              </a:rPr>
              <a:t>ভিডিওতে</a:t>
            </a:r>
            <a:r>
              <a:rPr lang="en-US" sz="1800" b="1" dirty="0" smtClean="0">
                <a:solidFill>
                  <a:schemeClr val="accent5">
                    <a:lumMod val="75000"/>
                  </a:schemeClr>
                </a:solidFill>
                <a:latin typeface="NikoshBAN" panose="02000000000000000000" pitchFamily="2" charset="0"/>
                <a:cs typeface="NikoshBAN" panose="02000000000000000000" pitchFamily="2" charset="0"/>
              </a:rPr>
              <a:t> </a:t>
            </a:r>
            <a:r>
              <a:rPr lang="en-US" sz="1800" b="1" dirty="0" err="1" smtClean="0">
                <a:solidFill>
                  <a:schemeClr val="accent5">
                    <a:lumMod val="75000"/>
                  </a:schemeClr>
                </a:solidFill>
                <a:latin typeface="NikoshBAN" panose="02000000000000000000" pitchFamily="2" charset="0"/>
                <a:cs typeface="NikoshBAN" panose="02000000000000000000" pitchFamily="2" charset="0"/>
              </a:rPr>
              <a:t>প্রথমে</a:t>
            </a:r>
            <a:r>
              <a:rPr lang="en-US" sz="1800" b="1" dirty="0" smtClean="0">
                <a:solidFill>
                  <a:schemeClr val="accent5">
                    <a:lumMod val="75000"/>
                  </a:schemeClr>
                </a:solidFill>
                <a:latin typeface="NikoshBAN" panose="02000000000000000000" pitchFamily="2" charset="0"/>
                <a:cs typeface="NikoshBAN" panose="02000000000000000000" pitchFamily="2" charset="0"/>
              </a:rPr>
              <a:t> </a:t>
            </a:r>
            <a:r>
              <a:rPr lang="en-US" sz="1800" b="1" dirty="0" err="1" smtClean="0">
                <a:solidFill>
                  <a:schemeClr val="accent5">
                    <a:lumMod val="75000"/>
                  </a:schemeClr>
                </a:solidFill>
                <a:latin typeface="NikoshBAN" panose="02000000000000000000" pitchFamily="2" charset="0"/>
                <a:cs typeface="NikoshBAN" panose="02000000000000000000" pitchFamily="2" charset="0"/>
              </a:rPr>
              <a:t>কি</a:t>
            </a:r>
            <a:r>
              <a:rPr lang="en-US" sz="1800" b="1" dirty="0" smtClean="0">
                <a:solidFill>
                  <a:schemeClr val="accent5">
                    <a:lumMod val="75000"/>
                  </a:schemeClr>
                </a:solidFill>
                <a:latin typeface="NikoshBAN" panose="02000000000000000000" pitchFamily="2" charset="0"/>
                <a:cs typeface="NikoshBAN" panose="02000000000000000000" pitchFamily="2" charset="0"/>
              </a:rPr>
              <a:t> </a:t>
            </a:r>
            <a:r>
              <a:rPr lang="en-US" sz="1800" b="1" dirty="0" err="1" smtClean="0">
                <a:solidFill>
                  <a:schemeClr val="accent5">
                    <a:lumMod val="75000"/>
                  </a:schemeClr>
                </a:solidFill>
                <a:latin typeface="NikoshBAN" panose="02000000000000000000" pitchFamily="2" charset="0"/>
                <a:cs typeface="NikoshBAN" panose="02000000000000000000" pitchFamily="2" charset="0"/>
              </a:rPr>
              <a:t>শব্দ</a:t>
            </a:r>
            <a:r>
              <a:rPr lang="en-US" sz="1800" b="1" dirty="0" smtClean="0">
                <a:solidFill>
                  <a:schemeClr val="accent5">
                    <a:lumMod val="75000"/>
                  </a:schemeClr>
                </a:solidFill>
                <a:latin typeface="NikoshBAN" panose="02000000000000000000" pitchFamily="2" charset="0"/>
                <a:cs typeface="NikoshBAN" panose="02000000000000000000" pitchFamily="2" charset="0"/>
              </a:rPr>
              <a:t> </a:t>
            </a:r>
            <a:r>
              <a:rPr lang="en-US" sz="1800" b="1" dirty="0" err="1" smtClean="0">
                <a:solidFill>
                  <a:schemeClr val="accent5">
                    <a:lumMod val="75000"/>
                  </a:schemeClr>
                </a:solidFill>
                <a:latin typeface="NikoshBAN" panose="02000000000000000000" pitchFamily="2" charset="0"/>
                <a:cs typeface="NikoshBAN" panose="02000000000000000000" pitchFamily="2" charset="0"/>
              </a:rPr>
              <a:t>বলেছে</a:t>
            </a:r>
            <a:r>
              <a:rPr lang="en-US" sz="1800" b="1" dirty="0" smtClean="0">
                <a:solidFill>
                  <a:schemeClr val="accent5">
                    <a:lumMod val="75000"/>
                  </a:schemeClr>
                </a:solidFill>
                <a:latin typeface="NikoshBAN" panose="02000000000000000000" pitchFamily="2" charset="0"/>
                <a:cs typeface="NikoshBAN" panose="02000000000000000000" pitchFamily="2" charset="0"/>
              </a:rPr>
              <a:t> </a:t>
            </a:r>
            <a:r>
              <a:rPr lang="en-US" sz="1800" b="1" dirty="0" err="1" smtClean="0">
                <a:solidFill>
                  <a:schemeClr val="accent5">
                    <a:lumMod val="75000"/>
                  </a:schemeClr>
                </a:solidFill>
                <a:latin typeface="NikoshBAN" panose="02000000000000000000" pitchFamily="2" charset="0"/>
                <a:cs typeface="NikoshBAN" panose="02000000000000000000" pitchFamily="2" charset="0"/>
              </a:rPr>
              <a:t>তোমরা</a:t>
            </a:r>
            <a:r>
              <a:rPr lang="en-US" sz="1800" b="1" dirty="0" smtClean="0">
                <a:solidFill>
                  <a:schemeClr val="accent5">
                    <a:lumMod val="75000"/>
                  </a:schemeClr>
                </a:solidFill>
                <a:latin typeface="NikoshBAN" panose="02000000000000000000" pitchFamily="2" charset="0"/>
                <a:cs typeface="NikoshBAN" panose="02000000000000000000" pitchFamily="2" charset="0"/>
              </a:rPr>
              <a:t> </a:t>
            </a:r>
            <a:r>
              <a:rPr lang="en-US" sz="1800" b="1" dirty="0" err="1" smtClean="0">
                <a:solidFill>
                  <a:schemeClr val="accent5">
                    <a:lumMod val="75000"/>
                  </a:schemeClr>
                </a:solidFill>
                <a:latin typeface="NikoshBAN" panose="02000000000000000000" pitchFamily="2" charset="0"/>
                <a:cs typeface="NikoshBAN" panose="02000000000000000000" pitchFamily="2" charset="0"/>
              </a:rPr>
              <a:t>বলতে</a:t>
            </a:r>
            <a:r>
              <a:rPr lang="en-US" sz="1800" b="1" dirty="0" smtClean="0">
                <a:solidFill>
                  <a:schemeClr val="accent5">
                    <a:lumMod val="75000"/>
                  </a:schemeClr>
                </a:solidFill>
                <a:latin typeface="NikoshBAN" panose="02000000000000000000" pitchFamily="2" charset="0"/>
                <a:cs typeface="NikoshBAN" panose="02000000000000000000" pitchFamily="2" charset="0"/>
              </a:rPr>
              <a:t> </a:t>
            </a:r>
            <a:r>
              <a:rPr lang="en-US" sz="1800" b="1" dirty="0" err="1" smtClean="0">
                <a:solidFill>
                  <a:schemeClr val="accent5">
                    <a:lumMod val="75000"/>
                  </a:schemeClr>
                </a:solidFill>
                <a:latin typeface="NikoshBAN" panose="02000000000000000000" pitchFamily="2" charset="0"/>
                <a:cs typeface="NikoshBAN" panose="02000000000000000000" pitchFamily="2" charset="0"/>
              </a:rPr>
              <a:t>পারবে</a:t>
            </a:r>
            <a:r>
              <a:rPr lang="en-US" sz="1800" b="1" dirty="0" smtClean="0">
                <a:solidFill>
                  <a:schemeClr val="accent5">
                    <a:lumMod val="75000"/>
                  </a:schemeClr>
                </a:solidFill>
                <a:latin typeface="NikoshBAN" panose="02000000000000000000" pitchFamily="2" charset="0"/>
                <a:cs typeface="NikoshBAN" panose="02000000000000000000" pitchFamily="2" charset="0"/>
              </a:rPr>
              <a:t> ?</a:t>
            </a:r>
            <a:endParaRPr lang="en-US" sz="1800" b="1" dirty="0">
              <a:solidFill>
                <a:schemeClr val="accent5">
                  <a:lumMod val="75000"/>
                </a:schemeClr>
              </a:solidFill>
              <a:latin typeface="NikoshBAN" panose="02000000000000000000" pitchFamily="2" charset="0"/>
              <a:cs typeface="NikoshBAN" panose="02000000000000000000" pitchFamily="2" charset="0"/>
            </a:endParaRPr>
          </a:p>
        </p:txBody>
      </p:sp>
      <p:sp>
        <p:nvSpPr>
          <p:cNvPr id="7" name="TextBox 6"/>
          <p:cNvSpPr txBox="1"/>
          <p:nvPr/>
        </p:nvSpPr>
        <p:spPr>
          <a:xfrm>
            <a:off x="5450540" y="4141694"/>
            <a:ext cx="1577789" cy="369332"/>
          </a:xfrm>
          <a:prstGeom prst="rect">
            <a:avLst/>
          </a:prstGeom>
          <a:noFill/>
        </p:spPr>
        <p:txBody>
          <a:bodyPr wrap="square" rtlCol="0">
            <a:spAutoFit/>
          </a:bodyPr>
          <a:lstStyle/>
          <a:p>
            <a:r>
              <a:rPr lang="en-US" sz="1800" b="1" dirty="0" err="1" smtClean="0">
                <a:solidFill>
                  <a:srgbClr val="92D050"/>
                </a:solidFill>
                <a:latin typeface="NikoshLightBAN" panose="02000000000000000000" pitchFamily="2" charset="0"/>
                <a:cs typeface="NikoshLightBAN" panose="02000000000000000000" pitchFamily="2" charset="0"/>
              </a:rPr>
              <a:t>তাওহীদের</a:t>
            </a:r>
            <a:r>
              <a:rPr lang="en-US" sz="1800" b="1" dirty="0" smtClean="0">
                <a:solidFill>
                  <a:srgbClr val="92D050"/>
                </a:solidFill>
                <a:latin typeface="NikoshLightBAN" panose="02000000000000000000" pitchFamily="2" charset="0"/>
                <a:cs typeface="NikoshLightBAN" panose="02000000000000000000" pitchFamily="2" charset="0"/>
              </a:rPr>
              <a:t> </a:t>
            </a:r>
            <a:r>
              <a:rPr lang="en-US" sz="1800" b="1" dirty="0" err="1" smtClean="0">
                <a:solidFill>
                  <a:srgbClr val="92D050"/>
                </a:solidFill>
                <a:latin typeface="NikoshLightBAN" panose="02000000000000000000" pitchFamily="2" charset="0"/>
                <a:cs typeface="NikoshLightBAN" panose="02000000000000000000" pitchFamily="2" charset="0"/>
              </a:rPr>
              <a:t>কথা</a:t>
            </a:r>
            <a:endParaRPr lang="en-US" sz="1800" b="1" dirty="0">
              <a:solidFill>
                <a:srgbClr val="92D050"/>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298726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311700" y="191300"/>
            <a:ext cx="8520600" cy="43488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sz="7200" b="1" dirty="0">
                <a:latin typeface="NikoshLightBAN" panose="02000000000000000000" pitchFamily="2" charset="0"/>
                <a:cs typeface="NikoshLightBAN" panose="02000000000000000000" pitchFamily="2" charset="0"/>
              </a:rPr>
              <a:t>তাওহীদ</a:t>
            </a:r>
            <a:endParaRPr sz="16600" b="1" dirty="0">
              <a:highlight>
                <a:srgbClr val="FF0000"/>
              </a:highlight>
              <a:latin typeface="NikoshLightBAN" panose="02000000000000000000" pitchFamily="2" charset="0"/>
              <a:cs typeface="NikoshLightBAN" panose="02000000000000000000" pitchFamily="2" charset="0"/>
            </a:endParaRPr>
          </a:p>
        </p:txBody>
      </p:sp>
      <p:sp>
        <p:nvSpPr>
          <p:cNvPr id="79" name="Google Shape;79;p16"/>
          <p:cNvSpPr txBox="1"/>
          <p:nvPr/>
        </p:nvSpPr>
        <p:spPr>
          <a:xfrm>
            <a:off x="715111" y="3364805"/>
            <a:ext cx="6513357" cy="738633"/>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3600" b="1" dirty="0">
                <a:solidFill>
                  <a:srgbClr val="00B0F0"/>
                </a:solidFill>
                <a:latin typeface="Average"/>
                <a:ea typeface="Average"/>
                <a:cs typeface="Average"/>
                <a:sym typeface="Average"/>
              </a:rPr>
              <a:t>এসো আমরা তাওহীদ নিয়ে আলোচনা করি</a:t>
            </a:r>
            <a:endParaRPr sz="3600" b="1" dirty="0">
              <a:solidFill>
                <a:srgbClr val="00B0F0"/>
              </a:solidFill>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p:cTn id="7" dur="5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 calcmode="lin" valueType="num">
                                      <p:cBhvr>
                                        <p:cTn id="14" dur="5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636494" y="498052"/>
            <a:ext cx="7709647" cy="3132654"/>
          </a:xfrm>
          <a:prstGeom prst="rect">
            <a:avLst/>
          </a:prstGeom>
          <a:solidFill>
            <a:srgbClr val="7030A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spcFirstLastPara="1" wrap="square" lIns="91425" tIns="91425" rIns="91425" bIns="91425" anchor="t" anchorCtr="0">
            <a:normAutofit/>
          </a:bodyPr>
          <a:lstStyle/>
          <a:p>
            <a:pPr marL="0" lvl="0" indent="0" algn="l" rtl="0">
              <a:spcBef>
                <a:spcPts val="0"/>
              </a:spcBef>
              <a:spcAft>
                <a:spcPts val="0"/>
              </a:spcAft>
              <a:buNone/>
            </a:pPr>
            <a:r>
              <a:rPr lang="en" sz="3100" b="1" dirty="0"/>
              <a:t>এই পাঠ শেষে শিক্ষার্থীরা</a:t>
            </a:r>
            <a:r>
              <a:rPr lang="en" sz="3100" b="1" dirty="0" smtClean="0"/>
              <a:t>,,,,,,,,,,,</a:t>
            </a:r>
            <a:endParaRPr sz="3100" b="1" dirty="0"/>
          </a:p>
          <a:p>
            <a:pPr marL="0" lvl="0" indent="0" algn="l" rtl="0">
              <a:spcBef>
                <a:spcPts val="1200"/>
              </a:spcBef>
              <a:spcAft>
                <a:spcPts val="0"/>
              </a:spcAft>
              <a:buNone/>
            </a:pPr>
            <a:r>
              <a:rPr lang="en" sz="3100" b="1" dirty="0"/>
              <a:t>১&gt;তাওহীদের পরিচয় বলতে পারবে।</a:t>
            </a:r>
            <a:endParaRPr sz="3100" b="1" dirty="0"/>
          </a:p>
          <a:p>
            <a:pPr marL="0" lvl="0" indent="0" algn="l" rtl="0">
              <a:spcBef>
                <a:spcPts val="1200"/>
              </a:spcBef>
              <a:spcAft>
                <a:spcPts val="0"/>
              </a:spcAft>
              <a:buNone/>
            </a:pPr>
            <a:r>
              <a:rPr lang="en" sz="3100" b="1" dirty="0"/>
              <a:t>২&gt;তাওহীদের গুরুত্ব ব্যাখ্যা করতে পারবে।</a:t>
            </a:r>
            <a:endParaRPr sz="3100" b="1" dirty="0"/>
          </a:p>
          <a:p>
            <a:pPr marL="0" lvl="0" indent="0" algn="l" rtl="0">
              <a:spcBef>
                <a:spcPts val="1200"/>
              </a:spcBef>
              <a:spcAft>
                <a:spcPts val="1200"/>
              </a:spcAft>
              <a:buNone/>
            </a:pPr>
            <a:r>
              <a:rPr lang="en" sz="3100" b="1" dirty="0"/>
              <a:t>৩&gt;তাওহীদের প্রভার বিশ্লেষণ করতে পারবে।</a:t>
            </a:r>
            <a:endParaRPr sz="31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2607275" y="282425"/>
            <a:ext cx="2863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তাওহীদের পরিচয়</a:t>
            </a:r>
            <a:endParaRPr/>
          </a:p>
        </p:txBody>
      </p:sp>
      <p:sp>
        <p:nvSpPr>
          <p:cNvPr id="90" name="Google Shape;90;p18"/>
          <p:cNvSpPr txBox="1">
            <a:spLocks noGrp="1"/>
          </p:cNvSpPr>
          <p:nvPr>
            <p:ph type="body" idx="1"/>
          </p:nvPr>
        </p:nvSpPr>
        <p:spPr>
          <a:xfrm>
            <a:off x="311700" y="855125"/>
            <a:ext cx="8520600" cy="3232781"/>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dirty="0"/>
              <a:t>তাওহীদ শব্দের অর্থ একত্ববাদ।</a:t>
            </a:r>
            <a:endParaRPr dirty="0"/>
          </a:p>
          <a:p>
            <a:pPr marL="0" lvl="0" indent="0" algn="l" rtl="0">
              <a:spcBef>
                <a:spcPts val="1200"/>
              </a:spcBef>
              <a:spcAft>
                <a:spcPts val="1200"/>
              </a:spcAft>
              <a:buNone/>
            </a:pPr>
            <a:r>
              <a:rPr lang="en" dirty="0"/>
              <a:t>ইসলামী শরিয়তের পরিভাষায় আল্লাহ তায়ালাকে এক ও অদ্বিতীয় হিসেবে স্বীকার করে নেওয়াকে তাওহীদ বলা হয়।</a:t>
            </a:r>
            <a:endParaRPr dirty="0"/>
          </a:p>
        </p:txBody>
      </p:sp>
      <p:pic>
        <p:nvPicPr>
          <p:cNvPr id="91" name="Google Shape;91;p18"/>
          <p:cNvPicPr preferRelativeResize="0"/>
          <p:nvPr/>
        </p:nvPicPr>
        <p:blipFill>
          <a:blip r:embed="rId3">
            <a:alphaModFix/>
          </a:blip>
          <a:stretch>
            <a:fillRect/>
          </a:stretch>
        </p:blipFill>
        <p:spPr>
          <a:xfrm>
            <a:off x="877258" y="855125"/>
            <a:ext cx="7048075" cy="2225400"/>
          </a:xfrm>
          <a:prstGeom prst="rect">
            <a:avLst/>
          </a:prstGeom>
          <a:noFill/>
          <a:ln>
            <a:noFill/>
          </a:ln>
        </p:spPr>
      </p:pic>
      <p:sp>
        <p:nvSpPr>
          <p:cNvPr id="2" name="TextBox 1"/>
          <p:cNvSpPr txBox="1"/>
          <p:nvPr/>
        </p:nvSpPr>
        <p:spPr>
          <a:xfrm>
            <a:off x="502024" y="4168588"/>
            <a:ext cx="7243482" cy="1169551"/>
          </a:xfrm>
          <a:prstGeom prst="rect">
            <a:avLst/>
          </a:prstGeom>
          <a:noFill/>
        </p:spPr>
        <p:txBody>
          <a:bodyPr wrap="square" rtlCol="0">
            <a:spAutoFit/>
          </a:bodyPr>
          <a:lstStyle/>
          <a:p>
            <a:r>
              <a:rPr lang="as-IN" dirty="0">
                <a:latin typeface="NikoshBAN" panose="02000000000000000000" pitchFamily="2" charset="0"/>
                <a:cs typeface="NikoshBAN" panose="02000000000000000000" pitchFamily="2" charset="0"/>
              </a:rPr>
              <a:t>তাওহীদের মূল কথা হলো- আল্লাহ তা'আলা ও অদ্বিতীয়। তিনি তার সত্তা ও গুণাবলীতে অদ্বিতীয়। তিনিই প্রশংসা ওইবাদাতের একমাত্র মালিক। তার তুলনীয় কেউ নেই। আল্লাহ তাযালা বলেন- অর্থ “কোনো কিছুই  তারা সদৃশ নয়।” (সূরা আশ- শুরা আয়াত-১১)</a:t>
            </a:r>
          </a:p>
          <a:p>
            <a:r>
              <a:rPr lang="as-IN" dirty="0">
                <a:latin typeface="NikoshBAN" panose="02000000000000000000" pitchFamily="2" charset="0"/>
                <a:cs typeface="NikoshBAN" panose="02000000000000000000" pitchFamily="2" charset="0"/>
              </a:rPr>
              <a:t>আল্লাহ তায়ালাকে সৃষ্টিকর্তা, পালনকর্তা, রিজিকদাতা ও ইবাদতের যোগ্য এক ও অদ্বিতীয় সত্তা হিসেবে বিশ্বাসের  নামই তাওহীদ।</a:t>
            </a:r>
          </a:p>
          <a:p>
            <a:r>
              <a:rPr lang="as-IN" dirty="0"/>
              <a:t/>
            </a:r>
            <a:br>
              <a:rPr lang="as-IN" dirty="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gggggg_cli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duotone>
              <a:prstClr val="black"/>
              <a:schemeClr val="accent4">
                <a:tint val="45000"/>
                <a:satMod val="400000"/>
              </a:schemeClr>
            </a:duotone>
          </a:blip>
          <a:stretch>
            <a:fillRect/>
          </a:stretch>
        </p:blipFill>
        <p:spPr>
          <a:xfrm>
            <a:off x="1425388" y="814668"/>
            <a:ext cx="6324599" cy="3327026"/>
          </a:xfrm>
          <a:prstGeom prst="rect">
            <a:avLst/>
          </a:prstGeom>
        </p:spPr>
      </p:pic>
      <p:sp>
        <p:nvSpPr>
          <p:cNvPr id="5" name="TextBox 4"/>
          <p:cNvSpPr txBox="1"/>
          <p:nvPr/>
        </p:nvSpPr>
        <p:spPr>
          <a:xfrm>
            <a:off x="493059" y="71718"/>
            <a:ext cx="4329953" cy="400110"/>
          </a:xfrm>
          <a:prstGeom prst="rect">
            <a:avLst/>
          </a:prstGeom>
          <a:noFill/>
        </p:spPr>
        <p:txBody>
          <a:bodyPr wrap="square" rtlCol="0">
            <a:spAutoFit/>
          </a:bodyPr>
          <a:lstStyle/>
          <a:p>
            <a:r>
              <a:rPr lang="en-US" sz="2000" b="1" dirty="0" err="1" smtClean="0">
                <a:solidFill>
                  <a:schemeClr val="accent4"/>
                </a:solidFill>
                <a:latin typeface="NikoshBAN" panose="02000000000000000000" pitchFamily="2" charset="0"/>
                <a:cs typeface="NikoshBAN" panose="02000000000000000000" pitchFamily="2" charset="0"/>
              </a:rPr>
              <a:t>এসো</a:t>
            </a:r>
            <a:r>
              <a:rPr lang="en-US" sz="2000" b="1" dirty="0" smtClean="0">
                <a:solidFill>
                  <a:schemeClr val="accent4"/>
                </a:solidFill>
                <a:latin typeface="NikoshBAN" panose="02000000000000000000" pitchFamily="2" charset="0"/>
                <a:cs typeface="NikoshBAN" panose="02000000000000000000" pitchFamily="2" charset="0"/>
              </a:rPr>
              <a:t> </a:t>
            </a:r>
            <a:r>
              <a:rPr lang="en-US" sz="2000" b="1" dirty="0" err="1" smtClean="0">
                <a:solidFill>
                  <a:schemeClr val="accent4"/>
                </a:solidFill>
                <a:latin typeface="NikoshBAN" panose="02000000000000000000" pitchFamily="2" charset="0"/>
                <a:cs typeface="NikoshBAN" panose="02000000000000000000" pitchFamily="2" charset="0"/>
              </a:rPr>
              <a:t>আমরা</a:t>
            </a:r>
            <a:r>
              <a:rPr lang="en-US" sz="2000" b="1" dirty="0" smtClean="0">
                <a:solidFill>
                  <a:schemeClr val="accent4"/>
                </a:solidFill>
                <a:latin typeface="NikoshBAN" panose="02000000000000000000" pitchFamily="2" charset="0"/>
                <a:cs typeface="NikoshBAN" panose="02000000000000000000" pitchFamily="2" charset="0"/>
              </a:rPr>
              <a:t> </a:t>
            </a:r>
            <a:r>
              <a:rPr lang="en-US" sz="2000" b="1" dirty="0" err="1" smtClean="0">
                <a:solidFill>
                  <a:schemeClr val="accent4"/>
                </a:solidFill>
                <a:latin typeface="NikoshBAN" panose="02000000000000000000" pitchFamily="2" charset="0"/>
                <a:cs typeface="NikoshBAN" panose="02000000000000000000" pitchFamily="2" charset="0"/>
              </a:rPr>
              <a:t>একটি</a:t>
            </a:r>
            <a:r>
              <a:rPr lang="en-US" sz="2000" b="1" dirty="0" smtClean="0">
                <a:solidFill>
                  <a:schemeClr val="accent4"/>
                </a:solidFill>
                <a:latin typeface="NikoshBAN" panose="02000000000000000000" pitchFamily="2" charset="0"/>
                <a:cs typeface="NikoshBAN" panose="02000000000000000000" pitchFamily="2" charset="0"/>
              </a:rPr>
              <a:t> </a:t>
            </a:r>
            <a:r>
              <a:rPr lang="en-US" sz="2000" b="1" dirty="0" err="1" smtClean="0">
                <a:solidFill>
                  <a:schemeClr val="accent4"/>
                </a:solidFill>
                <a:latin typeface="NikoshBAN" panose="02000000000000000000" pitchFamily="2" charset="0"/>
                <a:cs typeface="NikoshBAN" panose="02000000000000000000" pitchFamily="2" charset="0"/>
              </a:rPr>
              <a:t>ভিডিও</a:t>
            </a:r>
            <a:r>
              <a:rPr lang="en-US" sz="2000" b="1" dirty="0" smtClean="0">
                <a:solidFill>
                  <a:schemeClr val="accent4"/>
                </a:solidFill>
                <a:latin typeface="NikoshBAN" panose="02000000000000000000" pitchFamily="2" charset="0"/>
                <a:cs typeface="NikoshBAN" panose="02000000000000000000" pitchFamily="2" charset="0"/>
              </a:rPr>
              <a:t> </a:t>
            </a:r>
            <a:r>
              <a:rPr lang="en-US" sz="2000" b="1" dirty="0" err="1" smtClean="0">
                <a:solidFill>
                  <a:schemeClr val="accent4"/>
                </a:solidFill>
                <a:latin typeface="NikoshBAN" panose="02000000000000000000" pitchFamily="2" charset="0"/>
                <a:cs typeface="NikoshBAN" panose="02000000000000000000" pitchFamily="2" charset="0"/>
              </a:rPr>
              <a:t>দেখি</a:t>
            </a:r>
            <a:r>
              <a:rPr lang="en-US" sz="2000" b="1" dirty="0" smtClean="0">
                <a:solidFill>
                  <a:schemeClr val="accent4"/>
                </a:solidFill>
                <a:latin typeface="NikoshBAN" panose="02000000000000000000" pitchFamily="2" charset="0"/>
                <a:cs typeface="NikoshBAN" panose="02000000000000000000" pitchFamily="2" charset="0"/>
              </a:rPr>
              <a:t>……………</a:t>
            </a:r>
            <a:endParaRPr lang="en-US" sz="2000" b="1" dirty="0">
              <a:solidFill>
                <a:schemeClr val="accent4"/>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119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p:cTn id="15"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636" y="1066800"/>
            <a:ext cx="7888941" cy="3293209"/>
          </a:xfrm>
          <a:prstGeom prst="rect">
            <a:avLst/>
          </a:prstGeom>
          <a:noFill/>
        </p:spPr>
        <p:txBody>
          <a:bodyPr wrap="square" rtlCol="0">
            <a:spAutoFit/>
          </a:bodyPr>
          <a:lstStyle/>
          <a:p>
            <a:r>
              <a:rPr lang="as-IN" sz="2000" b="1" dirty="0">
                <a:solidFill>
                  <a:schemeClr val="accent5">
                    <a:lumMod val="75000"/>
                  </a:schemeClr>
                </a:solidFill>
                <a:latin typeface="NikoshBAN" panose="02000000000000000000" pitchFamily="2" charset="0"/>
                <a:cs typeface="NikoshBAN" panose="02000000000000000000" pitchFamily="2" charset="0"/>
              </a:rPr>
              <a:t>ঈমানের সর্বপ্রথম ও সর্বপ্রধান বিষয় হলো তাওহীদ। অর্থাৎ মুমিন বা মুসলিম হতে হলে একজন মানুষকে সর্বপ্রথম আল্লাহ তা'আলার একত্ববাদ বিশ্বাস করতে হবে। তাওহীদ বিশ্বাস ব্যতীত কোন ব্যক্তিই ঈমান বা ইসলামে প্রবেশ করতে পারে না। ইসলামে সকল শিক্ষা ও আর্দশই তাওহীদের উপর প্রতিষ্ঠিত।</a:t>
            </a:r>
          </a:p>
          <a:p>
            <a:r>
              <a:rPr lang="as-IN" sz="2000" b="1" dirty="0">
                <a:solidFill>
                  <a:schemeClr val="accent5">
                    <a:lumMod val="75000"/>
                  </a:schemeClr>
                </a:solidFill>
                <a:latin typeface="NikoshBAN" panose="02000000000000000000" pitchFamily="2" charset="0"/>
                <a:cs typeface="NikoshBAN" panose="02000000000000000000" pitchFamily="2" charset="0"/>
              </a:rPr>
              <a:t> দুনিয়াতে  যত নবী -রাসুল  এসেছেন সকলেই তাওহীদের দাওয়াত দিয়েছেন। সকলের দাওয়াতের মূলকথা ছিল-”লা ইলাহা ইল্লাল্লাহু”- বা আল্লাহ ব্যাতিত কোনইলাহ নেই। তাওহীদর শিক্ষা প্রতিষ্ঠার জন্য নবী -রাসুলগণ আজীবন সংগ্রাম করেছেন। হযরত ইবরাহীম (আ:) অগ্নিকুন্ডে নিক্ষিপ্ত হয়েছেন।</a:t>
            </a:r>
          </a:p>
          <a:p>
            <a:r>
              <a:rPr lang="as-IN" sz="2000" b="1" dirty="0">
                <a:solidFill>
                  <a:schemeClr val="accent5">
                    <a:lumMod val="75000"/>
                  </a:schemeClr>
                </a:solidFill>
                <a:latin typeface="NikoshBAN" panose="02000000000000000000" pitchFamily="2" charset="0"/>
                <a:cs typeface="NikoshBAN" panose="02000000000000000000" pitchFamily="2" charset="0"/>
              </a:rPr>
              <a:t> আমাদের প্রিয়নবী (সা:) মক্কা থেকে মদিনায় হিজরত করেছেন। রস্তুত তাওহীদই হলো ইমানের মূল। ইসলামে এর গুরুত্ব অপরিসীম। </a:t>
            </a:r>
          </a:p>
          <a:p>
            <a:r>
              <a:rPr lang="as-IN" dirty="0"/>
              <a:t/>
            </a:r>
            <a:br>
              <a:rPr lang="as-IN" dirty="0"/>
            </a:br>
            <a:endParaRPr lang="en-US" dirty="0"/>
          </a:p>
        </p:txBody>
      </p:sp>
    </p:spTree>
    <p:extLst>
      <p:ext uri="{BB962C8B-B14F-4D97-AF65-F5344CB8AC3E}">
        <p14:creationId xmlns:p14="http://schemas.microsoft.com/office/powerpoint/2010/main" val="3211978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405</Words>
  <Application>Microsoft Office PowerPoint</Application>
  <PresentationFormat>On-screen Show (16:9)</PresentationFormat>
  <Paragraphs>75</Paragraphs>
  <Slides>18</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NikoshLightBAN</vt:lpstr>
      <vt:lpstr>NikoshBAN</vt:lpstr>
      <vt:lpstr>Average</vt:lpstr>
      <vt:lpstr>Oswald</vt:lpstr>
      <vt:lpstr>Slate</vt:lpstr>
      <vt:lpstr>PowerPoint Presentation</vt:lpstr>
      <vt:lpstr>PowerPoint Presentation</vt:lpstr>
      <vt:lpstr>PowerPoint Presentation</vt:lpstr>
      <vt:lpstr>PowerPoint Presentation</vt:lpstr>
      <vt:lpstr>PowerPoint Presentation</vt:lpstr>
      <vt:lpstr>PowerPoint Presentation</vt:lpstr>
      <vt:lpstr>তাওহীদের পরিচয়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দলীয় কাজ</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EBRAHIM</cp:lastModifiedBy>
  <cp:revision>81</cp:revision>
  <dcterms:modified xsi:type="dcterms:W3CDTF">2021-09-25T16:21:50Z</dcterms:modified>
</cp:coreProperties>
</file>