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1" r:id="rId9"/>
    <p:sldId id="273" r:id="rId10"/>
    <p:sldId id="274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0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6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1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1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8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9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7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5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4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7DCD-9191-41AA-8279-E64524FE966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39E4-0A77-45A2-A2F0-B3C39966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2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150" y="1907178"/>
            <a:ext cx="7280293" cy="4820194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2164150" y="587828"/>
            <a:ext cx="7280293" cy="122790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/>
              <a:t>স্বাগতম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41450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3" y="1619795"/>
            <a:ext cx="4572001" cy="5238206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বাংলাদেশে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জাতিসংঘ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নির্দেশিত</a:t>
            </a:r>
            <a:r>
              <a:rPr lang="en-US" sz="2400" b="1" dirty="0"/>
              <a:t> </a:t>
            </a:r>
            <a:r>
              <a:rPr lang="en-US" sz="2400" b="1" dirty="0" smtClean="0"/>
              <a:t>‘</a:t>
            </a:r>
            <a:r>
              <a:rPr lang="en-US" sz="2400" b="1" dirty="0" err="1" smtClean="0"/>
              <a:t>সহস্রাব্দ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উন্নয়ন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লক্ষমাত্রা</a:t>
            </a:r>
            <a:r>
              <a:rPr lang="en-US" sz="2400" b="1" dirty="0" smtClean="0"/>
              <a:t>’ </a:t>
            </a:r>
            <a:r>
              <a:rPr lang="en-US" sz="2400" b="1" dirty="0" err="1" smtClean="0"/>
              <a:t>অর্জনে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ইতোমধ্যে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অনুসরণীয়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সাফল্য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দেখিয়েছে</a:t>
            </a:r>
            <a:r>
              <a:rPr lang="en-US" sz="2400" b="1" dirty="0" smtClean="0"/>
              <a:t>। </a:t>
            </a:r>
            <a:r>
              <a:rPr lang="en-US" sz="2400" b="1" dirty="0" err="1" smtClean="0"/>
              <a:t>বাংলাদেশকে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বলা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হচ্ছে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সহস্রাব্দ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উন্নয়ন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লক্ষ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অর্জনের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রোল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মডেল</a:t>
            </a:r>
            <a:r>
              <a:rPr lang="en-US" sz="2400" b="1" dirty="0" smtClean="0"/>
              <a:t>।</a:t>
            </a:r>
            <a:endParaRPr lang="en-US" sz="2400" b="1" dirty="0"/>
          </a:p>
        </p:txBody>
      </p:sp>
      <p:sp>
        <p:nvSpPr>
          <p:cNvPr id="3" name="Pentagon 2"/>
          <p:cNvSpPr/>
          <p:nvPr/>
        </p:nvSpPr>
        <p:spPr>
          <a:xfrm>
            <a:off x="156754" y="404949"/>
            <a:ext cx="1998617" cy="914400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পাঠ-৩</a:t>
            </a:r>
            <a:endParaRPr lang="en-US" b="1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2508069" y="404949"/>
            <a:ext cx="9535885" cy="927463"/>
          </a:xfrm>
          <a:custGeom>
            <a:avLst/>
            <a:gdLst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0 w 9535885"/>
              <a:gd name="connsiteY7" fmla="*/ 152403 h 914400"/>
              <a:gd name="connsiteX8" fmla="*/ 152403 w 9535885"/>
              <a:gd name="connsiteY8" fmla="*/ 0 h 914400"/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457200 w 9535885"/>
              <a:gd name="connsiteY7" fmla="*/ 413660 h 914400"/>
              <a:gd name="connsiteX8" fmla="*/ 152403 w 9535885"/>
              <a:gd name="connsiteY8" fmla="*/ 0 h 914400"/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496389 w 9535885"/>
              <a:gd name="connsiteY7" fmla="*/ 478974 h 914400"/>
              <a:gd name="connsiteX8" fmla="*/ 152403 w 9535885"/>
              <a:gd name="connsiteY8" fmla="*/ 0 h 914400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496389 w 9535885"/>
              <a:gd name="connsiteY7" fmla="*/ 478974 h 927463"/>
              <a:gd name="connsiteX8" fmla="*/ 152403 w 9535885"/>
              <a:gd name="connsiteY8" fmla="*/ 0 h 927463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404949 w 9535885"/>
              <a:gd name="connsiteY7" fmla="*/ 452848 h 927463"/>
              <a:gd name="connsiteX8" fmla="*/ 152403 w 9535885"/>
              <a:gd name="connsiteY8" fmla="*/ 0 h 927463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209005 w 9535885"/>
              <a:gd name="connsiteY7" fmla="*/ 731520 h 927463"/>
              <a:gd name="connsiteX8" fmla="*/ 404949 w 9535885"/>
              <a:gd name="connsiteY8" fmla="*/ 452848 h 927463"/>
              <a:gd name="connsiteX9" fmla="*/ 152403 w 9535885"/>
              <a:gd name="connsiteY9" fmla="*/ 0 h 92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5885" h="927463">
                <a:moveTo>
                  <a:pt x="152403" y="0"/>
                </a:moveTo>
                <a:lnTo>
                  <a:pt x="9535885" y="0"/>
                </a:lnTo>
                <a:lnTo>
                  <a:pt x="9535885" y="0"/>
                </a:lnTo>
                <a:lnTo>
                  <a:pt x="9535885" y="761997"/>
                </a:lnTo>
                <a:cubicBezTo>
                  <a:pt x="9535885" y="846167"/>
                  <a:pt x="9467652" y="914400"/>
                  <a:pt x="9383482" y="914400"/>
                </a:cubicBezTo>
                <a:lnTo>
                  <a:pt x="0" y="914400"/>
                </a:lnTo>
                <a:lnTo>
                  <a:pt x="13063" y="927463"/>
                </a:lnTo>
                <a:cubicBezTo>
                  <a:pt x="37011" y="888274"/>
                  <a:pt x="143691" y="810623"/>
                  <a:pt x="209005" y="731520"/>
                </a:cubicBezTo>
                <a:cubicBezTo>
                  <a:pt x="274319" y="652418"/>
                  <a:pt x="403497" y="566059"/>
                  <a:pt x="404949" y="452848"/>
                </a:cubicBezTo>
                <a:cubicBezTo>
                  <a:pt x="404949" y="368678"/>
                  <a:pt x="68233" y="0"/>
                  <a:pt x="152403" y="0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টেকসই </a:t>
            </a:r>
            <a:r>
              <a:rPr lang="en-US" sz="40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উন্নয়ন</a:t>
            </a:r>
            <a:r>
              <a:rPr lang="en-US" sz="4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অভীষ্ট</a:t>
            </a:r>
            <a:r>
              <a:rPr lang="en-US" sz="4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অর্জনে</a:t>
            </a:r>
            <a:r>
              <a:rPr lang="en-US" sz="4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বাংলাদেশের</a:t>
            </a:r>
            <a:r>
              <a:rPr lang="en-US" sz="4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চ্যালেঞ্জ</a:t>
            </a:r>
            <a:endParaRPr lang="en-US" sz="40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193" y="2333898"/>
            <a:ext cx="666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5371" y="953588"/>
            <a:ext cx="8229600" cy="104502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155371" y="2899954"/>
            <a:ext cx="8229600" cy="2756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প্রশ্নঃ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এসডিজি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কী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2155371" y="1998617"/>
            <a:ext cx="8229599" cy="9013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5109" y="1084217"/>
            <a:ext cx="8856618" cy="12409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মূল্যায়ন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685109" y="2690948"/>
            <a:ext cx="8856618" cy="3122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এসডিজি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গুরুত্বপূর্ণ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685109" y="2325190"/>
            <a:ext cx="8856618" cy="36575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2274" y="966651"/>
            <a:ext cx="7367451" cy="16197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/>
              <a:t>বাড়ির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কাজ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757646" y="2886891"/>
            <a:ext cx="10541725" cy="30697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 err="1" smtClean="0"/>
              <a:t>জলবায়ু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কার্যক্রম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?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 smtClean="0"/>
              <a:t>টেকসই </a:t>
            </a:r>
            <a:r>
              <a:rPr lang="en-US" sz="4000" dirty="0" err="1" smtClean="0"/>
              <a:t>উন্নয়নে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অংশীদারিত্ব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প্রয়োজন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66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88674" y="2272938"/>
            <a:ext cx="3540035" cy="168510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ধন্যবাদ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699" y="132343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709" y="307630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291"/>
            <a:ext cx="12191999" cy="611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5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7989" y="326572"/>
            <a:ext cx="8556171" cy="63485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পাঠ </a:t>
            </a:r>
            <a:r>
              <a:rPr lang="en-US" sz="4000" dirty="0" err="1" smtClean="0"/>
              <a:t>পরিচিতি</a:t>
            </a:r>
            <a:endParaRPr lang="en-US" sz="4000" dirty="0" smtClean="0"/>
          </a:p>
          <a:p>
            <a:pPr algn="ctr"/>
            <a:r>
              <a:rPr lang="en-US" sz="4000" dirty="0" smtClean="0"/>
              <a:t> </a:t>
            </a:r>
          </a:p>
          <a:p>
            <a:pPr algn="ctr"/>
            <a:r>
              <a:rPr lang="en-US" sz="4000" dirty="0" err="1" smtClean="0"/>
              <a:t>বিষয়ঃ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বাংলাদেশ</a:t>
            </a:r>
            <a:r>
              <a:rPr lang="en-US" sz="4000" dirty="0" smtClean="0"/>
              <a:t> ও </a:t>
            </a:r>
            <a:r>
              <a:rPr lang="en-US" sz="4000" dirty="0" err="1" smtClean="0"/>
              <a:t>বিশ্বপরিচয়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err="1" smtClean="0"/>
              <a:t>শ্রেণিঃ</a:t>
            </a:r>
            <a:r>
              <a:rPr lang="en-US" sz="4000" dirty="0" smtClean="0"/>
              <a:t> </a:t>
            </a:r>
            <a:r>
              <a:rPr lang="en-US" sz="4000" dirty="0" err="1" smtClean="0"/>
              <a:t>দশম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err="1" smtClean="0"/>
              <a:t>অধ্যায়ঃ</a:t>
            </a:r>
            <a:r>
              <a:rPr lang="en-US" sz="4000" dirty="0" smtClean="0"/>
              <a:t> </a:t>
            </a:r>
            <a:r>
              <a:rPr lang="en-US" sz="4000" dirty="0" err="1" smtClean="0"/>
              <a:t>দশম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err="1" smtClean="0"/>
              <a:t>সময়ঃ</a:t>
            </a:r>
            <a:r>
              <a:rPr lang="en-US" sz="4000" dirty="0" smtClean="0"/>
              <a:t> ৪৫ </a:t>
            </a:r>
            <a:r>
              <a:rPr lang="en-US" sz="4000" dirty="0" err="1" smtClean="0"/>
              <a:t>মিনিট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12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235132" y="2913018"/>
            <a:ext cx="5821680" cy="27693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আজকের</a:t>
            </a:r>
            <a:r>
              <a:rPr lang="en-US" sz="4800" b="1" dirty="0" smtClean="0"/>
              <a:t>  পাঠ</a:t>
            </a:r>
            <a:endParaRPr lang="en-US" sz="4800" b="1" dirty="0"/>
          </a:p>
        </p:txBody>
      </p:sp>
      <p:sp>
        <p:nvSpPr>
          <p:cNvPr id="5" name="Horizontal Scroll 4"/>
          <p:cNvSpPr/>
          <p:nvPr/>
        </p:nvSpPr>
        <p:spPr>
          <a:xfrm>
            <a:off x="5760719" y="2815522"/>
            <a:ext cx="5956663" cy="3265714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টেকসই </a:t>
            </a:r>
            <a:r>
              <a:rPr lang="en-US" sz="4000" b="1" dirty="0" err="1" smtClean="0"/>
              <a:t>উন্নয়ন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অভীষ্ট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39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2991392" y="232023"/>
            <a:ext cx="6596743" cy="2181497"/>
          </a:xfrm>
          <a:prstGeom prst="flowChartDecis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শিখনফল</a:t>
            </a:r>
            <a:endParaRPr lang="en-US" sz="3200" dirty="0"/>
          </a:p>
        </p:txBody>
      </p:sp>
      <p:sp>
        <p:nvSpPr>
          <p:cNvPr id="2" name="Pentagon 1"/>
          <p:cNvSpPr/>
          <p:nvPr/>
        </p:nvSpPr>
        <p:spPr>
          <a:xfrm>
            <a:off x="0" y="2413520"/>
            <a:ext cx="6283234" cy="484632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/>
              <a:t>এই</a:t>
            </a:r>
            <a:r>
              <a:rPr lang="en-US" sz="3600" b="1" dirty="0"/>
              <a:t> পাঠ </a:t>
            </a:r>
            <a:r>
              <a:rPr lang="en-US" sz="3600" b="1" dirty="0" err="1"/>
              <a:t>শেষে</a:t>
            </a:r>
            <a:r>
              <a:rPr lang="en-US" sz="3600" b="1" dirty="0"/>
              <a:t> </a:t>
            </a:r>
            <a:r>
              <a:rPr lang="en-US" sz="3600" b="1" dirty="0" err="1"/>
              <a:t>শিক্ষার্থীরা</a:t>
            </a:r>
            <a:r>
              <a:rPr lang="en-US" sz="3600" b="1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2549" y="3432406"/>
            <a:ext cx="11560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টেকসই </a:t>
            </a:r>
            <a:r>
              <a:rPr lang="en-US" sz="2400" b="1" dirty="0" err="1"/>
              <a:t>উন্নয়ন</a:t>
            </a:r>
            <a:r>
              <a:rPr lang="en-US" sz="2400" b="1" dirty="0"/>
              <a:t> </a:t>
            </a:r>
            <a:r>
              <a:rPr lang="en-US" sz="2400" b="1" dirty="0" err="1"/>
              <a:t>অভীষ্ট</a:t>
            </a:r>
            <a:r>
              <a:rPr lang="en-US" sz="2400" b="1" dirty="0"/>
              <a:t> </a:t>
            </a:r>
            <a:r>
              <a:rPr lang="en-US" sz="2400" b="1" dirty="0" err="1"/>
              <a:t>অর্জনে</a:t>
            </a:r>
            <a:r>
              <a:rPr lang="en-US" sz="2400" b="1" dirty="0"/>
              <a:t> </a:t>
            </a:r>
            <a:r>
              <a:rPr lang="en-US" sz="2400" b="1" dirty="0" err="1"/>
              <a:t>অংশীদারিত্বের</a:t>
            </a:r>
            <a:r>
              <a:rPr lang="en-US" sz="2400" b="1" dirty="0"/>
              <a:t> </a:t>
            </a:r>
            <a:r>
              <a:rPr lang="en-US" sz="2400" b="1" dirty="0" err="1"/>
              <a:t>গুরুত্ব</a:t>
            </a:r>
            <a:r>
              <a:rPr lang="en-US" sz="2400" b="1" dirty="0"/>
              <a:t> </a:t>
            </a:r>
            <a:r>
              <a:rPr lang="en-US" sz="2400" b="1" dirty="0" err="1"/>
              <a:t>ব্যাখ্যা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 smtClean="0"/>
              <a:t>পারবে</a:t>
            </a:r>
            <a:r>
              <a:rPr lang="en-US" sz="2400" b="1" dirty="0"/>
              <a:t>;</a:t>
            </a:r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en-US" sz="2400" b="1" dirty="0" smtClean="0"/>
              <a:t>টেকসই  </a:t>
            </a:r>
            <a:r>
              <a:rPr lang="en-US" sz="2400" b="1" dirty="0" err="1" smtClean="0"/>
              <a:t>উন্নয়ন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অভীষ্ট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অর্জনের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ফলাফল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বিশ্লেষণ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পারবে</a:t>
            </a:r>
            <a:r>
              <a:rPr lang="en-US" sz="2400" b="1" dirty="0"/>
              <a:t>;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99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0" y="-1"/>
            <a:ext cx="12192000" cy="177654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/>
              <a:t>টেকসই </a:t>
            </a:r>
            <a:r>
              <a:rPr lang="en-US" sz="8800" b="1" dirty="0" err="1" smtClean="0"/>
              <a:t>উন্নয়ন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অভীষ্ট</a:t>
            </a:r>
            <a:endParaRPr lang="en-US" sz="88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2180862"/>
            <a:ext cx="12057018" cy="4494258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আন্তর্জাতিক </a:t>
            </a:r>
            <a:r>
              <a:rPr lang="en-US" sz="3600" b="1" dirty="0" err="1" smtClean="0"/>
              <a:t>সংস্থা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জাতিসংঘ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গঠিত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হওয়ার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থেকে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এর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উদ্দেশ্যগুলো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অর্জনে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সংস্থাটি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অনেক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সাফল্য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লাভ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করেছে</a:t>
            </a:r>
            <a:r>
              <a:rPr lang="en-US" sz="3600" b="1" dirty="0" smtClean="0"/>
              <a:t>। </a:t>
            </a:r>
            <a:r>
              <a:rPr lang="en-US" sz="3600" b="1" dirty="0" err="1" smtClean="0"/>
              <a:t>ক্ষুধা</a:t>
            </a:r>
            <a:r>
              <a:rPr lang="en-US" sz="3600" b="1" dirty="0" smtClean="0"/>
              <a:t> ও </a:t>
            </a:r>
            <a:r>
              <a:rPr lang="en-US" sz="3600" b="1" dirty="0" err="1" smtClean="0"/>
              <a:t>দারিদ্র্যমুক্ত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হয়ে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সকলের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সম্ভাবনা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মর্যাদা</a:t>
            </a:r>
            <a:r>
              <a:rPr lang="en-US" sz="3600" b="1" dirty="0" smtClean="0"/>
              <a:t> ও </a:t>
            </a:r>
            <a:r>
              <a:rPr lang="en-US" sz="3600" b="1" dirty="0" err="1" smtClean="0"/>
              <a:t>সমতা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নিশ্চিত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করতে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জাতিসংঘ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প্রতিশ্রুতিবদ্ধ</a:t>
            </a:r>
            <a:r>
              <a:rPr lang="en-US" sz="3600" b="1" dirty="0" smtClean="0"/>
              <a:t>। </a:t>
            </a:r>
            <a:r>
              <a:rPr lang="en-US" sz="3600" b="1" dirty="0" err="1" smtClean="0"/>
              <a:t>তাই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অর্থনৈতিক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সামাজিক</a:t>
            </a:r>
            <a:r>
              <a:rPr lang="en-US" sz="3600" b="1" dirty="0" smtClean="0"/>
              <a:t> ও </a:t>
            </a:r>
            <a:r>
              <a:rPr lang="en-US" sz="3600" b="1" dirty="0" err="1" smtClean="0"/>
              <a:t>পরিবেশ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উন্নয়নের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সমন্বয়ে</a:t>
            </a:r>
            <a:r>
              <a:rPr lang="en-US" sz="3600" b="1" dirty="0"/>
              <a:t> </a:t>
            </a:r>
            <a:r>
              <a:rPr lang="en-US" sz="3600" b="1" dirty="0" smtClean="0"/>
              <a:t>‘টেকসই </a:t>
            </a:r>
            <a:r>
              <a:rPr lang="en-US" sz="3600" b="1" dirty="0" err="1" smtClean="0"/>
              <a:t>উন্নয়ন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অভীষ্ট</a:t>
            </a:r>
            <a:r>
              <a:rPr lang="en-US" sz="3600" b="1" dirty="0" smtClean="0"/>
              <a:t>’ </a:t>
            </a:r>
            <a:r>
              <a:rPr lang="en-US" sz="3600" b="1" dirty="0" err="1" smtClean="0"/>
              <a:t>অর্জনে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জাতিসংঘ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কাজ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যাচ্ছে</a:t>
            </a:r>
            <a:r>
              <a:rPr lang="en-US" sz="3600" b="1" dirty="0" smtClean="0"/>
              <a:t>।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338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7" y="172190"/>
            <a:ext cx="10268098" cy="64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44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3" y="1619795"/>
            <a:ext cx="11691257" cy="5238206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টেকসই </a:t>
            </a:r>
            <a:r>
              <a:rPr lang="en-US" sz="2400" b="1" dirty="0" err="1" smtClean="0"/>
              <a:t>উন্নয়নের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প্রধান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একটি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অভীষ্ট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হচ্ছে</a:t>
            </a:r>
            <a:r>
              <a:rPr lang="en-US" sz="2400" b="1" dirty="0" smtClean="0"/>
              <a:t> আন্তর্জাতিক </a:t>
            </a:r>
            <a:r>
              <a:rPr lang="en-US" sz="2400" b="1" dirty="0" err="1" smtClean="0"/>
              <a:t>সহযোগীতা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গড়ে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তোলা</a:t>
            </a:r>
            <a:r>
              <a:rPr lang="en-US" sz="2400" b="1" dirty="0" smtClean="0"/>
              <a:t>। </a:t>
            </a:r>
            <a:r>
              <a:rPr lang="en-US" sz="2400" b="1" dirty="0" err="1" smtClean="0"/>
              <a:t>এক্ষেত্রে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জাতীয়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আন্তর্জাতীক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সহযোগিতা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পারস্পরিক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অংশীদারিত্বের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সূচনা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। </a:t>
            </a:r>
            <a:r>
              <a:rPr lang="en-US" sz="2400" b="1" dirty="0" err="1" smtClean="0"/>
              <a:t>যে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দেশের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ধরণের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সক্ষমতা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রয়েছে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দেশ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সেভাবে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নিজেদের</a:t>
            </a:r>
            <a:r>
              <a:rPr lang="en-US" sz="2400" b="1" dirty="0" smtClean="0"/>
              <a:t> ও আন্তর্জাতিক </a:t>
            </a:r>
            <a:r>
              <a:rPr lang="en-US" sz="2400" b="1" dirty="0" err="1" smtClean="0"/>
              <a:t>ক্ষেত্রে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সামষ্টিক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উন্নয়ন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লক্ষসমূহ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অর্জনে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এগিয়ে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আসবে</a:t>
            </a:r>
            <a:r>
              <a:rPr lang="en-US" sz="2400" b="1" dirty="0" smtClean="0"/>
              <a:t>। </a:t>
            </a:r>
            <a:r>
              <a:rPr lang="en-US" sz="2400" b="1" dirty="0" err="1" smtClean="0"/>
              <a:t>কাউকে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পিছিয়ে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রেখে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অন্যরা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এগিয়ে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গেলে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উন্নয়ন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জাতীয়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বৈশ্বিকভাবে</a:t>
            </a:r>
            <a:r>
              <a:rPr lang="en-US" sz="2400" b="1" dirty="0" smtClean="0"/>
              <a:t> টেকসই </a:t>
            </a:r>
            <a:r>
              <a:rPr lang="en-US" sz="2400" b="1" dirty="0" err="1" smtClean="0"/>
              <a:t>হবে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</a:t>
            </a:r>
            <a:r>
              <a:rPr lang="en-US" sz="2400" b="1" dirty="0" smtClean="0"/>
              <a:t>।</a:t>
            </a:r>
            <a:endParaRPr lang="en-US" sz="2400" b="1" dirty="0"/>
          </a:p>
        </p:txBody>
      </p:sp>
      <p:sp>
        <p:nvSpPr>
          <p:cNvPr id="3" name="Pentagon 2"/>
          <p:cNvSpPr/>
          <p:nvPr/>
        </p:nvSpPr>
        <p:spPr>
          <a:xfrm>
            <a:off x="156754" y="404949"/>
            <a:ext cx="1998617" cy="914400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পাঠ-১</a:t>
            </a:r>
            <a:endParaRPr lang="en-US" b="1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2508069" y="404949"/>
            <a:ext cx="9535885" cy="927463"/>
          </a:xfrm>
          <a:custGeom>
            <a:avLst/>
            <a:gdLst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0 w 9535885"/>
              <a:gd name="connsiteY7" fmla="*/ 152403 h 914400"/>
              <a:gd name="connsiteX8" fmla="*/ 152403 w 9535885"/>
              <a:gd name="connsiteY8" fmla="*/ 0 h 914400"/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457200 w 9535885"/>
              <a:gd name="connsiteY7" fmla="*/ 413660 h 914400"/>
              <a:gd name="connsiteX8" fmla="*/ 152403 w 9535885"/>
              <a:gd name="connsiteY8" fmla="*/ 0 h 914400"/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496389 w 9535885"/>
              <a:gd name="connsiteY7" fmla="*/ 478974 h 914400"/>
              <a:gd name="connsiteX8" fmla="*/ 152403 w 9535885"/>
              <a:gd name="connsiteY8" fmla="*/ 0 h 914400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496389 w 9535885"/>
              <a:gd name="connsiteY7" fmla="*/ 478974 h 927463"/>
              <a:gd name="connsiteX8" fmla="*/ 152403 w 9535885"/>
              <a:gd name="connsiteY8" fmla="*/ 0 h 927463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404949 w 9535885"/>
              <a:gd name="connsiteY7" fmla="*/ 452848 h 927463"/>
              <a:gd name="connsiteX8" fmla="*/ 152403 w 9535885"/>
              <a:gd name="connsiteY8" fmla="*/ 0 h 927463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209005 w 9535885"/>
              <a:gd name="connsiteY7" fmla="*/ 731520 h 927463"/>
              <a:gd name="connsiteX8" fmla="*/ 404949 w 9535885"/>
              <a:gd name="connsiteY8" fmla="*/ 452848 h 927463"/>
              <a:gd name="connsiteX9" fmla="*/ 152403 w 9535885"/>
              <a:gd name="connsiteY9" fmla="*/ 0 h 92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5885" h="927463">
                <a:moveTo>
                  <a:pt x="152403" y="0"/>
                </a:moveTo>
                <a:lnTo>
                  <a:pt x="9535885" y="0"/>
                </a:lnTo>
                <a:lnTo>
                  <a:pt x="9535885" y="0"/>
                </a:lnTo>
                <a:lnTo>
                  <a:pt x="9535885" y="761997"/>
                </a:lnTo>
                <a:cubicBezTo>
                  <a:pt x="9535885" y="846167"/>
                  <a:pt x="9467652" y="914400"/>
                  <a:pt x="9383482" y="914400"/>
                </a:cubicBezTo>
                <a:lnTo>
                  <a:pt x="0" y="914400"/>
                </a:lnTo>
                <a:lnTo>
                  <a:pt x="13063" y="927463"/>
                </a:lnTo>
                <a:cubicBezTo>
                  <a:pt x="37011" y="888274"/>
                  <a:pt x="143691" y="810623"/>
                  <a:pt x="209005" y="731520"/>
                </a:cubicBezTo>
                <a:cubicBezTo>
                  <a:pt x="274319" y="652418"/>
                  <a:pt x="403497" y="566059"/>
                  <a:pt x="404949" y="452848"/>
                </a:cubicBezTo>
                <a:cubicBezTo>
                  <a:pt x="404949" y="368678"/>
                  <a:pt x="68233" y="0"/>
                  <a:pt x="152403" y="0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টেকসই </a:t>
            </a:r>
            <a:r>
              <a:rPr lang="en-US" sz="2800" b="1" dirty="0" err="1" smtClean="0"/>
              <a:t>উন্নয়ন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অভীষ্ট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অর্জনে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অংশীদারিত্বের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গুরুত্ব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935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0"/>
            <a:ext cx="12192000" cy="1045029"/>
          </a:xfrm>
        </p:spPr>
        <p:txBody>
          <a:bodyPr>
            <a:normAutofit fontScale="90000"/>
          </a:bodyPr>
          <a:lstStyle/>
          <a:p>
            <a:r>
              <a:rPr lang="en-US" sz="2400" b="1" dirty="0" err="1" smtClean="0"/>
              <a:t>বাংলাদেশে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এসিডিজি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বাস্তবায়নের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মাধ্যমে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সম্ভাব্য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যেসব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ফলাফল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লাভ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</a:t>
            </a:r>
            <a:r>
              <a:rPr lang="en-US" sz="2400" b="1" dirty="0"/>
              <a:t> </a:t>
            </a:r>
            <a:r>
              <a:rPr lang="en-US" sz="2400" b="1" dirty="0" err="1" smtClean="0"/>
              <a:t>নিম্নরূপ</a:t>
            </a:r>
            <a:r>
              <a:rPr lang="en-US" sz="2400" b="1" dirty="0" smtClean="0"/>
              <a:t>-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Pentagon 2"/>
          <p:cNvSpPr/>
          <p:nvPr/>
        </p:nvSpPr>
        <p:spPr>
          <a:xfrm>
            <a:off x="156754" y="404949"/>
            <a:ext cx="1998617" cy="914400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পাঠ-২</a:t>
            </a:r>
            <a:endParaRPr lang="en-US" b="1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2508069" y="404949"/>
            <a:ext cx="9535885" cy="927463"/>
          </a:xfrm>
          <a:custGeom>
            <a:avLst/>
            <a:gdLst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0 w 9535885"/>
              <a:gd name="connsiteY7" fmla="*/ 152403 h 914400"/>
              <a:gd name="connsiteX8" fmla="*/ 152403 w 9535885"/>
              <a:gd name="connsiteY8" fmla="*/ 0 h 914400"/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457200 w 9535885"/>
              <a:gd name="connsiteY7" fmla="*/ 413660 h 914400"/>
              <a:gd name="connsiteX8" fmla="*/ 152403 w 9535885"/>
              <a:gd name="connsiteY8" fmla="*/ 0 h 914400"/>
              <a:gd name="connsiteX0" fmla="*/ 152403 w 9535885"/>
              <a:gd name="connsiteY0" fmla="*/ 0 h 914400"/>
              <a:gd name="connsiteX1" fmla="*/ 9535885 w 9535885"/>
              <a:gd name="connsiteY1" fmla="*/ 0 h 914400"/>
              <a:gd name="connsiteX2" fmla="*/ 9535885 w 9535885"/>
              <a:gd name="connsiteY2" fmla="*/ 0 h 914400"/>
              <a:gd name="connsiteX3" fmla="*/ 9535885 w 9535885"/>
              <a:gd name="connsiteY3" fmla="*/ 761997 h 914400"/>
              <a:gd name="connsiteX4" fmla="*/ 9383482 w 9535885"/>
              <a:gd name="connsiteY4" fmla="*/ 914400 h 914400"/>
              <a:gd name="connsiteX5" fmla="*/ 0 w 9535885"/>
              <a:gd name="connsiteY5" fmla="*/ 914400 h 914400"/>
              <a:gd name="connsiteX6" fmla="*/ 0 w 9535885"/>
              <a:gd name="connsiteY6" fmla="*/ 914400 h 914400"/>
              <a:gd name="connsiteX7" fmla="*/ 496389 w 9535885"/>
              <a:gd name="connsiteY7" fmla="*/ 478974 h 914400"/>
              <a:gd name="connsiteX8" fmla="*/ 152403 w 9535885"/>
              <a:gd name="connsiteY8" fmla="*/ 0 h 914400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496389 w 9535885"/>
              <a:gd name="connsiteY7" fmla="*/ 478974 h 927463"/>
              <a:gd name="connsiteX8" fmla="*/ 152403 w 9535885"/>
              <a:gd name="connsiteY8" fmla="*/ 0 h 927463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404949 w 9535885"/>
              <a:gd name="connsiteY7" fmla="*/ 452848 h 927463"/>
              <a:gd name="connsiteX8" fmla="*/ 152403 w 9535885"/>
              <a:gd name="connsiteY8" fmla="*/ 0 h 927463"/>
              <a:gd name="connsiteX0" fmla="*/ 152403 w 9535885"/>
              <a:gd name="connsiteY0" fmla="*/ 0 h 927463"/>
              <a:gd name="connsiteX1" fmla="*/ 9535885 w 9535885"/>
              <a:gd name="connsiteY1" fmla="*/ 0 h 927463"/>
              <a:gd name="connsiteX2" fmla="*/ 9535885 w 9535885"/>
              <a:gd name="connsiteY2" fmla="*/ 0 h 927463"/>
              <a:gd name="connsiteX3" fmla="*/ 9535885 w 9535885"/>
              <a:gd name="connsiteY3" fmla="*/ 761997 h 927463"/>
              <a:gd name="connsiteX4" fmla="*/ 9383482 w 9535885"/>
              <a:gd name="connsiteY4" fmla="*/ 914400 h 927463"/>
              <a:gd name="connsiteX5" fmla="*/ 0 w 9535885"/>
              <a:gd name="connsiteY5" fmla="*/ 914400 h 927463"/>
              <a:gd name="connsiteX6" fmla="*/ 13063 w 9535885"/>
              <a:gd name="connsiteY6" fmla="*/ 927463 h 927463"/>
              <a:gd name="connsiteX7" fmla="*/ 209005 w 9535885"/>
              <a:gd name="connsiteY7" fmla="*/ 731520 h 927463"/>
              <a:gd name="connsiteX8" fmla="*/ 404949 w 9535885"/>
              <a:gd name="connsiteY8" fmla="*/ 452848 h 927463"/>
              <a:gd name="connsiteX9" fmla="*/ 152403 w 9535885"/>
              <a:gd name="connsiteY9" fmla="*/ 0 h 92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5885" h="927463">
                <a:moveTo>
                  <a:pt x="152403" y="0"/>
                </a:moveTo>
                <a:lnTo>
                  <a:pt x="9535885" y="0"/>
                </a:lnTo>
                <a:lnTo>
                  <a:pt x="9535885" y="0"/>
                </a:lnTo>
                <a:lnTo>
                  <a:pt x="9535885" y="761997"/>
                </a:lnTo>
                <a:cubicBezTo>
                  <a:pt x="9535885" y="846167"/>
                  <a:pt x="9467652" y="914400"/>
                  <a:pt x="9383482" y="914400"/>
                </a:cubicBezTo>
                <a:lnTo>
                  <a:pt x="0" y="914400"/>
                </a:lnTo>
                <a:lnTo>
                  <a:pt x="13063" y="927463"/>
                </a:lnTo>
                <a:cubicBezTo>
                  <a:pt x="37011" y="888274"/>
                  <a:pt x="143691" y="810623"/>
                  <a:pt x="209005" y="731520"/>
                </a:cubicBezTo>
                <a:cubicBezTo>
                  <a:pt x="274319" y="652418"/>
                  <a:pt x="403497" y="566059"/>
                  <a:pt x="404949" y="452848"/>
                </a:cubicBezTo>
                <a:cubicBezTo>
                  <a:pt x="404949" y="368678"/>
                  <a:pt x="68233" y="0"/>
                  <a:pt x="152403" y="0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টেকসই </a:t>
            </a:r>
            <a:r>
              <a:rPr lang="en-US" sz="2800" b="1" dirty="0" err="1" smtClean="0"/>
              <a:t>উন্নয়ন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অভীষ্ট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অর্জনের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সম্ভাব্য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ফলাফল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94965"/>
              </p:ext>
            </p:extLst>
          </p:nvPr>
        </p:nvGraphicFramePr>
        <p:xfrm>
          <a:off x="0" y="2717074"/>
          <a:ext cx="12192000" cy="4561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633017824"/>
                    </a:ext>
                  </a:extLst>
                </a:gridCol>
              </a:tblGrid>
              <a:tr h="456147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দারিদ্র্যসীমা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শূন্যের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কাছাকাছি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নিয়ে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আসা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যাবে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মৌলিক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চাহিদা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অর্থা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ৎ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অন্ন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বস্ত্র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বাসস্থান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শিক্ষা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ও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চিকিৎসার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চাহিদা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পূরণ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হবে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বন্যা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খরা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জলোচ্ছাস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ঘূর্ণিঝড়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নদীভাঙনসহ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বিভিন্ন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প্রাকৃতিক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দুর্যোগ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প্রশমন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হবে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টেকসই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নবায়নুোগ্য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জ্বালানি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বৃদ্ধির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মাধ্যমে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কৃষি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ও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শিল্প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উৎপাদন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বৃদ্ধি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পাবে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গণতান্ত্রিক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প্রতিষ্ঠানসমূহ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শক্তিশালী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হলে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রাজনৈতিক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অস্থিরতা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হ্রাস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পাবে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বিশ্বের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অন্যান্য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দেশের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সাথে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অংশীদারিত্ব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বাড়ানোর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ফলে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অনেক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সামাজিক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অর্থনৈতিক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ও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রাজনৈতিক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সমস্যা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নিরসন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হবে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020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311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SutonnyOMJ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আন্তর্জাতিক সংস্থা জাতিসংঘ গঠিত হওয়ার পর থেকে এর উদ্দেশ্যগুলো অর্জনে সংস্থাটি  অনেক সাফল্য লাভ করেছে। ক্ষুধা ও দারিদ্র্যমুক্ত হয়ে সকলের সম্ভাবনা, মর্যাদা ও সমতা নিশ্চিত করতে জাতিসংঘ প্রতিশ্রুতিবদ্ধ। তাই অর্থনৈতিক, সামাজিক ও পরিবেশ উন্নয়নের সমন্বয়ে ‘টেকসই উন্নয়ন অভীষ্ট’ অর্জনে জাতিসংঘ কাজ করে যাচ্ছে।</vt:lpstr>
      <vt:lpstr>PowerPoint Presentation</vt:lpstr>
      <vt:lpstr>টেকসই উন্নয়নের প্রধান একটি অভীষ্ট হচ্ছে আন্তর্জাতিক সহযোগীতা গড়ে তোলা। এক্ষেত্রে জাতীয় ও আন্তর্জাতীক সহযোগিতা পারস্পরিক অংশীদারিত্বের সূচনা করে। যে দেশের যে ধরণের সক্ষমতা রয়েছে সে দেশ সেভাবে নিজেদের ও আন্তর্জাতিক ক্ষেত্রে সামষ্টিক উন্নয়ন লক্ষসমূহ অর্জনে এগিয়ে আসবে। কাউকে পিছিয়ে রেখে অন্যরা   এগিয়ে গেলে সেই উন্নয়ন জাতীয় ও বৈশ্বিকভাবে টেকসই হবে না।</vt:lpstr>
      <vt:lpstr>বাংলাদেশে এসিডিজি বাস্তবায়নের মাধ্যমে সম্ভাব্য যেসব ফলাফল লাভ করবে তা নিম্নরূপ-  </vt:lpstr>
      <vt:lpstr>বাংলাদেশে জাতিসংঘ নির্দেশিত ‘সহস্রাব্দ উন্নয়ন লক্ষমাত্রা’ অর্জনে  ইতোমধ্যে অনুসরণীয় সাফল্য দেখিয়েছে। বাংলাদেশকে বলা হচ্ছে সহস্রাব্দ উন্নয়ন লক্ষ অর্জনের রোল মডেল।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rashel</dc:creator>
  <cp:lastModifiedBy>rashel</cp:lastModifiedBy>
  <cp:revision>32</cp:revision>
  <dcterms:created xsi:type="dcterms:W3CDTF">2021-09-12T00:24:16Z</dcterms:created>
  <dcterms:modified xsi:type="dcterms:W3CDTF">2021-09-26T16:50:27Z</dcterms:modified>
</cp:coreProperties>
</file>