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82" r:id="rId3"/>
    <p:sldId id="283" r:id="rId4"/>
    <p:sldId id="259" r:id="rId5"/>
    <p:sldId id="260" r:id="rId6"/>
    <p:sldId id="261" r:id="rId7"/>
    <p:sldId id="262" r:id="rId8"/>
    <p:sldId id="263" r:id="rId9"/>
    <p:sldId id="276" r:id="rId10"/>
    <p:sldId id="264" r:id="rId11"/>
    <p:sldId id="270" r:id="rId12"/>
    <p:sldId id="271" r:id="rId13"/>
    <p:sldId id="266" r:id="rId14"/>
    <p:sldId id="267" r:id="rId15"/>
    <p:sldId id="268" r:id="rId16"/>
    <p:sldId id="284" r:id="rId17"/>
    <p:sldId id="286" r:id="rId18"/>
    <p:sldId id="269" r:id="rId19"/>
    <p:sldId id="27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62" autoAdjust="0"/>
  </p:normalViewPr>
  <p:slideViewPr>
    <p:cSldViewPr>
      <p:cViewPr>
        <p:scale>
          <a:sx n="125" d="100"/>
          <a:sy n="125" d="100"/>
        </p:scale>
        <p:origin x="-204" y="-4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5DBCD9-A318-4238-A025-3A9DCC2D87ED}" type="datetimeFigureOut">
              <a:rPr lang="en-US" smtClean="0"/>
              <a:pPr/>
              <a:t>9/26/2021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C1E3C3-EBB4-4CDD-8BF5-D9C9FEE95A60}" type="slidenum">
              <a:rPr lang="en-US" smtClean="0"/>
              <a:pPr/>
              <a:t>‹#›</a:t>
            </a:fld>
            <a:endParaRPr lang="en-US"/>
          </a:p>
        </p:txBody>
      </p:sp>
    </p:spTree>
    <p:extLst>
      <p:ext uri="{BB962C8B-B14F-4D97-AF65-F5344CB8AC3E}">
        <p14:creationId xmlns:p14="http://schemas.microsoft.com/office/powerpoint/2010/main" val="352322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2</a:t>
            </a:fld>
            <a:endParaRPr lang="en-US"/>
          </a:p>
        </p:txBody>
      </p:sp>
    </p:spTree>
    <p:extLst>
      <p:ext uri="{BB962C8B-B14F-4D97-AF65-F5344CB8AC3E}">
        <p14:creationId xmlns:p14="http://schemas.microsoft.com/office/powerpoint/2010/main" val="72032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কিছু</a:t>
            </a:r>
            <a:r>
              <a:rPr lang="bn-BD" baseline="0" dirty="0" smtClean="0"/>
              <a:t> স্থানিক ও অস্থানিক মূল এনে শিক্ষার্থীদেরকে দেখাতে পারেন।এবং এ গুলো থেকে কোন মূলগুলো স্থানিক মুল শিক্ষার্থীদেরকে বের করতে বলতে পারেন। এ প্রশ্নের উত্তর ভিডিওতে উল্লেখ আছে। </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11</a:t>
            </a:fld>
            <a:endParaRPr lang="en-US"/>
          </a:p>
        </p:txBody>
      </p:sp>
    </p:spTree>
    <p:extLst>
      <p:ext uri="{BB962C8B-B14F-4D97-AF65-F5344CB8AC3E}">
        <p14:creationId xmlns:p14="http://schemas.microsoft.com/office/powerpoint/2010/main" val="49659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কিছু</a:t>
            </a:r>
            <a:r>
              <a:rPr lang="bn-BD" baseline="0" dirty="0" smtClean="0"/>
              <a:t> স্থানিক ও অস্থানিক মূল এনে শিক্ষার্থীদেরকে দেখাতে পারেন।এবং এ গুলো থেকে কোন মূলগুলো স্থানিক মুল শিক্ষার্থীদেরকে বের করতে বলতে পারেন। এ প্রশ্নের উত্তর ভিডিওতে উল্লেখ আছে। </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12</a:t>
            </a:fld>
            <a:endParaRPr lang="en-US"/>
          </a:p>
        </p:txBody>
      </p:sp>
    </p:spTree>
    <p:extLst>
      <p:ext uri="{BB962C8B-B14F-4D97-AF65-F5344CB8AC3E}">
        <p14:creationId xmlns:p14="http://schemas.microsoft.com/office/powerpoint/2010/main" val="3642427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কিছু</a:t>
            </a:r>
            <a:r>
              <a:rPr lang="bn-BD" baseline="0" dirty="0" smtClean="0"/>
              <a:t> স্থানিক  ও  অস্থানিকমূল এনে শিক্ষার্থীদেরকে দেখাতে পারেন। এবং  আলাদা করতে বলতে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13</a:t>
            </a:fld>
            <a:endParaRPr lang="en-US"/>
          </a:p>
        </p:txBody>
      </p:sp>
    </p:spTree>
    <p:extLst>
      <p:ext uri="{BB962C8B-B14F-4D97-AF65-F5344CB8AC3E}">
        <p14:creationId xmlns:p14="http://schemas.microsoft.com/office/powerpoint/2010/main" val="247000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শিক্ষার্থীদেরকে</a:t>
            </a:r>
            <a:r>
              <a:rPr lang="bn-BD" baseline="0" dirty="0" smtClean="0"/>
              <a:t> কয়েকটি দলে ভাগ করে দিতে পারেন । দলীয় কাজে উল্লেখিত বিষয়গুলো বেরিয়ে না আসলে শিক্ষক শিক্ষার্থীদেরকে জানিয়ে দিতে পারেন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14</a:t>
            </a:fld>
            <a:endParaRPr lang="en-US"/>
          </a:p>
        </p:txBody>
      </p:sp>
    </p:spTree>
    <p:extLst>
      <p:ext uri="{BB962C8B-B14F-4D97-AF65-F5344CB8AC3E}">
        <p14:creationId xmlns:p14="http://schemas.microsoft.com/office/powerpoint/2010/main" val="2954126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উল্লেখিত</a:t>
            </a:r>
            <a:r>
              <a:rPr lang="bn-BD" baseline="0" dirty="0" smtClean="0"/>
              <a:t> প্রশ্ন ছাড়াও শিক্ষক নিজ থেকে পাঠ সংশিষ্ট প্রশ্নের মাধ্যমে শিক্ষার্থীকে মূল্যায়ন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16</a:t>
            </a:fld>
            <a:endParaRPr lang="en-US"/>
          </a:p>
        </p:txBody>
      </p:sp>
    </p:spTree>
    <p:extLst>
      <p:ext uri="{BB962C8B-B14F-4D97-AF65-F5344CB8AC3E}">
        <p14:creationId xmlns:p14="http://schemas.microsoft.com/office/powerpoint/2010/main" val="2175746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শিক্ষার্থী</a:t>
            </a:r>
            <a:r>
              <a:rPr lang="bn-BD" baseline="0" dirty="0" smtClean="0"/>
              <a:t> শব্দগুলো নিজ নিজ খাতায় লিখে নিবে এবং শিক্ষক ইচ্ছে করলে পুনরালোচনা করতে পারেন।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17</a:t>
            </a:fld>
            <a:endParaRPr lang="en-US"/>
          </a:p>
        </p:txBody>
      </p:sp>
    </p:spTree>
    <p:extLst>
      <p:ext uri="{BB962C8B-B14F-4D97-AF65-F5344CB8AC3E}">
        <p14:creationId xmlns:p14="http://schemas.microsoft.com/office/powerpoint/2010/main" val="1746322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স্লাইডে উল্লেখিত</a:t>
            </a:r>
            <a:r>
              <a:rPr lang="bn-BD" baseline="0" smtClean="0"/>
              <a:t> বাড়ির কাজ ছাড়া শিক্ষক ইচ্ছে করলে পাঠ সংশ্লিষ্ট সৃজনশীল প্রশ্ন বাড়ির কাজ হিসেবে দিতে পারেন।</a:t>
            </a:r>
            <a:endParaRPr lang="en-US"/>
          </a:p>
        </p:txBody>
      </p:sp>
      <p:sp>
        <p:nvSpPr>
          <p:cNvPr id="4" name="Slide Number Placeholder 3"/>
          <p:cNvSpPr>
            <a:spLocks noGrp="1"/>
          </p:cNvSpPr>
          <p:nvPr>
            <p:ph type="sldNum" sz="quarter" idx="10"/>
          </p:nvPr>
        </p:nvSpPr>
        <p:spPr/>
        <p:txBody>
          <a:bodyPr/>
          <a:lstStyle/>
          <a:p>
            <a:fld id="{B5C1E3C3-EBB4-4CDD-8BF5-D9C9FEE95A60}" type="slidenum">
              <a:rPr lang="en-US" smtClean="0"/>
              <a:pPr/>
              <a:t>18</a:t>
            </a:fld>
            <a:endParaRPr lang="en-US"/>
          </a:p>
        </p:txBody>
      </p:sp>
    </p:spTree>
    <p:extLst>
      <p:ext uri="{BB962C8B-B14F-4D97-AF65-F5344CB8AC3E}">
        <p14:creationId xmlns:p14="http://schemas.microsoft.com/office/powerpoint/2010/main" val="395548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ঝড়ে</a:t>
            </a:r>
            <a:r>
              <a:rPr lang="bn-BD" baseline="0" dirty="0" smtClean="0"/>
              <a:t> গাছগুলো পড়ে যাচ্ছে না কেন? </a:t>
            </a:r>
            <a:r>
              <a:rPr lang="bn-BD" baseline="0" smtClean="0"/>
              <a:t>শিক্ষার্থীরা উত্তর দেয়ার চেষ্টা করবেন না পারলে শিক্ষক বলে দেবেন। মুল কি কাজ করে তা শিক্ষার্থীদের কাছ থেকে বের করে আনার চেষ্টা করবেন।</a:t>
            </a:r>
            <a:endParaRPr lang="en-US"/>
          </a:p>
        </p:txBody>
      </p:sp>
      <p:sp>
        <p:nvSpPr>
          <p:cNvPr id="4" name="Slide Number Placeholder 3"/>
          <p:cNvSpPr>
            <a:spLocks noGrp="1"/>
          </p:cNvSpPr>
          <p:nvPr>
            <p:ph type="sldNum" sz="quarter" idx="10"/>
          </p:nvPr>
        </p:nvSpPr>
        <p:spPr/>
        <p:txBody>
          <a:bodyPr/>
          <a:lstStyle/>
          <a:p>
            <a:fld id="{B5C1E3C3-EBB4-4CDD-8BF5-D9C9FEE95A60}" type="slidenum">
              <a:rPr lang="en-US" smtClean="0"/>
              <a:pPr/>
              <a:t>3</a:t>
            </a:fld>
            <a:endParaRPr lang="en-US"/>
          </a:p>
        </p:txBody>
      </p:sp>
    </p:spTree>
    <p:extLst>
      <p:ext uri="{BB962C8B-B14F-4D97-AF65-F5344CB8AC3E}">
        <p14:creationId xmlns:p14="http://schemas.microsoft.com/office/powerpoint/2010/main" val="3427925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শিক্ষক টবে লাগানো একটি গাছ ও সদ্য তোলা মূল বিহীন একটি মরিচ গাছ দেখিয়ে প্রশ্ন করবেন গাছ দুটি এ অবস্থায় কিছু দিন রেখে দিলে কী পরিবর্তন হবে। শিক্ষার্থীরা উত্তর দেবে উপরানো গাছটি মরে যাবে। শিক্ষক পুনরায় প্রশ্ন করবেন গাছটি মরে যাওয়ার কারণ কি? শিক্ষার্থীরা উত্তর দেয়ার চেষ্টা করবে মরিচ গাছটির মূল নাই তাই মরে যাবে।</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4</a:t>
            </a:fld>
            <a:endParaRPr lang="en-US"/>
          </a:p>
        </p:txBody>
      </p:sp>
    </p:spTree>
    <p:extLst>
      <p:ext uri="{BB962C8B-B14F-4D97-AF65-F5344CB8AC3E}">
        <p14:creationId xmlns:p14="http://schemas.microsoft.com/office/powerpoint/2010/main" val="723103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পাঠ</a:t>
            </a:r>
            <a:r>
              <a:rPr lang="bn-BD" baseline="0" dirty="0" smtClean="0"/>
              <a:t> শিরোনাম ও তারিখ বোর্ডে লিখে নিবেন।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5</a:t>
            </a:fld>
            <a:endParaRPr lang="en-US"/>
          </a:p>
        </p:txBody>
      </p:sp>
    </p:spTree>
    <p:extLst>
      <p:ext uri="{BB962C8B-B14F-4D97-AF65-F5344CB8AC3E}">
        <p14:creationId xmlns:p14="http://schemas.microsoft.com/office/powerpoint/2010/main" val="1302917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শিক্ষকের</a:t>
            </a:r>
            <a:r>
              <a:rPr lang="bn-BD" baseline="0" dirty="0" smtClean="0"/>
              <a:t> জন্য তাই শ্রেণিকক্ষে উপস্থাপনের সময় স্লাইডটি প্রদর্শন না করলেও চলবে।</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6</a:t>
            </a:fld>
            <a:endParaRPr lang="en-US"/>
          </a:p>
        </p:txBody>
      </p:sp>
    </p:spTree>
    <p:extLst>
      <p:ext uri="{BB962C8B-B14F-4D97-AF65-F5344CB8AC3E}">
        <p14:creationId xmlns:p14="http://schemas.microsoft.com/office/powerpoint/2010/main" val="1297052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NikoshBAN" pitchFamily="2" charset="0"/>
                <a:cs typeface="NikoshBAN" pitchFamily="2" charset="0"/>
              </a:rPr>
              <a:t> </a:t>
            </a:r>
            <a:r>
              <a:rPr lang="en-US" dirty="0" err="1" smtClean="0">
                <a:latin typeface="NikoshBAN" pitchFamily="2" charset="0"/>
                <a:cs typeface="NikoshBAN" pitchFamily="2" charset="0"/>
              </a:rPr>
              <a:t>সম্মানিত</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শিক্ষকমহোদয়গণ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কক্ষে</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শিক্ষার্থীদেরকে</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দিবেন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a:t>
            </a:r>
            <a:r>
              <a:rPr lang="en-US" dirty="0" smtClean="0">
                <a:latin typeface="NikoshBAN" pitchFamily="2" charset="0"/>
                <a:cs typeface="NikoshBAN" pitchFamily="2" charset="0"/>
              </a:rPr>
              <a:t> </a:t>
            </a:r>
            <a:r>
              <a:rPr lang="en-US" dirty="0" err="1" smtClean="0">
                <a:latin typeface="NikoshBAN" pitchFamily="2" charset="0"/>
                <a:cs typeface="NikoshBAN" pitchFamily="2" charset="0"/>
              </a:rPr>
              <a:t>রঙ্গিন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বুঝার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সুবিধার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জন্য</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এই</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চিত্রটি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বাস্তব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উপকরণ</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হিসেবে</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একটি</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গাছের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শিক্ষার্থীদের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কাছে</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উপস্থাপন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করে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মূলের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বিভিন্ন</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অংশ</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সরাসরি</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দেখাতে</a:t>
            </a:r>
            <a:r>
              <a:rPr lang="en-US" baseline="0" dirty="0" smtClean="0">
                <a:latin typeface="NikoshBAN" pitchFamily="2" charset="0"/>
                <a:cs typeface="NikoshBAN" pitchFamily="2" charset="0"/>
              </a:rPr>
              <a:t> </a:t>
            </a:r>
            <a:r>
              <a:rPr lang="en-US" baseline="0" dirty="0" err="1" smtClean="0">
                <a:latin typeface="NikoshBAN" pitchFamily="2" charset="0"/>
                <a:cs typeface="NikoshBAN" pitchFamily="2" charset="0"/>
              </a:rPr>
              <a:t>পারেন</a:t>
            </a:r>
            <a:r>
              <a:rPr lang="en-US" baseline="0" dirty="0" smtClean="0">
                <a:latin typeface="NikoshBAN" pitchFamily="2" charset="0"/>
                <a:cs typeface="NikoshBAN" pitchFamily="2" charset="0"/>
              </a:rPr>
              <a:t>।</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B5C1E3C3-EBB4-4CDD-8BF5-D9C9FEE95A60}" type="slidenum">
              <a:rPr lang="en-US" smtClean="0"/>
              <a:pPr/>
              <a:t>7</a:t>
            </a:fld>
            <a:endParaRPr lang="en-US"/>
          </a:p>
        </p:txBody>
      </p:sp>
    </p:spTree>
    <p:extLst>
      <p:ext uri="{BB962C8B-B14F-4D97-AF65-F5344CB8AC3E}">
        <p14:creationId xmlns:p14="http://schemas.microsoft.com/office/powerpoint/2010/main" val="3277788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মূলের বিভিন্ন</a:t>
            </a:r>
            <a:r>
              <a:rPr lang="bn-BD" baseline="0" dirty="0" smtClean="0"/>
              <a:t> অংশের নামকরণ সঠিক হয়েছে কিনা সে বিষয়টি শিক্ষক খেয়াল করে ভুল হলে চিহ্নিতকরণটি শুদ্ধ করে দিতে পারেন।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8</a:t>
            </a:fld>
            <a:endParaRPr lang="en-US"/>
          </a:p>
        </p:txBody>
      </p:sp>
    </p:spTree>
    <p:extLst>
      <p:ext uri="{BB962C8B-B14F-4D97-AF65-F5344CB8AC3E}">
        <p14:creationId xmlns:p14="http://schemas.microsoft.com/office/powerpoint/2010/main" val="3885242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গুরুত্বপূর্ণ</a:t>
            </a:r>
            <a:r>
              <a:rPr lang="bn-BD" baseline="0" dirty="0" smtClean="0"/>
              <a:t> অংশটুকুতে ভিডিওটি থামিয়ে শিক্ষার্থীদেরকে বুজাতে পারেন। প্রয়োজনে গুরুত্বপূর্ণ অংশটুকু বার বার দেখাতে পারেন। ভিডিওটি দেখনোর পর শিক্ষার্থীদেরকে মূলের প্রকারভেদ সম্পর্কে প্রশ্ন করতে পারেন? পরবর্তী স্লাইডে দেখিয়ে শিক্ষার্থীদের উত্তর মিলিয়ে নিতে পারেন।</a:t>
            </a:r>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9</a:t>
            </a:fld>
            <a:endParaRPr lang="en-US"/>
          </a:p>
        </p:txBody>
      </p:sp>
    </p:spTree>
    <p:extLst>
      <p:ext uri="{BB962C8B-B14F-4D97-AF65-F5344CB8AC3E}">
        <p14:creationId xmlns:p14="http://schemas.microsoft.com/office/powerpoint/2010/main" val="4146146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5C1E3C3-EBB4-4CDD-8BF5-D9C9FEE95A60}" type="slidenum">
              <a:rPr lang="en-US" smtClean="0"/>
              <a:pPr/>
              <a:t>10</a:t>
            </a:fld>
            <a:endParaRPr lang="en-US"/>
          </a:p>
        </p:txBody>
      </p:sp>
    </p:spTree>
    <p:extLst>
      <p:ext uri="{BB962C8B-B14F-4D97-AF65-F5344CB8AC3E}">
        <p14:creationId xmlns:p14="http://schemas.microsoft.com/office/powerpoint/2010/main" val="50801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42D887-8157-4FAD-9550-C5AC4FEAA24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42D887-8157-4FAD-9550-C5AC4FEAA245}"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42D887-8157-4FAD-9550-C5AC4FEAA245}"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42D887-8157-4FAD-9550-C5AC4FEAA245}" type="datetimeFigureOut">
              <a:rPr lang="en-US" smtClean="0"/>
              <a:pPr/>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42D887-8157-4FAD-9550-C5AC4FEAA245}" type="datetimeFigureOut">
              <a:rPr lang="en-US" smtClean="0"/>
              <a:pPr/>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42D887-8157-4FAD-9550-C5AC4FEAA245}" type="datetimeFigureOut">
              <a:rPr lang="en-US" smtClean="0"/>
              <a:pPr/>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42D887-8157-4FAD-9550-C5AC4FEAA245}"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E143B-8A86-4F0D-972B-84F2A71CB30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2D887-8157-4FAD-9550-C5AC4FEAA245}" type="datetimeFigureOut">
              <a:rPr lang="en-US" smtClean="0"/>
              <a:pPr/>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E143B-8A86-4F0D-972B-84F2A71CB3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5.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28600"/>
            <a:ext cx="4876800" cy="923330"/>
          </a:xfrm>
          <a:prstGeom prst="rect">
            <a:avLst/>
          </a:prstGeom>
          <a:solidFill>
            <a:srgbClr val="00B05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5400" dirty="0" smtClean="0">
                <a:latin typeface="NikoshBAN" pitchFamily="2" charset="0"/>
                <a:cs typeface="NikoshBAN" pitchFamily="2" charset="0"/>
              </a:rPr>
              <a:t>স্বাগতম</a:t>
            </a:r>
            <a:endParaRPr lang="en-US" sz="5400" dirty="0">
              <a:latin typeface="NikoshBAN" pitchFamily="2" charset="0"/>
              <a:cs typeface="NikoshBAN" pitchFamily="2" charset="0"/>
            </a:endParaRPr>
          </a:p>
        </p:txBody>
      </p:sp>
      <p:pic>
        <p:nvPicPr>
          <p:cNvPr id="4" name="Picture 3" descr="narical.jpg"/>
          <p:cNvPicPr>
            <a:picLocks noChangeAspect="1"/>
          </p:cNvPicPr>
          <p:nvPr/>
        </p:nvPicPr>
        <p:blipFill>
          <a:blip r:embed="rId2"/>
          <a:stretch>
            <a:fillRect/>
          </a:stretch>
        </p:blipFill>
        <p:spPr>
          <a:xfrm>
            <a:off x="1676400" y="1676400"/>
            <a:ext cx="6096000" cy="49754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381000"/>
            <a:ext cx="3657600" cy="646331"/>
          </a:xfrm>
          <a:prstGeom prst="rect">
            <a:avLst/>
          </a:prstGeom>
          <a:solidFill>
            <a:schemeClr val="accent5">
              <a:lumMod val="60000"/>
              <a:lumOff val="40000"/>
            </a:schemeClr>
          </a:solidFill>
          <a:ln w="28575">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মূলের প্রকারভেদ</a:t>
            </a:r>
            <a:endParaRPr lang="en-US" sz="3600" dirty="0">
              <a:latin typeface="NikoshBAN" pitchFamily="2" charset="0"/>
              <a:cs typeface="NikoshBAN" pitchFamily="2" charset="0"/>
            </a:endParaRPr>
          </a:p>
        </p:txBody>
      </p:sp>
      <p:cxnSp>
        <p:nvCxnSpPr>
          <p:cNvPr id="4" name="Straight Arrow Connector 3"/>
          <p:cNvCxnSpPr>
            <a:stCxn id="2" idx="2"/>
          </p:cNvCxnSpPr>
          <p:nvPr/>
        </p:nvCxnSpPr>
        <p:spPr>
          <a:xfrm rot="5400000">
            <a:off x="3485466" y="1428065"/>
            <a:ext cx="801469"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1143000" y="1905000"/>
            <a:ext cx="6477000" cy="762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81000" y="2514600"/>
            <a:ext cx="2133600" cy="584775"/>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স্থানিক মূল</a:t>
            </a:r>
            <a:endParaRPr lang="en-US" sz="3200" dirty="0">
              <a:latin typeface="NikoshBAN" pitchFamily="2" charset="0"/>
              <a:cs typeface="NikoshBAN" pitchFamily="2" charset="0"/>
            </a:endParaRPr>
          </a:p>
        </p:txBody>
      </p:sp>
      <p:cxnSp>
        <p:nvCxnSpPr>
          <p:cNvPr id="9" name="Straight Arrow Connector 8"/>
          <p:cNvCxnSpPr/>
          <p:nvPr/>
        </p:nvCxnSpPr>
        <p:spPr>
          <a:xfrm rot="5400000">
            <a:off x="914400" y="2209800"/>
            <a:ext cx="4572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29400" y="2743200"/>
            <a:ext cx="2133600" cy="584775"/>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অস্থানিক মূল</a:t>
            </a:r>
            <a:endParaRPr lang="en-US" sz="3200" dirty="0">
              <a:latin typeface="NikoshBAN" pitchFamily="2" charset="0"/>
              <a:cs typeface="NikoshBAN" pitchFamily="2" charset="0"/>
            </a:endParaRPr>
          </a:p>
        </p:txBody>
      </p:sp>
      <p:cxnSp>
        <p:nvCxnSpPr>
          <p:cNvPr id="12" name="Straight Arrow Connector 11"/>
          <p:cNvCxnSpPr/>
          <p:nvPr/>
        </p:nvCxnSpPr>
        <p:spPr>
          <a:xfrm rot="5400000">
            <a:off x="7239000" y="2286000"/>
            <a:ext cx="7620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rot="5400000">
            <a:off x="7340888" y="3683287"/>
            <a:ext cx="710625"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29200" y="4114800"/>
            <a:ext cx="3733800" cy="158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4686300" y="4457700"/>
            <a:ext cx="6858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8458200" y="4419600"/>
            <a:ext cx="609600" cy="158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14800" y="5105400"/>
            <a:ext cx="1981200" cy="646331"/>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600" dirty="0" smtClean="0">
                <a:latin typeface="NikoshBAN" pitchFamily="2" charset="0"/>
                <a:cs typeface="NikoshBAN" pitchFamily="2" charset="0"/>
              </a:rPr>
              <a:t>গুচ্ছ মূল</a:t>
            </a:r>
            <a:endParaRPr lang="en-US" sz="3600" dirty="0">
              <a:latin typeface="NikoshBAN" pitchFamily="2" charset="0"/>
              <a:cs typeface="NikoshBAN" pitchFamily="2" charset="0"/>
            </a:endParaRPr>
          </a:p>
        </p:txBody>
      </p:sp>
      <p:sp>
        <p:nvSpPr>
          <p:cNvPr id="22" name="TextBox 21"/>
          <p:cNvSpPr txBox="1"/>
          <p:nvPr/>
        </p:nvSpPr>
        <p:spPr>
          <a:xfrm>
            <a:off x="7391400" y="4800600"/>
            <a:ext cx="1600200" cy="584775"/>
          </a:xfrm>
          <a:prstGeom prst="rect">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অগুচ্ছ মূল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ppt_x</p:attrName>
                                        </p:attrNameLst>
                                      </p:cBhvr>
                                      <p:tavLst>
                                        <p:tav tm="0">
                                          <p:val>
                                            <p:strVal val="#ppt_x-.2"/>
                                          </p:val>
                                        </p:tav>
                                        <p:tav tm="100000">
                                          <p:val>
                                            <p:strVal val="#ppt_x"/>
                                          </p:val>
                                        </p:tav>
                                      </p:tavLst>
                                    </p:anim>
                                    <p:anim calcmode="lin" valueType="num">
                                      <p:cBhvr>
                                        <p:cTn id="1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900" decel="100000" fill="hold"/>
                                        <p:tgtEl>
                                          <p:spTgt spid="9"/>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7"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900" decel="100000" fill="hold"/>
                                        <p:tgtEl>
                                          <p:spTgt spid="1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ppt_x</p:attrName>
                                        </p:attrNameLst>
                                      </p:cBhvr>
                                      <p:tavLst>
                                        <p:tav tm="0">
                                          <p:val>
                                            <p:strVal val="#ppt_x-.2"/>
                                          </p:val>
                                        </p:tav>
                                        <p:tav tm="100000">
                                          <p:val>
                                            <p:strVal val="#ppt_x"/>
                                          </p:val>
                                        </p:tav>
                                      </p:tavLst>
                                    </p:anim>
                                    <p:anim calcmode="lin" valueType="num">
                                      <p:cBhvr>
                                        <p:cTn id="3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37" presetClass="entr" presetSubtype="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900" decel="100000" fill="hold"/>
                                        <p:tgtEl>
                                          <p:spTgt spid="1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1000" fill="hold"/>
                                        <p:tgtEl>
                                          <p:spTgt spid="16"/>
                                        </p:tgtEl>
                                        <p:attrNameLst>
                                          <p:attrName>ppt_x</p:attrName>
                                        </p:attrNameLst>
                                      </p:cBhvr>
                                      <p:tavLst>
                                        <p:tav tm="0">
                                          <p:val>
                                            <p:strVal val="#ppt_x-.2"/>
                                          </p:val>
                                        </p:tav>
                                        <p:tav tm="100000">
                                          <p:val>
                                            <p:strVal val="#ppt_x"/>
                                          </p:val>
                                        </p:tav>
                                      </p:tavLst>
                                    </p:anim>
                                    <p:anim calcmode="lin" valueType="num">
                                      <p:cBhvr>
                                        <p:cTn id="61"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2" dur="10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37"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nodeType="click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900" decel="100000" fill="hold"/>
                                        <p:tgtEl>
                                          <p:spTgt spid="20"/>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1"/>
                                        </p:tgtEl>
                                        <p:attrNameLst>
                                          <p:attrName>style.visibility</p:attrName>
                                        </p:attrNameLst>
                                      </p:cBhvr>
                                      <p:to>
                                        <p:strVal val="visible"/>
                                      </p:to>
                                    </p:set>
                                    <p:anim calcmode="lin" valueType="num">
                                      <p:cBhvr>
                                        <p:cTn id="83" dur="1000" fill="hold"/>
                                        <p:tgtEl>
                                          <p:spTgt spid="21"/>
                                        </p:tgtEl>
                                        <p:attrNameLst>
                                          <p:attrName>ppt_x</p:attrName>
                                        </p:attrNameLst>
                                      </p:cBhvr>
                                      <p:tavLst>
                                        <p:tav tm="0">
                                          <p:val>
                                            <p:strVal val="#ppt_x-.2"/>
                                          </p:val>
                                        </p:tav>
                                        <p:tav tm="100000">
                                          <p:val>
                                            <p:strVal val="#ppt_x"/>
                                          </p:val>
                                        </p:tav>
                                      </p:tavLst>
                                    </p:anim>
                                    <p:anim calcmode="lin" valueType="num">
                                      <p:cBhvr>
                                        <p:cTn id="8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1"/>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grpId="0" nodeType="click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1000" fill="hold"/>
                                        <p:tgtEl>
                                          <p:spTgt spid="22"/>
                                        </p:tgtEl>
                                        <p:attrNameLst>
                                          <p:attrName>ppt_x</p:attrName>
                                        </p:attrNameLst>
                                      </p:cBhvr>
                                      <p:tavLst>
                                        <p:tav tm="0">
                                          <p:val>
                                            <p:strVal val="#ppt_x-.2"/>
                                          </p:val>
                                        </p:tav>
                                        <p:tav tm="100000">
                                          <p:val>
                                            <p:strVal val="#ppt_x"/>
                                          </p:val>
                                        </p:tav>
                                      </p:tavLst>
                                    </p:anim>
                                    <p:anim calcmode="lin" valueType="num">
                                      <p:cBhvr>
                                        <p:cTn id="9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2"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21"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2895600" y="2514600"/>
            <a:ext cx="2667000" cy="2362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স্থানিক মূল</a:t>
            </a:r>
            <a:endParaRPr lang="en-US" sz="3600" dirty="0">
              <a:latin typeface="NikoshBAN" pitchFamily="2" charset="0"/>
              <a:cs typeface="NikoshBAN" pitchFamily="2" charset="0"/>
            </a:endParaRPr>
          </a:p>
        </p:txBody>
      </p:sp>
      <p:sp>
        <p:nvSpPr>
          <p:cNvPr id="5" name="Oval 4"/>
          <p:cNvSpPr/>
          <p:nvPr/>
        </p:nvSpPr>
        <p:spPr>
          <a:xfrm>
            <a:off x="1600200" y="11430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মুলা</a:t>
            </a:r>
            <a:endParaRPr lang="en-US" sz="4400" dirty="0">
              <a:latin typeface="NikoshBAN" pitchFamily="2" charset="0"/>
              <a:cs typeface="NikoshBAN" pitchFamily="2" charset="0"/>
            </a:endParaRPr>
          </a:p>
        </p:txBody>
      </p:sp>
      <p:sp>
        <p:nvSpPr>
          <p:cNvPr id="6" name="Oval 5"/>
          <p:cNvSpPr/>
          <p:nvPr/>
        </p:nvSpPr>
        <p:spPr>
          <a:xfrm>
            <a:off x="685800" y="36576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smtClean="0">
                <a:latin typeface="NikoshBAN" pitchFamily="2" charset="0"/>
                <a:cs typeface="NikoshBAN" pitchFamily="2" charset="0"/>
              </a:rPr>
              <a:t>মরিচ</a:t>
            </a:r>
            <a:endParaRPr lang="en-US" sz="4000" dirty="0">
              <a:latin typeface="NikoshBAN" pitchFamily="2" charset="0"/>
              <a:cs typeface="NikoshBAN" pitchFamily="2" charset="0"/>
            </a:endParaRPr>
          </a:p>
        </p:txBody>
      </p:sp>
      <p:sp>
        <p:nvSpPr>
          <p:cNvPr id="7" name="Oval 6"/>
          <p:cNvSpPr/>
          <p:nvPr/>
        </p:nvSpPr>
        <p:spPr>
          <a:xfrm>
            <a:off x="4114800" y="51816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latin typeface="NikoshBAN" pitchFamily="2" charset="0"/>
                <a:cs typeface="NikoshBAN" pitchFamily="2" charset="0"/>
              </a:rPr>
              <a:t>সরিষা</a:t>
            </a:r>
            <a:endParaRPr lang="en-US" sz="3600" dirty="0">
              <a:latin typeface="NikoshBAN" pitchFamily="2" charset="0"/>
              <a:cs typeface="NikoshBAN" pitchFamily="2" charset="0"/>
            </a:endParaRPr>
          </a:p>
        </p:txBody>
      </p:sp>
      <p:sp>
        <p:nvSpPr>
          <p:cNvPr id="9" name="Oval 8"/>
          <p:cNvSpPr/>
          <p:nvPr/>
        </p:nvSpPr>
        <p:spPr>
          <a:xfrm>
            <a:off x="6324600" y="32766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জাম</a:t>
            </a:r>
            <a:endParaRPr lang="en-US" sz="4400" dirty="0">
              <a:latin typeface="NikoshBAN" pitchFamily="2" charset="0"/>
              <a:cs typeface="NikoshBAN" pitchFamily="2" charset="0"/>
            </a:endParaRPr>
          </a:p>
        </p:txBody>
      </p:sp>
      <p:sp>
        <p:nvSpPr>
          <p:cNvPr id="10" name="Oval 9"/>
          <p:cNvSpPr/>
          <p:nvPr/>
        </p:nvSpPr>
        <p:spPr>
          <a:xfrm>
            <a:off x="4876800" y="1066800"/>
            <a:ext cx="1752600" cy="13716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latin typeface="NikoshBAN" pitchFamily="2" charset="0"/>
                <a:cs typeface="NikoshBAN" pitchFamily="2" charset="0"/>
              </a:rPr>
              <a:t>আম</a:t>
            </a:r>
            <a:endParaRPr lang="en-US" sz="4400" dirty="0">
              <a:latin typeface="NikoshBAN" pitchFamily="2" charset="0"/>
              <a:cs typeface="NikoshBAN" pitchFamily="2" charset="0"/>
            </a:endParaRPr>
          </a:p>
        </p:txBody>
      </p:sp>
      <p:pic>
        <p:nvPicPr>
          <p:cNvPr id="8" name="Picture 7" descr="mola.jpg"/>
          <p:cNvPicPr>
            <a:picLocks noChangeAspect="1"/>
          </p:cNvPicPr>
          <p:nvPr/>
        </p:nvPicPr>
        <p:blipFill>
          <a:blip r:embed="rId3"/>
          <a:stretch>
            <a:fillRect/>
          </a:stretch>
        </p:blipFill>
        <p:spPr>
          <a:xfrm>
            <a:off x="1447800" y="609600"/>
            <a:ext cx="2209800" cy="20669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amer mol.jpg"/>
          <p:cNvPicPr>
            <a:picLocks noChangeAspect="1"/>
          </p:cNvPicPr>
          <p:nvPr/>
        </p:nvPicPr>
        <p:blipFill>
          <a:blip r:embed="rId4"/>
          <a:stretch>
            <a:fillRect/>
          </a:stretch>
        </p:blipFill>
        <p:spPr>
          <a:xfrm>
            <a:off x="4876800" y="533400"/>
            <a:ext cx="1828800" cy="21265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3" name="Picture 12" descr="images.jpg"/>
          <p:cNvPicPr>
            <a:picLocks noChangeAspect="1"/>
          </p:cNvPicPr>
          <p:nvPr/>
        </p:nvPicPr>
        <p:blipFill>
          <a:blip r:embed="rId5"/>
          <a:stretch>
            <a:fillRect/>
          </a:stretch>
        </p:blipFill>
        <p:spPr>
          <a:xfrm>
            <a:off x="304800" y="3429000"/>
            <a:ext cx="2296319"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4" name="Picture 13" descr="jam.jpg"/>
          <p:cNvPicPr>
            <a:picLocks noChangeAspect="1"/>
          </p:cNvPicPr>
          <p:nvPr/>
        </p:nvPicPr>
        <p:blipFill>
          <a:blip r:embed="rId6"/>
          <a:stretch>
            <a:fillRect/>
          </a:stretch>
        </p:blipFill>
        <p:spPr>
          <a:xfrm>
            <a:off x="6172200" y="3048000"/>
            <a:ext cx="1981200" cy="168768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Up Arrow 16"/>
          <p:cNvSpPr/>
          <p:nvPr/>
        </p:nvSpPr>
        <p:spPr>
          <a:xfrm rot="2133432" flipH="1">
            <a:off x="4999659" y="2522827"/>
            <a:ext cx="381000" cy="2826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15489836" flipH="1">
            <a:off x="2548045" y="3821310"/>
            <a:ext cx="381000" cy="3139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 Arrow 18"/>
          <p:cNvSpPr/>
          <p:nvPr/>
        </p:nvSpPr>
        <p:spPr>
          <a:xfrm rot="10275976" flipH="1">
            <a:off x="4515049" y="4827887"/>
            <a:ext cx="381000" cy="2826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Up Arrow 19"/>
          <p:cNvSpPr/>
          <p:nvPr/>
        </p:nvSpPr>
        <p:spPr>
          <a:xfrm rot="5574203" flipH="1">
            <a:off x="5640404" y="3548170"/>
            <a:ext cx="381000" cy="53657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rot="19142817" flipH="1">
            <a:off x="3038305" y="2485398"/>
            <a:ext cx="381000" cy="380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mul.jpg"/>
          <p:cNvPicPr>
            <a:picLocks noChangeAspect="1"/>
          </p:cNvPicPr>
          <p:nvPr/>
        </p:nvPicPr>
        <p:blipFill>
          <a:blip r:embed="rId7"/>
          <a:srcRect l="8933" r="7687" b="36229"/>
          <a:stretch>
            <a:fillRect/>
          </a:stretch>
        </p:blipFill>
        <p:spPr>
          <a:xfrm>
            <a:off x="4114800" y="5181600"/>
            <a:ext cx="2133600" cy="1371600"/>
          </a:xfrm>
          <a:prstGeom prst="rect">
            <a:avLst/>
          </a:prstGeom>
        </p:spPr>
      </p:pic>
      <p:sp>
        <p:nvSpPr>
          <p:cNvPr id="24" name="Flowchart: Connector 23"/>
          <p:cNvSpPr/>
          <p:nvPr/>
        </p:nvSpPr>
        <p:spPr>
          <a:xfrm>
            <a:off x="2895600" y="2514600"/>
            <a:ext cx="2667000" cy="2362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latin typeface="NikoshBAN" pitchFamily="2" charset="0"/>
              <a:cs typeface="NikoshBAN" pitchFamily="2" charset="0"/>
            </a:endParaRPr>
          </a:p>
        </p:txBody>
      </p:sp>
      <p:sp>
        <p:nvSpPr>
          <p:cNvPr id="25" name="Flowchart: Connector 24"/>
          <p:cNvSpPr/>
          <p:nvPr/>
        </p:nvSpPr>
        <p:spPr>
          <a:xfrm>
            <a:off x="2895600" y="2514600"/>
            <a:ext cx="2667000" cy="23622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latin typeface="NikoshBAN" pitchFamily="2" charset="0"/>
                <a:cs typeface="NikoshBAN" pitchFamily="2" charset="0"/>
              </a:rPr>
              <a:t>এগুলো কোন ধরণের মূল?</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xit" presetSubtype="4" fill="hold" nodeType="clickEffect">
                                  <p:stCondLst>
                                    <p:cond delay="0"/>
                                  </p:stCondLst>
                                  <p:childTnLst>
                                    <p:animEffect transition="out" filter="slide(fromBottom)">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Effect transition="out" filter="slide(fromBottom)">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2" presetClass="exit" presetSubtype="4" fill="hold" nodeType="clickEffect">
                                  <p:stCondLst>
                                    <p:cond delay="0"/>
                                  </p:stCondLst>
                                  <p:childTnLst>
                                    <p:animEffect transition="out" filter="slide(fromBottom)">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2" presetClass="exit" presetSubtype="4" fill="hold" nodeType="clickEffect">
                                  <p:stCondLst>
                                    <p:cond delay="0"/>
                                  </p:stCondLst>
                                  <p:childTnLst>
                                    <p:animEffect transition="out" filter="slide(fromBottom)">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5" presetClass="exit" presetSubtype="0" fill="hold" nodeType="clickEffect">
                                  <p:stCondLst>
                                    <p:cond delay="0"/>
                                  </p:stCondLst>
                                  <p:childTnLst>
                                    <p:animEffect transition="out" filter="fade">
                                      <p:cBhvr>
                                        <p:cTn id="26" dur="1000" accel="50000">
                                          <p:stCondLst>
                                            <p:cond delay="0"/>
                                          </p:stCondLst>
                                        </p:cTn>
                                        <p:tgtEl>
                                          <p:spTgt spid="22"/>
                                        </p:tgtEl>
                                      </p:cBhvr>
                                    </p:animEffect>
                                    <p:anim calcmode="lin" valueType="num">
                                      <p:cBhvr>
                                        <p:cTn id="27" dur="500" accel="50000">
                                          <p:stCondLst>
                                            <p:cond delay="0"/>
                                          </p:stCondLst>
                                        </p:cTn>
                                        <p:tgtEl>
                                          <p:spTgt spid="22"/>
                                        </p:tgtEl>
                                        <p:attrNameLst>
                                          <p:attrName>ppt_y</p:attrName>
                                        </p:attrNameLst>
                                      </p:cBhvr>
                                      <p:tavLst>
                                        <p:tav tm="0">
                                          <p:val>
                                            <p:strVal val="ppt_y"/>
                                          </p:val>
                                        </p:tav>
                                        <p:tav tm="100000">
                                          <p:val>
                                            <p:strVal val="ppt_y+.1"/>
                                          </p:val>
                                        </p:tav>
                                      </p:tavLst>
                                    </p:anim>
                                    <p:anim calcmode="lin" valueType="num">
                                      <p:cBhvr>
                                        <p:cTn id="28" dur="500" decel="50000">
                                          <p:stCondLst>
                                            <p:cond delay="500"/>
                                          </p:stCondLst>
                                        </p:cTn>
                                        <p:tgtEl>
                                          <p:spTgt spid="22"/>
                                        </p:tgtEl>
                                        <p:attrNameLst>
                                          <p:attrName>ppt_y</p:attrName>
                                        </p:attrNameLst>
                                      </p:cBhvr>
                                      <p:tavLst>
                                        <p:tav tm="0">
                                          <p:val>
                                            <p:strVal val="ppt_y"/>
                                          </p:val>
                                        </p:tav>
                                        <p:tav tm="100000">
                                          <p:val>
                                            <p:strVal val="ppt_y-.1"/>
                                          </p:val>
                                        </p:tav>
                                      </p:tavLst>
                                    </p:anim>
                                    <p:anim calcmode="lin" valueType="num">
                                      <p:cBhvr>
                                        <p:cTn id="29" dur="500" accel="50000">
                                          <p:stCondLst>
                                            <p:cond delay="500"/>
                                          </p:stCondLst>
                                        </p:cTn>
                                        <p:tgtEl>
                                          <p:spTgt spid="22"/>
                                        </p:tgtEl>
                                        <p:attrNameLst>
                                          <p:attrName>ppt_x</p:attrName>
                                        </p:attrNameLst>
                                      </p:cBhvr>
                                      <p:tavLst>
                                        <p:tav tm="0">
                                          <p:val>
                                            <p:strVal val="ppt_x"/>
                                          </p:val>
                                        </p:tav>
                                        <p:tav tm="100000">
                                          <p:val>
                                            <p:strVal val="ppt_x+.4"/>
                                          </p:val>
                                        </p:tav>
                                      </p:tavLst>
                                    </p:anim>
                                    <p:anim calcmode="lin" valueType="num">
                                      <p:cBhvr>
                                        <p:cTn id="30" dur="1000"/>
                                        <p:tgtEl>
                                          <p:spTgt spid="22"/>
                                        </p:tgtEl>
                                        <p:attrNameLst>
                                          <p:attrName>ppt_h</p:attrName>
                                        </p:attrNameLst>
                                      </p:cBhvr>
                                      <p:tavLst>
                                        <p:tav tm="0">
                                          <p:val>
                                            <p:strVal val="ppt_h"/>
                                          </p:val>
                                        </p:tav>
                                        <p:tav tm="100000">
                                          <p:val>
                                            <p:strVal val="ppt_h"/>
                                          </p:val>
                                        </p:tav>
                                      </p:tavLst>
                                    </p:anim>
                                    <p:anim calcmode="lin" valueType="num">
                                      <p:cBhvr>
                                        <p:cTn id="31" dur="500" accel="50000">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32" dur="500" decel="50000">
                                          <p:stCondLst>
                                            <p:cond delay="500"/>
                                          </p:stCondLst>
                                        </p:cTn>
                                        <p:tgtEl>
                                          <p:spTgt spid="22"/>
                                        </p:tgtEl>
                                        <p:attrNameLst>
                                          <p:attrName>ppt_w</p:attrName>
                                        </p:attrNameLst>
                                      </p:cBhvr>
                                      <p:tavLst>
                                        <p:tav tm="0">
                                          <p:val>
                                            <p:strVal val="ppt_w"/>
                                          </p:val>
                                        </p:tav>
                                        <p:tav tm="100000">
                                          <p:val>
                                            <p:strVal val="ppt_w/.05"/>
                                          </p:val>
                                        </p:tav>
                                      </p:tavLst>
                                    </p:anim>
                                    <p:anim calcmode="lin" valueType="num">
                                      <p:cBhvr>
                                        <p:cTn id="33" dur="500" accel="50000">
                                          <p:stCondLst>
                                            <p:cond delay="500"/>
                                          </p:stCondLst>
                                        </p:cTn>
                                        <p:tgtEl>
                                          <p:spTgt spid="22"/>
                                        </p:tgtEl>
                                        <p:attrNameLst>
                                          <p:attrName>style.rotation</p:attrName>
                                        </p:attrNameLst>
                                      </p:cBhvr>
                                      <p:tavLst>
                                        <p:tav tm="0">
                                          <p:val>
                                            <p:fltVal val="0"/>
                                          </p:val>
                                        </p:tav>
                                        <p:tav tm="100000">
                                          <p:val>
                                            <p:fltVal val="-90"/>
                                          </p:val>
                                        </p:tav>
                                      </p:tavLst>
                                    </p:anim>
                                    <p:set>
                                      <p:cBhvr>
                                        <p:cTn id="34" dur="1" fill="hold">
                                          <p:stCondLst>
                                            <p:cond delay="999"/>
                                          </p:stCondLst>
                                        </p:cTn>
                                        <p:tgtEl>
                                          <p:spTgt spid="2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24"/>
                                        </p:tgtEl>
                                      </p:cBhvr>
                                    </p:animEffect>
                                    <p:set>
                                      <p:cBhvr>
                                        <p:cTn id="39" dur="1" fill="hold">
                                          <p:stCondLst>
                                            <p:cond delay="499"/>
                                          </p:stCondLst>
                                        </p:cTn>
                                        <p:tgtEl>
                                          <p:spTgt spid="24"/>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xit" presetSubtype="16" fill="hold" grpId="1" nodeType="clickEffect">
                                  <p:stCondLst>
                                    <p:cond delay="0"/>
                                  </p:stCondLst>
                                  <p:childTnLst>
                                    <p:animEffect transition="out" filter="box(in)">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animBg="1"/>
      <p:bldP spid="25" grpId="0" animBg="1"/>
      <p:bldP spid="2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Connector 1"/>
          <p:cNvSpPr/>
          <p:nvPr/>
        </p:nvSpPr>
        <p:spPr>
          <a:xfrm>
            <a:off x="3200400" y="2514600"/>
            <a:ext cx="2514600" cy="2057400"/>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অস্থানিক মূল</a:t>
            </a:r>
            <a:endParaRPr lang="en-US" sz="3200" dirty="0">
              <a:solidFill>
                <a:schemeClr val="tx1"/>
              </a:solidFill>
              <a:latin typeface="NikoshBAN" pitchFamily="2" charset="0"/>
              <a:cs typeface="NikoshBAN" pitchFamily="2" charset="0"/>
            </a:endParaRPr>
          </a:p>
        </p:txBody>
      </p:sp>
      <p:sp>
        <p:nvSpPr>
          <p:cNvPr id="3" name="Oval 2"/>
          <p:cNvSpPr/>
          <p:nvPr/>
        </p:nvSpPr>
        <p:spPr>
          <a:xfrm>
            <a:off x="1447800" y="12192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FF00"/>
                </a:solidFill>
                <a:latin typeface="NikoshBAN" pitchFamily="2" charset="0"/>
                <a:cs typeface="NikoshBAN" pitchFamily="2" charset="0"/>
              </a:rPr>
              <a:t>ঠেশমূল</a:t>
            </a:r>
            <a:endParaRPr lang="en-US" sz="3200" dirty="0">
              <a:solidFill>
                <a:srgbClr val="FFFF00"/>
              </a:solidFill>
              <a:latin typeface="NikoshBAN" pitchFamily="2" charset="0"/>
              <a:cs typeface="NikoshBAN" pitchFamily="2" charset="0"/>
            </a:endParaRPr>
          </a:p>
        </p:txBody>
      </p:sp>
      <p:sp>
        <p:nvSpPr>
          <p:cNvPr id="4" name="Oval 3"/>
          <p:cNvSpPr/>
          <p:nvPr/>
        </p:nvSpPr>
        <p:spPr>
          <a:xfrm>
            <a:off x="4191000" y="49530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ধান</a:t>
            </a:r>
            <a:endParaRPr lang="en-US" sz="4400" dirty="0">
              <a:solidFill>
                <a:srgbClr val="FFFF00"/>
              </a:solidFill>
              <a:latin typeface="NikoshBAN" pitchFamily="2" charset="0"/>
              <a:cs typeface="NikoshBAN" pitchFamily="2" charset="0"/>
            </a:endParaRPr>
          </a:p>
        </p:txBody>
      </p:sp>
      <p:sp>
        <p:nvSpPr>
          <p:cNvPr id="5" name="Oval 4"/>
          <p:cNvSpPr/>
          <p:nvPr/>
        </p:nvSpPr>
        <p:spPr>
          <a:xfrm>
            <a:off x="1295400" y="38862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FFFF00"/>
                </a:solidFill>
                <a:latin typeface="NikoshBAN" pitchFamily="2" charset="0"/>
                <a:cs typeface="NikoshBAN" pitchFamily="2" charset="0"/>
              </a:rPr>
              <a:t>ঝুরিমূল</a:t>
            </a:r>
            <a:endParaRPr lang="en-US" sz="3200" dirty="0">
              <a:solidFill>
                <a:srgbClr val="FFFF00"/>
              </a:solidFill>
              <a:latin typeface="NikoshBAN" pitchFamily="2" charset="0"/>
              <a:cs typeface="NikoshBAN" pitchFamily="2" charset="0"/>
            </a:endParaRPr>
          </a:p>
        </p:txBody>
      </p:sp>
      <p:sp>
        <p:nvSpPr>
          <p:cNvPr id="6" name="Oval 5"/>
          <p:cNvSpPr/>
          <p:nvPr/>
        </p:nvSpPr>
        <p:spPr>
          <a:xfrm>
            <a:off x="6477000" y="32766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800" dirty="0" smtClean="0">
                <a:solidFill>
                  <a:srgbClr val="FFFF00"/>
                </a:solidFill>
                <a:latin typeface="NikoshBAN" pitchFamily="2" charset="0"/>
                <a:cs typeface="NikoshBAN" pitchFamily="2" charset="0"/>
              </a:rPr>
              <a:t>ঘাস</a:t>
            </a:r>
            <a:endParaRPr lang="en-US" sz="4800" dirty="0">
              <a:solidFill>
                <a:srgbClr val="FFFF00"/>
              </a:solidFill>
              <a:latin typeface="NikoshBAN" pitchFamily="2" charset="0"/>
              <a:cs typeface="NikoshBAN" pitchFamily="2" charset="0"/>
            </a:endParaRPr>
          </a:p>
        </p:txBody>
      </p:sp>
      <p:sp>
        <p:nvSpPr>
          <p:cNvPr id="7" name="Oval 6"/>
          <p:cNvSpPr/>
          <p:nvPr/>
        </p:nvSpPr>
        <p:spPr>
          <a:xfrm>
            <a:off x="5029200" y="838200"/>
            <a:ext cx="1676400" cy="1524000"/>
          </a:xfrm>
          <a:prstGeom prst="ellips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dirty="0" smtClean="0">
                <a:solidFill>
                  <a:srgbClr val="FFFF00"/>
                </a:solidFill>
                <a:latin typeface="NikoshBAN" pitchFamily="2" charset="0"/>
                <a:cs typeface="NikoshBAN" pitchFamily="2" charset="0"/>
              </a:rPr>
              <a:t>বাঁশ</a:t>
            </a:r>
            <a:endParaRPr lang="en-US" sz="4400" dirty="0">
              <a:solidFill>
                <a:srgbClr val="FFFF00"/>
              </a:solidFill>
              <a:latin typeface="NikoshBAN" pitchFamily="2" charset="0"/>
              <a:cs typeface="NikoshBAN" pitchFamily="2" charset="0"/>
            </a:endParaRPr>
          </a:p>
        </p:txBody>
      </p:sp>
      <p:pic>
        <p:nvPicPr>
          <p:cNvPr id="8" name="Picture 7" descr="Banyan root.jpg"/>
          <p:cNvPicPr>
            <a:picLocks noChangeAspect="1"/>
          </p:cNvPicPr>
          <p:nvPr/>
        </p:nvPicPr>
        <p:blipFill>
          <a:blip r:embed="rId3"/>
          <a:stretch>
            <a:fillRect/>
          </a:stretch>
        </p:blipFill>
        <p:spPr>
          <a:xfrm>
            <a:off x="990600" y="3810000"/>
            <a:ext cx="2136350"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descr="bamboo.jpg"/>
          <p:cNvPicPr>
            <a:picLocks noChangeAspect="1"/>
          </p:cNvPicPr>
          <p:nvPr/>
        </p:nvPicPr>
        <p:blipFill>
          <a:blip r:embed="rId4"/>
          <a:stretch>
            <a:fillRect/>
          </a:stretch>
        </p:blipFill>
        <p:spPr>
          <a:xfrm>
            <a:off x="4953000" y="533400"/>
            <a:ext cx="1905000" cy="1905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 name="Picture 9" descr="kj.jpg"/>
          <p:cNvPicPr>
            <a:picLocks noChangeAspect="1"/>
          </p:cNvPicPr>
          <p:nvPr/>
        </p:nvPicPr>
        <p:blipFill>
          <a:blip r:embed="rId5"/>
          <a:stretch>
            <a:fillRect/>
          </a:stretch>
        </p:blipFill>
        <p:spPr>
          <a:xfrm>
            <a:off x="3962400" y="4953000"/>
            <a:ext cx="2136349" cy="1600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descr="tre.jpg"/>
          <p:cNvPicPr>
            <a:picLocks noChangeAspect="1"/>
          </p:cNvPicPr>
          <p:nvPr/>
        </p:nvPicPr>
        <p:blipFill>
          <a:blip r:embed="rId6"/>
          <a:stretch>
            <a:fillRect/>
          </a:stretch>
        </p:blipFill>
        <p:spPr>
          <a:xfrm>
            <a:off x="1219200" y="1143000"/>
            <a:ext cx="2157573" cy="1676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Picture 11" descr="kuyt.jpg"/>
          <p:cNvPicPr>
            <a:picLocks noChangeAspect="1"/>
          </p:cNvPicPr>
          <p:nvPr/>
        </p:nvPicPr>
        <p:blipFill>
          <a:blip r:embed="rId7"/>
          <a:stretch>
            <a:fillRect/>
          </a:stretch>
        </p:blipFill>
        <p:spPr>
          <a:xfrm>
            <a:off x="6324600" y="3276600"/>
            <a:ext cx="2057400" cy="1554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Up Arrow 13"/>
          <p:cNvSpPr/>
          <p:nvPr/>
        </p:nvSpPr>
        <p:spPr>
          <a:xfrm rot="2133432" flipH="1">
            <a:off x="5061225" y="2229380"/>
            <a:ext cx="381000" cy="49438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18495254" flipH="1">
            <a:off x="3098346" y="2525710"/>
            <a:ext cx="381000" cy="4673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3904479" flipH="1">
            <a:off x="3039288" y="4019975"/>
            <a:ext cx="381000" cy="42367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 Arrow 16"/>
          <p:cNvSpPr/>
          <p:nvPr/>
        </p:nvSpPr>
        <p:spPr>
          <a:xfrm rot="10050642" flipH="1">
            <a:off x="4684989" y="4532478"/>
            <a:ext cx="381000" cy="38192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rot="5733759" flipH="1">
            <a:off x="5765112" y="3576500"/>
            <a:ext cx="381000" cy="59951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3200400" y="2514600"/>
            <a:ext cx="2590800" cy="2133600"/>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এগুলো কোন ধরণের মূল?</a:t>
            </a:r>
            <a:endParaRPr lang="en-US" sz="3200" dirty="0">
              <a:solidFill>
                <a:schemeClr val="tx1"/>
              </a:solidFill>
              <a:latin typeface="NikoshBAN" pitchFamily="2" charset="0"/>
              <a:cs typeface="NikoshBAN" pitchFamily="2" charset="0"/>
            </a:endParaRPr>
          </a:p>
        </p:txBody>
      </p:sp>
      <p:sp>
        <p:nvSpPr>
          <p:cNvPr id="20" name="Flowchart: Connector 19"/>
          <p:cNvSpPr/>
          <p:nvPr/>
        </p:nvSpPr>
        <p:spPr>
          <a:xfrm>
            <a:off x="3200400" y="2514600"/>
            <a:ext cx="2590800" cy="2133600"/>
          </a:xfrm>
          <a:prstGeom prst="flowChartConnector">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nodeType="clickEffect">
                                  <p:stCondLst>
                                    <p:cond delay="0"/>
                                  </p:stCondLst>
                                  <p:childTnLst>
                                    <p:anim calcmode="lin" valueType="num">
                                      <p:cBhvr>
                                        <p:cTn id="6" dur="1000"/>
                                        <p:tgtEl>
                                          <p:spTgt spid="11"/>
                                        </p:tgtEl>
                                        <p:attrNameLst>
                                          <p:attrName>ppt_x</p:attrName>
                                        </p:attrNameLst>
                                      </p:cBhvr>
                                      <p:tavLst>
                                        <p:tav tm="0">
                                          <p:val>
                                            <p:strVal val="ppt_x"/>
                                          </p:val>
                                        </p:tav>
                                        <p:tav tm="100000">
                                          <p:val>
                                            <p:strVal val="ppt_x-.2"/>
                                          </p:val>
                                        </p:tav>
                                      </p:tavLst>
                                    </p:anim>
                                    <p:anim calcmode="lin" valueType="num">
                                      <p:cBhvr>
                                        <p:cTn id="7" dur="1000"/>
                                        <p:tgtEl>
                                          <p:spTgt spid="11"/>
                                        </p:tgtEl>
                                        <p:attrNameLst>
                                          <p:attrName>ppt_y</p:attrName>
                                        </p:attrNameLst>
                                      </p:cBhvr>
                                      <p:tavLst>
                                        <p:tav tm="0">
                                          <p:val>
                                            <p:strVal val="ppt_y"/>
                                          </p:val>
                                        </p:tav>
                                        <p:tav tm="100000">
                                          <p:val>
                                            <p:strVal val="ppt_y"/>
                                          </p:val>
                                        </p:tav>
                                      </p:tavLst>
                                    </p:anim>
                                    <p:animEffect transition="out" filter="fade">
                                      <p:cBhvr>
                                        <p:cTn id="8" dur="1000"/>
                                        <p:tgtEl>
                                          <p:spTgt spid="11"/>
                                        </p:tgtEl>
                                      </p:cBhvr>
                                    </p:animEffect>
                                    <p:set>
                                      <p:cBhvr>
                                        <p:cTn id="9" dur="1" fill="hold">
                                          <p:stCondLst>
                                            <p:cond delay="9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9" presetClass="exit" presetSubtype="0" fill="hold" nodeType="clickEffect">
                                  <p:stCondLst>
                                    <p:cond delay="0"/>
                                  </p:stCondLst>
                                  <p:childTnLst>
                                    <p:anim calcmode="lin" valueType="num">
                                      <p:cBhvr>
                                        <p:cTn id="13" dur="1000"/>
                                        <p:tgtEl>
                                          <p:spTgt spid="9"/>
                                        </p:tgtEl>
                                        <p:attrNameLst>
                                          <p:attrName>ppt_x</p:attrName>
                                        </p:attrNameLst>
                                      </p:cBhvr>
                                      <p:tavLst>
                                        <p:tav tm="0">
                                          <p:val>
                                            <p:strVal val="ppt_x"/>
                                          </p:val>
                                        </p:tav>
                                        <p:tav tm="100000">
                                          <p:val>
                                            <p:strVal val="ppt_x-.2"/>
                                          </p:val>
                                        </p:tav>
                                      </p:tavLst>
                                    </p:anim>
                                    <p:anim calcmode="lin" valueType="num">
                                      <p:cBhvr>
                                        <p:cTn id="14" dur="1000"/>
                                        <p:tgtEl>
                                          <p:spTgt spid="9"/>
                                        </p:tgtEl>
                                        <p:attrNameLst>
                                          <p:attrName>ppt_y</p:attrName>
                                        </p:attrNameLst>
                                      </p:cBhvr>
                                      <p:tavLst>
                                        <p:tav tm="0">
                                          <p:val>
                                            <p:strVal val="ppt_y"/>
                                          </p:val>
                                        </p:tav>
                                        <p:tav tm="100000">
                                          <p:val>
                                            <p:strVal val="ppt_y"/>
                                          </p:val>
                                        </p:tav>
                                      </p:tavLst>
                                    </p:anim>
                                    <p:animEffect transition="out" filter="fade">
                                      <p:cBhvr>
                                        <p:cTn id="15" dur="1000"/>
                                        <p:tgtEl>
                                          <p:spTgt spid="9"/>
                                        </p:tgtEl>
                                      </p:cBhvr>
                                    </p:animEffect>
                                    <p:set>
                                      <p:cBhvr>
                                        <p:cTn id="16" dur="1" fill="hold">
                                          <p:stCondLst>
                                            <p:cond delay="9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9" presetClass="exit" presetSubtype="0" fill="hold" nodeType="clickEffect">
                                  <p:stCondLst>
                                    <p:cond delay="0"/>
                                  </p:stCondLst>
                                  <p:childTnLst>
                                    <p:anim calcmode="lin" valueType="num">
                                      <p:cBhvr>
                                        <p:cTn id="20" dur="1000"/>
                                        <p:tgtEl>
                                          <p:spTgt spid="12"/>
                                        </p:tgtEl>
                                        <p:attrNameLst>
                                          <p:attrName>ppt_x</p:attrName>
                                        </p:attrNameLst>
                                      </p:cBhvr>
                                      <p:tavLst>
                                        <p:tav tm="0">
                                          <p:val>
                                            <p:strVal val="ppt_x"/>
                                          </p:val>
                                        </p:tav>
                                        <p:tav tm="100000">
                                          <p:val>
                                            <p:strVal val="ppt_x-.2"/>
                                          </p:val>
                                        </p:tav>
                                      </p:tavLst>
                                    </p:anim>
                                    <p:anim calcmode="lin" valueType="num">
                                      <p:cBhvr>
                                        <p:cTn id="21" dur="1000"/>
                                        <p:tgtEl>
                                          <p:spTgt spid="12"/>
                                        </p:tgtEl>
                                        <p:attrNameLst>
                                          <p:attrName>ppt_y</p:attrName>
                                        </p:attrNameLst>
                                      </p:cBhvr>
                                      <p:tavLst>
                                        <p:tav tm="0">
                                          <p:val>
                                            <p:strVal val="ppt_y"/>
                                          </p:val>
                                        </p:tav>
                                        <p:tav tm="100000">
                                          <p:val>
                                            <p:strVal val="ppt_y"/>
                                          </p:val>
                                        </p:tav>
                                      </p:tavLst>
                                    </p:anim>
                                    <p:animEffect transition="out" filter="fade">
                                      <p:cBhvr>
                                        <p:cTn id="22" dur="1000"/>
                                        <p:tgtEl>
                                          <p:spTgt spid="12"/>
                                        </p:tgtEl>
                                      </p:cBhvr>
                                    </p:animEffect>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9" presetClass="exit" presetSubtype="0" fill="hold" nodeType="clickEffect">
                                  <p:stCondLst>
                                    <p:cond delay="0"/>
                                  </p:stCondLst>
                                  <p:childTnLst>
                                    <p:anim calcmode="lin" valueType="num">
                                      <p:cBhvr>
                                        <p:cTn id="27" dur="1000"/>
                                        <p:tgtEl>
                                          <p:spTgt spid="10"/>
                                        </p:tgtEl>
                                        <p:attrNameLst>
                                          <p:attrName>ppt_x</p:attrName>
                                        </p:attrNameLst>
                                      </p:cBhvr>
                                      <p:tavLst>
                                        <p:tav tm="0">
                                          <p:val>
                                            <p:strVal val="ppt_x"/>
                                          </p:val>
                                        </p:tav>
                                        <p:tav tm="100000">
                                          <p:val>
                                            <p:strVal val="ppt_x-.2"/>
                                          </p:val>
                                        </p:tav>
                                      </p:tavLst>
                                    </p:anim>
                                    <p:anim calcmode="lin" valueType="num">
                                      <p:cBhvr>
                                        <p:cTn id="28" dur="1000"/>
                                        <p:tgtEl>
                                          <p:spTgt spid="10"/>
                                        </p:tgtEl>
                                        <p:attrNameLst>
                                          <p:attrName>ppt_y</p:attrName>
                                        </p:attrNameLst>
                                      </p:cBhvr>
                                      <p:tavLst>
                                        <p:tav tm="0">
                                          <p:val>
                                            <p:strVal val="ppt_y"/>
                                          </p:val>
                                        </p:tav>
                                        <p:tav tm="100000">
                                          <p:val>
                                            <p:strVal val="ppt_y"/>
                                          </p:val>
                                        </p:tav>
                                      </p:tavLst>
                                    </p:anim>
                                    <p:animEffect transition="out" filter="fade">
                                      <p:cBhvr>
                                        <p:cTn id="29" dur="1000"/>
                                        <p:tgtEl>
                                          <p:spTgt spid="10"/>
                                        </p:tgtEl>
                                      </p:cBhvr>
                                    </p:animEffect>
                                    <p:set>
                                      <p:cBhvr>
                                        <p:cTn id="30" dur="1" fill="hold">
                                          <p:stCondLst>
                                            <p:cond delay="999"/>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9" presetClass="exit" presetSubtype="0" fill="hold" nodeType="clickEffect">
                                  <p:stCondLst>
                                    <p:cond delay="0"/>
                                  </p:stCondLst>
                                  <p:childTnLst>
                                    <p:anim calcmode="lin" valueType="num">
                                      <p:cBhvr>
                                        <p:cTn id="34" dur="1000"/>
                                        <p:tgtEl>
                                          <p:spTgt spid="8"/>
                                        </p:tgtEl>
                                        <p:attrNameLst>
                                          <p:attrName>ppt_x</p:attrName>
                                        </p:attrNameLst>
                                      </p:cBhvr>
                                      <p:tavLst>
                                        <p:tav tm="0">
                                          <p:val>
                                            <p:strVal val="ppt_x"/>
                                          </p:val>
                                        </p:tav>
                                        <p:tav tm="100000">
                                          <p:val>
                                            <p:strVal val="ppt_x-.2"/>
                                          </p:val>
                                        </p:tav>
                                      </p:tavLst>
                                    </p:anim>
                                    <p:anim calcmode="lin" valueType="num">
                                      <p:cBhvr>
                                        <p:cTn id="35" dur="1000"/>
                                        <p:tgtEl>
                                          <p:spTgt spid="8"/>
                                        </p:tgtEl>
                                        <p:attrNameLst>
                                          <p:attrName>ppt_y</p:attrName>
                                        </p:attrNameLst>
                                      </p:cBhvr>
                                      <p:tavLst>
                                        <p:tav tm="0">
                                          <p:val>
                                            <p:strVal val="ppt_y"/>
                                          </p:val>
                                        </p:tav>
                                        <p:tav tm="100000">
                                          <p:val>
                                            <p:strVal val="ppt_y"/>
                                          </p:val>
                                        </p:tav>
                                      </p:tavLst>
                                    </p:anim>
                                    <p:animEffect transition="out" filter="fade">
                                      <p:cBhvr>
                                        <p:cTn id="36" dur="1000"/>
                                        <p:tgtEl>
                                          <p:spTgt spid="8"/>
                                        </p:tgtEl>
                                      </p:cBhvr>
                                    </p:animEffect>
                                    <p:set>
                                      <p:cBhvr>
                                        <p:cTn id="37" dur="1" fill="hold">
                                          <p:stCondLst>
                                            <p:cond delay="999"/>
                                          </p:stCondLst>
                                        </p:cTn>
                                        <p:tgtEl>
                                          <p:spTgt spid="8"/>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20"/>
                                        </p:tgtEl>
                                      </p:cBhvr>
                                    </p:animEffect>
                                    <p:set>
                                      <p:cBhvr>
                                        <p:cTn id="42" dur="1" fill="hold">
                                          <p:stCondLst>
                                            <p:cond delay="499"/>
                                          </p:stCondLst>
                                        </p:cTn>
                                        <p:tgtEl>
                                          <p:spTgt spid="2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4" presetClass="exit" presetSubtype="16" fill="hold" grpId="0" nodeType="clickEffect">
                                  <p:stCondLst>
                                    <p:cond delay="0"/>
                                  </p:stCondLst>
                                  <p:childTnLst>
                                    <p:animEffect transition="out" filter="box(in)">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1397000"/>
          <a:ext cx="8915400" cy="5232400"/>
        </p:xfrm>
        <a:graphic>
          <a:graphicData uri="http://schemas.openxmlformats.org/drawingml/2006/table">
            <a:tbl>
              <a:tblPr firstRow="1" bandRow="1">
                <a:tableStyleId>{F5AB1C69-6EDB-4FF4-983F-18BD219EF322}</a:tableStyleId>
              </a:tblPr>
              <a:tblGrid>
                <a:gridCol w="2463800"/>
                <a:gridCol w="2463800"/>
                <a:gridCol w="3987800"/>
              </a:tblGrid>
              <a:tr h="1046480">
                <a:tc>
                  <a:txBody>
                    <a:bodyPr/>
                    <a:lstStyle/>
                    <a:p>
                      <a:pPr algn="ctr"/>
                      <a:r>
                        <a:rPr lang="bn-BD" sz="3600" dirty="0" smtClean="0">
                          <a:latin typeface="NikoshBAN" pitchFamily="2" charset="0"/>
                          <a:cs typeface="NikoshBAN" pitchFamily="2" charset="0"/>
                        </a:rPr>
                        <a:t>মূল</a:t>
                      </a:r>
                      <a:endParaRPr lang="en-US" sz="3600" dirty="0">
                        <a:latin typeface="NikoshBAN" pitchFamily="2" charset="0"/>
                        <a:cs typeface="NikoshBAN" pitchFamily="2" charset="0"/>
                      </a:endParaRPr>
                    </a:p>
                  </a:txBody>
                  <a:tcPr/>
                </a:tc>
                <a:tc>
                  <a:txBody>
                    <a:bodyPr/>
                    <a:lstStyle/>
                    <a:p>
                      <a:pPr algn="ctr"/>
                      <a:r>
                        <a:rPr lang="bn-BD" sz="4000" dirty="0" smtClean="0">
                          <a:latin typeface="NikoshBAN" pitchFamily="2" charset="0"/>
                          <a:cs typeface="NikoshBAN" pitchFamily="2" charset="0"/>
                        </a:rPr>
                        <a:t>স্থানিকমূল</a:t>
                      </a:r>
                      <a:endParaRPr lang="en-US" sz="4000" dirty="0"/>
                    </a:p>
                  </a:txBody>
                  <a:tcPr/>
                </a:tc>
                <a:tc>
                  <a:txBody>
                    <a:bodyPr/>
                    <a:lstStyle/>
                    <a:p>
                      <a:pPr algn="ctr"/>
                      <a:r>
                        <a:rPr lang="bn-BD" sz="3600" dirty="0" smtClean="0">
                          <a:latin typeface="NikoshBAN" pitchFamily="2" charset="0"/>
                          <a:cs typeface="NikoshBAN" pitchFamily="2" charset="0"/>
                        </a:rPr>
                        <a:t>অস্থানিকমূল</a:t>
                      </a:r>
                      <a:endParaRPr lang="en-US" sz="3600" dirty="0">
                        <a:latin typeface="NikoshBAN" pitchFamily="2" charset="0"/>
                        <a:cs typeface="NikoshBAN" pitchFamily="2" charset="0"/>
                      </a:endParaRPr>
                    </a:p>
                  </a:txBody>
                  <a:tcPr/>
                </a:tc>
              </a:tr>
              <a:tr h="1046480">
                <a:tc>
                  <a:txBody>
                    <a:bodyPr/>
                    <a:lstStyle/>
                    <a:p>
                      <a:endParaRPr lang="en-US" dirty="0"/>
                    </a:p>
                  </a:txBody>
                  <a:tcPr/>
                </a:tc>
                <a:tc>
                  <a:txBody>
                    <a:bodyPr/>
                    <a:lstStyle/>
                    <a:p>
                      <a:endParaRPr lang="en-US"/>
                    </a:p>
                  </a:txBody>
                  <a:tcPr/>
                </a:tc>
                <a:tc>
                  <a:txBody>
                    <a:bodyPr/>
                    <a:lstStyle/>
                    <a:p>
                      <a:endParaRPr lang="en-US"/>
                    </a:p>
                  </a:txBody>
                  <a:tcPr/>
                </a:tc>
              </a:tr>
              <a:tr h="1046480">
                <a:tc>
                  <a:txBody>
                    <a:bodyPr/>
                    <a:lstStyle/>
                    <a:p>
                      <a:endParaRPr lang="en-US" dirty="0"/>
                    </a:p>
                  </a:txBody>
                  <a:tcPr/>
                </a:tc>
                <a:tc>
                  <a:txBody>
                    <a:bodyPr/>
                    <a:lstStyle/>
                    <a:p>
                      <a:endParaRPr lang="en-US"/>
                    </a:p>
                  </a:txBody>
                  <a:tcPr/>
                </a:tc>
                <a:tc>
                  <a:txBody>
                    <a:bodyPr/>
                    <a:lstStyle/>
                    <a:p>
                      <a:endParaRPr lang="en-US"/>
                    </a:p>
                  </a:txBody>
                  <a:tcPr/>
                </a:tc>
              </a:tr>
              <a:tr h="1046480">
                <a:tc>
                  <a:txBody>
                    <a:bodyPr/>
                    <a:lstStyle/>
                    <a:p>
                      <a:endParaRPr lang="en-US"/>
                    </a:p>
                  </a:txBody>
                  <a:tcPr/>
                </a:tc>
                <a:tc>
                  <a:txBody>
                    <a:bodyPr/>
                    <a:lstStyle/>
                    <a:p>
                      <a:endParaRPr lang="en-US"/>
                    </a:p>
                  </a:txBody>
                  <a:tcPr/>
                </a:tc>
                <a:tc>
                  <a:txBody>
                    <a:bodyPr/>
                    <a:lstStyle/>
                    <a:p>
                      <a:endParaRPr lang="en-US"/>
                    </a:p>
                  </a:txBody>
                  <a:tcPr/>
                </a:tc>
              </a:tr>
              <a:tr h="1046480">
                <a:tc>
                  <a:txBody>
                    <a:bodyPr/>
                    <a:lstStyle/>
                    <a:p>
                      <a:endParaRPr lang="en-US"/>
                    </a:p>
                  </a:txBody>
                  <a:tcPr/>
                </a:tc>
                <a:tc>
                  <a:txBody>
                    <a:bodyPr/>
                    <a:lstStyle/>
                    <a:p>
                      <a:endParaRPr lang="en-US"/>
                    </a:p>
                  </a:txBody>
                  <a:tcPr/>
                </a:tc>
                <a:tc>
                  <a:txBody>
                    <a:bodyPr/>
                    <a:lstStyle/>
                    <a:p>
                      <a:endParaRPr lang="en-US" dirty="0"/>
                    </a:p>
                  </a:txBody>
                  <a:tcPr/>
                </a:tc>
              </a:tr>
            </a:tbl>
          </a:graphicData>
        </a:graphic>
      </p:graphicFrame>
      <p:pic>
        <p:nvPicPr>
          <p:cNvPr id="3" name="Picture 2" descr="kj.jpg"/>
          <p:cNvPicPr>
            <a:picLocks noChangeAspect="1"/>
          </p:cNvPicPr>
          <p:nvPr/>
        </p:nvPicPr>
        <p:blipFill>
          <a:blip r:embed="rId3"/>
          <a:stretch>
            <a:fillRect/>
          </a:stretch>
        </p:blipFill>
        <p:spPr>
          <a:xfrm>
            <a:off x="533400" y="2438400"/>
            <a:ext cx="1143000" cy="990600"/>
          </a:xfrm>
          <a:prstGeom prst="rect">
            <a:avLst/>
          </a:prstGeom>
        </p:spPr>
      </p:pic>
      <p:pic>
        <p:nvPicPr>
          <p:cNvPr id="5" name="Picture 4" descr="tre.jpg"/>
          <p:cNvPicPr>
            <a:picLocks noChangeAspect="1"/>
          </p:cNvPicPr>
          <p:nvPr/>
        </p:nvPicPr>
        <p:blipFill>
          <a:blip r:embed="rId4"/>
          <a:stretch>
            <a:fillRect/>
          </a:stretch>
        </p:blipFill>
        <p:spPr>
          <a:xfrm>
            <a:off x="609600" y="4572000"/>
            <a:ext cx="990600" cy="771525"/>
          </a:xfrm>
          <a:prstGeom prst="rect">
            <a:avLst/>
          </a:prstGeom>
        </p:spPr>
      </p:pic>
      <p:pic>
        <p:nvPicPr>
          <p:cNvPr id="6" name="Picture 5" descr="gas.jpg"/>
          <p:cNvPicPr>
            <a:picLocks noChangeAspect="1"/>
          </p:cNvPicPr>
          <p:nvPr/>
        </p:nvPicPr>
        <p:blipFill>
          <a:blip r:embed="rId5"/>
          <a:stretch>
            <a:fillRect/>
          </a:stretch>
        </p:blipFill>
        <p:spPr>
          <a:xfrm>
            <a:off x="609600" y="5638800"/>
            <a:ext cx="1030026" cy="771525"/>
          </a:xfrm>
          <a:prstGeom prst="rect">
            <a:avLst/>
          </a:prstGeom>
        </p:spPr>
      </p:pic>
      <p:sp>
        <p:nvSpPr>
          <p:cNvPr id="7" name="TextBox 6"/>
          <p:cNvSpPr txBox="1"/>
          <p:nvPr/>
        </p:nvSpPr>
        <p:spPr>
          <a:xfrm>
            <a:off x="990600" y="381000"/>
            <a:ext cx="7543800" cy="584775"/>
          </a:xfrm>
          <a:prstGeom prst="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200" dirty="0" smtClean="0">
                <a:latin typeface="NikoshBAN" pitchFamily="2" charset="0"/>
                <a:cs typeface="NikoshBAN" pitchFamily="2" charset="0"/>
              </a:rPr>
              <a:t>নিচের কোনটি স্থানিকমূল ও কোনটি অস্থানিকমূল বল।</a:t>
            </a:r>
            <a:endParaRPr lang="en-US" sz="3200" dirty="0">
              <a:latin typeface="NikoshBAN" pitchFamily="2" charset="0"/>
              <a:cs typeface="NikoshBAN" pitchFamily="2" charset="0"/>
            </a:endParaRPr>
          </a:p>
        </p:txBody>
      </p:sp>
      <p:pic>
        <p:nvPicPr>
          <p:cNvPr id="10" name="Picture 9" descr="ko.jpg"/>
          <p:cNvPicPr>
            <a:picLocks noChangeAspect="1"/>
          </p:cNvPicPr>
          <p:nvPr/>
        </p:nvPicPr>
        <p:blipFill>
          <a:blip r:embed="rId6"/>
          <a:stretch>
            <a:fillRect/>
          </a:stretch>
        </p:blipFill>
        <p:spPr>
          <a:xfrm>
            <a:off x="228601" y="3505201"/>
            <a:ext cx="1447799" cy="9811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3.33333E-6 4.25532E-7 L 0.31041 -0.44473 " pathEditMode="relative" rAng="0" ptsTypes="AA">
                                      <p:cBhvr>
                                        <p:cTn id="6" dur="2000" fill="hold"/>
                                        <p:tgtEl>
                                          <p:spTgt spid="6"/>
                                        </p:tgtEl>
                                        <p:attrNameLst>
                                          <p:attrName>ppt_x</p:attrName>
                                          <p:attrName>ppt_y</p:attrName>
                                        </p:attrNameLst>
                                      </p:cBhvr>
                                      <p:rCtr x="15500" y="-22200"/>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nodeType="clickEffect">
                                  <p:stCondLst>
                                    <p:cond delay="0"/>
                                  </p:stCondLst>
                                  <p:childTnLst>
                                    <p:animMotion origin="layout" path="M -3.33333E-6 -2.05365E-6 L 0.54584 -0.00555 " pathEditMode="relative" rAng="0" ptsTypes="AA">
                                      <p:cBhvr>
                                        <p:cTn id="10" dur="2000" fill="hold"/>
                                        <p:tgtEl>
                                          <p:spTgt spid="3"/>
                                        </p:tgtEl>
                                        <p:attrNameLst>
                                          <p:attrName>ppt_x</p:attrName>
                                          <p:attrName>ppt_y</p:attrName>
                                        </p:attrNameLst>
                                      </p:cBhvr>
                                      <p:rCtr x="27300" y="-300"/>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nodeType="clickEffect">
                                  <p:stCondLst>
                                    <p:cond delay="0"/>
                                  </p:stCondLst>
                                  <p:childTnLst>
                                    <p:animMotion origin="layout" path="M -3.33333E-6 2.08141E-6 L 0.54584 -0.0118 " pathEditMode="relative" rAng="0" ptsTypes="AA">
                                      <p:cBhvr>
                                        <p:cTn id="14" dur="2000" fill="hold"/>
                                        <p:tgtEl>
                                          <p:spTgt spid="5"/>
                                        </p:tgtEl>
                                        <p:attrNameLst>
                                          <p:attrName>ppt_x</p:attrName>
                                          <p:attrName>ppt_y</p:attrName>
                                        </p:attrNameLst>
                                      </p:cBhvr>
                                      <p:rCtr x="27300" y="-600"/>
                                    </p:animMotion>
                                  </p:childTnLst>
                                </p:cTn>
                              </p:par>
                            </p:childTnLst>
                          </p:cTn>
                        </p:par>
                      </p:childTnLst>
                    </p:cTn>
                  </p:par>
                  <p:par>
                    <p:cTn id="15" fill="hold">
                      <p:stCondLst>
                        <p:cond delay="indefinite"/>
                      </p:stCondLst>
                      <p:childTnLst>
                        <p:par>
                          <p:cTn id="16" fill="hold">
                            <p:stCondLst>
                              <p:cond delay="0"/>
                            </p:stCondLst>
                            <p:childTnLst>
                              <p:par>
                                <p:cTn id="17" presetID="49" presetClass="path" presetSubtype="0" accel="50000" decel="50000" fill="hold" nodeType="clickEffect">
                                  <p:stCondLst>
                                    <p:cond delay="0"/>
                                  </p:stCondLst>
                                  <p:childTnLst>
                                    <p:animMotion origin="layout" path="M 3.33333E-6 1.11111E-6 L 0.3375 -0.00486 " pathEditMode="relative" rAng="0" ptsTypes="AA">
                                      <p:cBhvr>
                                        <p:cTn id="18" dur="2000" fill="hold"/>
                                        <p:tgtEl>
                                          <p:spTgt spid="10"/>
                                        </p:tgtEl>
                                        <p:attrNameLst>
                                          <p:attrName>ppt_x</p:attrName>
                                          <p:attrName>ppt_y</p:attrName>
                                        </p:attrNameLst>
                                      </p:cBhvr>
                                      <p:rCtr x="16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b.jpg"/>
          <p:cNvPicPr>
            <a:picLocks noChangeAspect="1"/>
          </p:cNvPicPr>
          <p:nvPr/>
        </p:nvPicPr>
        <p:blipFill>
          <a:blip r:embed="rId3"/>
          <a:srcRect b="5405"/>
          <a:stretch>
            <a:fillRect/>
          </a:stretch>
        </p:blipFill>
        <p:spPr>
          <a:xfrm>
            <a:off x="76200" y="1371600"/>
            <a:ext cx="6172200" cy="5334000"/>
          </a:xfrm>
          <a:prstGeom prst="rect">
            <a:avLst/>
          </a:prstGeom>
        </p:spPr>
      </p:pic>
      <p:sp>
        <p:nvSpPr>
          <p:cNvPr id="4" name="TextBox 3"/>
          <p:cNvSpPr txBox="1"/>
          <p:nvPr/>
        </p:nvSpPr>
        <p:spPr>
          <a:xfrm>
            <a:off x="7620000" y="3124200"/>
            <a:ext cx="9906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A</a:t>
            </a:r>
            <a:endParaRPr lang="en-US" sz="4000" dirty="0">
              <a:latin typeface="NikoshBAN" pitchFamily="2" charset="0"/>
              <a:cs typeface="NikoshBAN" pitchFamily="2" charset="0"/>
            </a:endParaRPr>
          </a:p>
        </p:txBody>
      </p:sp>
      <p:sp>
        <p:nvSpPr>
          <p:cNvPr id="5" name="TextBox 4"/>
          <p:cNvSpPr txBox="1"/>
          <p:nvPr/>
        </p:nvSpPr>
        <p:spPr>
          <a:xfrm>
            <a:off x="7620000" y="4495800"/>
            <a:ext cx="9906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B</a:t>
            </a:r>
            <a:endParaRPr lang="en-US" sz="4000" dirty="0">
              <a:latin typeface="NikoshBAN" pitchFamily="2" charset="0"/>
              <a:cs typeface="NikoshBAN" pitchFamily="2" charset="0"/>
            </a:endParaRPr>
          </a:p>
        </p:txBody>
      </p:sp>
      <p:sp>
        <p:nvSpPr>
          <p:cNvPr id="6" name="TextBox 5"/>
          <p:cNvSpPr txBox="1"/>
          <p:nvPr/>
        </p:nvSpPr>
        <p:spPr>
          <a:xfrm>
            <a:off x="7391400" y="5921514"/>
            <a:ext cx="990600" cy="707886"/>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4000" dirty="0" smtClean="0">
                <a:latin typeface="NikoshBAN" pitchFamily="2" charset="0"/>
                <a:cs typeface="NikoshBAN" pitchFamily="2" charset="0"/>
              </a:rPr>
              <a:t>C</a:t>
            </a:r>
            <a:endParaRPr lang="en-US" sz="4000" dirty="0">
              <a:latin typeface="NikoshBAN" pitchFamily="2" charset="0"/>
              <a:cs typeface="NikoshBAN" pitchFamily="2" charset="0"/>
            </a:endParaRPr>
          </a:p>
        </p:txBody>
      </p:sp>
      <p:cxnSp>
        <p:nvCxnSpPr>
          <p:cNvPr id="9" name="Straight Arrow Connector 8"/>
          <p:cNvCxnSpPr/>
          <p:nvPr/>
        </p:nvCxnSpPr>
        <p:spPr>
          <a:xfrm flipV="1">
            <a:off x="3200400" y="6248400"/>
            <a:ext cx="4038600"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200400" y="5029200"/>
            <a:ext cx="4267200"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114800" y="3554343"/>
            <a:ext cx="3429000" cy="103257"/>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3467100" y="3771900"/>
            <a:ext cx="762000" cy="53340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52400" y="1000780"/>
            <a:ext cx="8839200" cy="523220"/>
          </a:xfrm>
          <a:prstGeom prst="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BD" sz="2800" dirty="0" smtClean="0">
                <a:latin typeface="NikoshBAN" pitchFamily="2" charset="0"/>
                <a:cs typeface="NikoshBAN" pitchFamily="2" charset="0"/>
              </a:rPr>
              <a:t>ছবিতে উল্লেখিত </a:t>
            </a:r>
            <a:r>
              <a:rPr lang="en-US" sz="2800" dirty="0" smtClean="0">
                <a:latin typeface="NikoshBAN" pitchFamily="2" charset="0"/>
                <a:cs typeface="NikoshBAN" pitchFamily="2" charset="0"/>
              </a:rPr>
              <a:t>A, B  </a:t>
            </a:r>
            <a:r>
              <a:rPr lang="bn-BD" sz="2800" dirty="0" smtClean="0">
                <a:latin typeface="NikoshBAN" pitchFamily="2" charset="0"/>
                <a:cs typeface="NikoshBAN" pitchFamily="2" charset="0"/>
              </a:rPr>
              <a:t>ও </a:t>
            </a:r>
            <a:r>
              <a:rPr lang="en-US" sz="2800" dirty="0" smtClean="0">
                <a:latin typeface="NikoshBAN" pitchFamily="2" charset="0"/>
                <a:cs typeface="NikoshBAN" pitchFamily="2" charset="0"/>
              </a:rPr>
              <a:t>C</a:t>
            </a:r>
            <a:r>
              <a:rPr lang="bn-BD" sz="2800" dirty="0" smtClean="0">
                <a:latin typeface="NikoshBAN" pitchFamily="2" charset="0"/>
                <a:cs typeface="NikoshBAN" pitchFamily="2" charset="0"/>
              </a:rPr>
              <a:t>  অঞ্চল গুলোর নাম উল্লেখ করে কাজ বর্ণনা কর।</a:t>
            </a:r>
            <a:endParaRPr lang="en-US" sz="2800" dirty="0">
              <a:latin typeface="NikoshBAN" pitchFamily="2" charset="0"/>
              <a:cs typeface="NikoshBAN" pitchFamily="2" charset="0"/>
            </a:endParaRPr>
          </a:p>
        </p:txBody>
      </p:sp>
      <p:sp>
        <p:nvSpPr>
          <p:cNvPr id="21" name="TextBox 20"/>
          <p:cNvSpPr txBox="1"/>
          <p:nvPr/>
        </p:nvSpPr>
        <p:spPr>
          <a:xfrm>
            <a:off x="1981200" y="228600"/>
            <a:ext cx="4038600" cy="646331"/>
          </a:xfrm>
          <a:prstGeom prst="rect">
            <a:avLst/>
          </a:prstGeom>
          <a:solidFill>
            <a:schemeClr val="accent5">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a:r>
              <a:rPr lang="bn-BD" sz="3600" dirty="0" smtClean="0">
                <a:latin typeface="NikoshBAN" pitchFamily="2" charset="0"/>
                <a:cs typeface="NikoshBAN" pitchFamily="2" charset="0"/>
              </a:rPr>
              <a:t>দলগত কাজ</a:t>
            </a:r>
            <a:endParaRPr lang="en-US" sz="3600" dirty="0">
              <a:latin typeface="NikoshBAN" pitchFamily="2" charset="0"/>
              <a:cs typeface="NikoshBAN" pitchFamily="2" charset="0"/>
            </a:endParaRPr>
          </a:p>
        </p:txBody>
      </p:sp>
      <p:sp>
        <p:nvSpPr>
          <p:cNvPr id="12" name="TextBox 11"/>
          <p:cNvSpPr txBox="1"/>
          <p:nvPr/>
        </p:nvSpPr>
        <p:spPr>
          <a:xfrm>
            <a:off x="6324600" y="228600"/>
            <a:ext cx="1905000" cy="523220"/>
          </a:xfrm>
          <a:prstGeom prst="rect">
            <a:avLst/>
          </a:prstGeom>
          <a:solidFill>
            <a:schemeClr val="accent6">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১০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ppt_x</p:attrName>
                                        </p:attrNameLst>
                                      </p:cBhvr>
                                      <p:tavLst>
                                        <p:tav tm="0">
                                          <p:val>
                                            <p:strVal val="#ppt_x-.2"/>
                                          </p:val>
                                        </p:tav>
                                        <p:tav tm="100000">
                                          <p:val>
                                            <p:strVal val="#ppt_x"/>
                                          </p:val>
                                        </p:tav>
                                      </p:tavLst>
                                    </p:anim>
                                    <p:anim calcmode="lin" valueType="num">
                                      <p:cBhvr>
                                        <p:cTn id="8"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438400" y="685800"/>
            <a:ext cx="3505200" cy="64633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3600" dirty="0" smtClean="0">
                <a:solidFill>
                  <a:srgbClr val="002060"/>
                </a:solidFill>
                <a:latin typeface="NikoshBAN" pitchFamily="2" charset="0"/>
                <a:cs typeface="NikoshBAN" pitchFamily="2" charset="0"/>
              </a:rPr>
              <a:t>মূল্যায়ন</a:t>
            </a:r>
            <a:endParaRPr lang="en-US" sz="3600" dirty="0">
              <a:solidFill>
                <a:srgbClr val="002060"/>
              </a:solidFill>
              <a:latin typeface="NikoshBAN" pitchFamily="2" charset="0"/>
              <a:cs typeface="NikoshBAN" pitchFamily="2" charset="0"/>
            </a:endParaRPr>
          </a:p>
        </p:txBody>
      </p:sp>
      <p:sp>
        <p:nvSpPr>
          <p:cNvPr id="4" name="TextBox 3"/>
          <p:cNvSpPr txBox="1"/>
          <p:nvPr/>
        </p:nvSpPr>
        <p:spPr>
          <a:xfrm>
            <a:off x="685800" y="1981200"/>
            <a:ext cx="7315200" cy="523220"/>
          </a:xfrm>
          <a:prstGeom prst="rect">
            <a:avLst/>
          </a:prstGeom>
          <a:noFill/>
        </p:spPr>
        <p:txBody>
          <a:bodyPr wrap="square" rtlCol="0">
            <a:spAutoFit/>
          </a:bodyPr>
          <a:lstStyle/>
          <a:p>
            <a:r>
              <a:rPr lang="bn-BD" sz="2800" dirty="0" smtClean="0">
                <a:latin typeface="NikoshBAN" pitchFamily="2" charset="0"/>
                <a:cs typeface="NikoshBAN" pitchFamily="2" charset="0"/>
              </a:rPr>
              <a:t>১।  মূলের তিনটি বৈশিষ্ট্য উল্লেখ কর।</a:t>
            </a:r>
          </a:p>
        </p:txBody>
      </p:sp>
      <p:sp>
        <p:nvSpPr>
          <p:cNvPr id="5" name="TextBox 4"/>
          <p:cNvSpPr txBox="1"/>
          <p:nvPr/>
        </p:nvSpPr>
        <p:spPr>
          <a:xfrm>
            <a:off x="685800" y="2895600"/>
            <a:ext cx="6096000" cy="584775"/>
          </a:xfrm>
          <a:prstGeom prst="rect">
            <a:avLst/>
          </a:prstGeom>
          <a:noFill/>
        </p:spPr>
        <p:txBody>
          <a:bodyPr wrap="square" rtlCol="0">
            <a:spAutoFit/>
          </a:bodyPr>
          <a:lstStyle/>
          <a:p>
            <a:r>
              <a:rPr lang="bn-BD" sz="3200" dirty="0" smtClean="0">
                <a:latin typeface="NikoshBAN" pitchFamily="2" charset="0"/>
                <a:cs typeface="NikoshBAN" pitchFamily="2" charset="0"/>
              </a:rPr>
              <a:t>২। মূল কত প্রকার ও কি কি?</a:t>
            </a:r>
          </a:p>
        </p:txBody>
      </p:sp>
      <p:sp>
        <p:nvSpPr>
          <p:cNvPr id="6" name="TextBox 5"/>
          <p:cNvSpPr txBox="1"/>
          <p:nvPr/>
        </p:nvSpPr>
        <p:spPr>
          <a:xfrm>
            <a:off x="609600" y="3733800"/>
            <a:ext cx="6324600" cy="584775"/>
          </a:xfrm>
          <a:prstGeom prst="rect">
            <a:avLst/>
          </a:prstGeom>
          <a:noFill/>
        </p:spPr>
        <p:txBody>
          <a:bodyPr wrap="square" rtlCol="0">
            <a:spAutoFit/>
          </a:bodyPr>
          <a:lstStyle/>
          <a:p>
            <a:r>
              <a:rPr lang="bn-BD" sz="3200" dirty="0" smtClean="0">
                <a:latin typeface="NikoshBAN" pitchFamily="2" charset="0"/>
                <a:cs typeface="NikoshBAN" pitchFamily="2" charset="0"/>
              </a:rPr>
              <a:t>৩। মূলরোম অঞ্চলের কাজগুলো উল্লেখ কর।</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019800" cy="1107996"/>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Relaxed"/>
            <a:lightRig rig="flood" dir="t">
              <a:rot lat="0" lon="0" rev="13800000"/>
            </a:lightRig>
          </a:scene3d>
          <a:sp3d extrusionH="107950" prstMaterial="plastic">
            <a:bevelT w="82550" h="63500" prst="divot"/>
            <a:bevelB/>
          </a:sp3d>
        </p:spPr>
        <p:txBody>
          <a:bodyPr wrap="square" rtlCol="0">
            <a:spAutoFit/>
          </a:bodyPr>
          <a:lstStyle/>
          <a:p>
            <a:pPr algn="ctr"/>
            <a:r>
              <a:rPr lang="bn-BD" sz="6600" dirty="0" smtClean="0">
                <a:latin typeface="NikoshBAN" pitchFamily="2" charset="0"/>
                <a:cs typeface="NikoshBAN" pitchFamily="2" charset="0"/>
              </a:rPr>
              <a:t>মূল্যায়ন</a:t>
            </a:r>
            <a:endParaRPr lang="en-US" sz="6600" dirty="0">
              <a:latin typeface="NikoshBAN" pitchFamily="2" charset="0"/>
              <a:cs typeface="NikoshBAN" pitchFamily="2" charset="0"/>
            </a:endParaRPr>
          </a:p>
        </p:txBody>
      </p:sp>
      <p:sp>
        <p:nvSpPr>
          <p:cNvPr id="5" name="Rectangle 4"/>
          <p:cNvSpPr/>
          <p:nvPr/>
        </p:nvSpPr>
        <p:spPr>
          <a:xfrm>
            <a:off x="381000" y="1752600"/>
            <a:ext cx="8534400" cy="954107"/>
          </a:xfrm>
          <a:prstGeom prst="rect">
            <a:avLst/>
          </a:prstGeom>
          <a:solidFill>
            <a:schemeClr val="accent5">
              <a:lumMod val="40000"/>
              <a:lumOff val="60000"/>
            </a:schemeClr>
          </a:solidFill>
        </p:spPr>
        <p:txBody>
          <a:bodyPr wrap="square">
            <a:spAutoFit/>
          </a:bodyPr>
          <a:lstStyle/>
          <a:p>
            <a:r>
              <a:rPr lang="bn-BD" sz="2800" dirty="0" smtClean="0">
                <a:latin typeface="NikoshBAN" pitchFamily="2" charset="0"/>
                <a:cs typeface="NikoshBAN" pitchFamily="2" charset="0"/>
              </a:rPr>
              <a:t>১। মূল কত প্রকার ?</a:t>
            </a:r>
          </a:p>
          <a:p>
            <a:r>
              <a:rPr lang="bn-BD" sz="2800" dirty="0" smtClean="0">
                <a:latin typeface="NikoshBAN" pitchFamily="2" charset="0"/>
                <a:cs typeface="NikoshBAN" pitchFamily="2" charset="0"/>
              </a:rPr>
              <a:t>     ক)  দুই প্রকার      খ) তিন প্রকার       গ) চার প্রকার        ঘ) পাঁচ প্রকার</a:t>
            </a:r>
          </a:p>
        </p:txBody>
      </p:sp>
      <p:sp>
        <p:nvSpPr>
          <p:cNvPr id="6" name="Oval 5"/>
          <p:cNvSpPr/>
          <p:nvPr/>
        </p:nvSpPr>
        <p:spPr>
          <a:xfrm>
            <a:off x="685800" y="2209800"/>
            <a:ext cx="6096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8600" y="2967335"/>
            <a:ext cx="8686800" cy="1815882"/>
          </a:xfrm>
          <a:prstGeom prst="rect">
            <a:avLst/>
          </a:prstGeom>
          <a:solidFill>
            <a:schemeClr val="accent5">
              <a:lumMod val="60000"/>
              <a:lumOff val="40000"/>
            </a:schemeClr>
          </a:solidFill>
        </p:spPr>
        <p:txBody>
          <a:bodyPr wrap="square">
            <a:spAutoFit/>
          </a:bodyPr>
          <a:lstStyle/>
          <a:p>
            <a:r>
              <a:rPr lang="bn-BD" sz="2800" dirty="0" smtClean="0">
                <a:latin typeface="NikoshBAN" pitchFamily="2" charset="0"/>
                <a:cs typeface="NikoshBAN" pitchFamily="2" charset="0"/>
              </a:rPr>
              <a:t>২। নিচের কোনটি মূলত্র অঞ্চলের কাজ?</a:t>
            </a:r>
          </a:p>
          <a:p>
            <a:endParaRPr lang="bn-BD" sz="2800" dirty="0" smtClean="0">
              <a:latin typeface="NikoshBAN" pitchFamily="2" charset="0"/>
              <a:cs typeface="NikoshBAN" pitchFamily="2" charset="0"/>
            </a:endParaRPr>
          </a:p>
          <a:p>
            <a:r>
              <a:rPr lang="bn-BD" sz="2800" dirty="0" smtClean="0">
                <a:latin typeface="NikoshBAN" pitchFamily="2" charset="0"/>
                <a:cs typeface="NikoshBAN" pitchFamily="2" charset="0"/>
              </a:rPr>
              <a:t>ক)  মূলকে আঘাত থেকে রক্ষা করা                   খ) মূলকে বৃদ্ধি করা   </a:t>
            </a:r>
          </a:p>
          <a:p>
            <a:r>
              <a:rPr lang="bn-BD" sz="2800" dirty="0" smtClean="0">
                <a:latin typeface="NikoshBAN" pitchFamily="2" charset="0"/>
                <a:cs typeface="NikoshBAN" pitchFamily="2" charset="0"/>
              </a:rPr>
              <a:t> গ) খনিজ লবণ ও পানি শোষণ করা                   ঘ) শাখা-প্রশাখা ধারণ করা।</a:t>
            </a:r>
          </a:p>
        </p:txBody>
      </p:sp>
      <p:sp>
        <p:nvSpPr>
          <p:cNvPr id="8" name="Oval 7"/>
          <p:cNvSpPr/>
          <p:nvPr/>
        </p:nvSpPr>
        <p:spPr>
          <a:xfrm>
            <a:off x="228600" y="3733800"/>
            <a:ext cx="533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105400"/>
            <a:ext cx="8534400" cy="954107"/>
          </a:xfrm>
          <a:prstGeom prst="rect">
            <a:avLst/>
          </a:prstGeom>
          <a:solidFill>
            <a:schemeClr val="accent5">
              <a:lumMod val="60000"/>
              <a:lumOff val="40000"/>
            </a:schemeClr>
          </a:solidFill>
        </p:spPr>
        <p:txBody>
          <a:bodyPr wrap="square">
            <a:spAutoFit/>
          </a:bodyPr>
          <a:lstStyle/>
          <a:p>
            <a:r>
              <a:rPr lang="bn-BD" sz="2800" dirty="0" smtClean="0">
                <a:latin typeface="NikoshBAN" pitchFamily="2" charset="0"/>
                <a:cs typeface="NikoshBAN" pitchFamily="2" charset="0"/>
              </a:rPr>
              <a:t>৩। উদ্ভিদ কোন অঞ্চল দিয়ে  খনিজ লবণ ও পানি শোষণ করে ?</a:t>
            </a:r>
          </a:p>
          <a:p>
            <a:r>
              <a:rPr lang="bn-BD" sz="2800" dirty="0" smtClean="0">
                <a:latin typeface="NikoshBAN" pitchFamily="2" charset="0"/>
                <a:cs typeface="NikoshBAN" pitchFamily="2" charset="0"/>
              </a:rPr>
              <a:t>    ক) মূলত্র অঞ্চল   খ) বর্ধিষ্ণ অঞ্চল     গ) পাতা         ঘ) মূলরোম অঞ্চল।</a:t>
            </a:r>
            <a:endParaRPr lang="en-US" sz="2800" dirty="0">
              <a:latin typeface="NikoshBAN" pitchFamily="2" charset="0"/>
              <a:cs typeface="NikoshBAN" pitchFamily="2" charset="0"/>
            </a:endParaRPr>
          </a:p>
        </p:txBody>
      </p:sp>
      <p:sp>
        <p:nvSpPr>
          <p:cNvPr id="10" name="Oval 9"/>
          <p:cNvSpPr/>
          <p:nvPr/>
        </p:nvSpPr>
        <p:spPr>
          <a:xfrm>
            <a:off x="6477000" y="5562600"/>
            <a:ext cx="457200"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ppt_x</p:attrName>
                                        </p:attrNameLst>
                                      </p:cBhvr>
                                      <p:tavLst>
                                        <p:tav tm="0">
                                          <p:val>
                                            <p:strVal val="#ppt_x-.2"/>
                                          </p:val>
                                        </p:tav>
                                        <p:tav tm="100000">
                                          <p:val>
                                            <p:strVal val="#ppt_x"/>
                                          </p:val>
                                        </p:tav>
                                      </p:tavLst>
                                    </p:anim>
                                    <p:anim calcmode="lin" valueType="num">
                                      <p:cBhvr>
                                        <p:cTn id="3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9400" y="533400"/>
            <a:ext cx="3124200" cy="584775"/>
          </a:xfrm>
          <a:prstGeom prst="rect">
            <a:avLst/>
          </a:prstGeom>
          <a:solidFill>
            <a:schemeClr val="accent5">
              <a:lumMod val="60000"/>
              <a:lumOff val="40000"/>
            </a:schemeClr>
          </a:solidFill>
        </p:spPr>
        <p:txBody>
          <a:bodyPr wrap="square" rtlCol="0">
            <a:spAutoFit/>
          </a:bodyPr>
          <a:lstStyle/>
          <a:p>
            <a:pPr algn="ctr"/>
            <a:r>
              <a:rPr lang="bn-BD" sz="3200" dirty="0" smtClean="0">
                <a:latin typeface="NikoshBAN" pitchFamily="2" charset="0"/>
                <a:cs typeface="NikoshBAN" pitchFamily="2" charset="0"/>
              </a:rPr>
              <a:t>গুরুত্বপূর্ণ শব্দ</a:t>
            </a:r>
            <a:endParaRPr lang="en-US" sz="3200" dirty="0">
              <a:latin typeface="NikoshBAN" pitchFamily="2" charset="0"/>
              <a:cs typeface="NikoshBAN" pitchFamily="2" charset="0"/>
            </a:endParaRPr>
          </a:p>
        </p:txBody>
      </p:sp>
      <p:sp>
        <p:nvSpPr>
          <p:cNvPr id="4" name="TextBox 3"/>
          <p:cNvSpPr txBox="1"/>
          <p:nvPr/>
        </p:nvSpPr>
        <p:spPr>
          <a:xfrm>
            <a:off x="3429000" y="1676400"/>
            <a:ext cx="2133600" cy="2554545"/>
          </a:xfrm>
          <a:prstGeom prst="rect">
            <a:avLst/>
          </a:prstGeom>
          <a:solidFill>
            <a:schemeClr val="accent5">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bn-BD" sz="3200" dirty="0" smtClean="0">
                <a:latin typeface="NikoshBAN" pitchFamily="2" charset="0"/>
                <a:cs typeface="NikoshBAN" pitchFamily="2" charset="0"/>
              </a:rPr>
              <a:t>মূলত্র</a:t>
            </a:r>
          </a:p>
          <a:p>
            <a:r>
              <a:rPr lang="bn-BD" sz="3200" dirty="0" smtClean="0">
                <a:latin typeface="NikoshBAN" pitchFamily="2" charset="0"/>
                <a:cs typeface="NikoshBAN" pitchFamily="2" charset="0"/>
              </a:rPr>
              <a:t>মূলরোম অঞ্চল</a:t>
            </a:r>
          </a:p>
          <a:p>
            <a:r>
              <a:rPr lang="bn-BD" sz="3200" dirty="0" smtClean="0">
                <a:latin typeface="NikoshBAN" pitchFamily="2" charset="0"/>
                <a:cs typeface="NikoshBAN" pitchFamily="2" charset="0"/>
              </a:rPr>
              <a:t>বর্ধিষ্ণ অঞ্চল</a:t>
            </a:r>
          </a:p>
          <a:p>
            <a:r>
              <a:rPr lang="bn-BD" sz="3200" dirty="0" smtClean="0">
                <a:latin typeface="NikoshBAN" pitchFamily="2" charset="0"/>
                <a:cs typeface="NikoshBAN" pitchFamily="2" charset="0"/>
              </a:rPr>
              <a:t>স্থানিকমূল</a:t>
            </a:r>
          </a:p>
          <a:p>
            <a:r>
              <a:rPr lang="bn-BD" sz="3200" dirty="0" smtClean="0">
                <a:latin typeface="NikoshBAN" pitchFamily="2" charset="0"/>
                <a:cs typeface="NikoshBAN" pitchFamily="2" charset="0"/>
              </a:rPr>
              <a:t>অস্থানিকমূল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381000"/>
            <a:ext cx="5257800" cy="830997"/>
          </a:xfrm>
          <a:prstGeom prst="rect">
            <a:avLst/>
          </a:prstGeom>
          <a:solidFill>
            <a:schemeClr val="tx2">
              <a:lumMod val="40000"/>
              <a:lumOff val="60000"/>
            </a:schemeClr>
          </a:solidFill>
          <a:ln>
            <a:noFill/>
          </a:ln>
          <a:effectLst>
            <a:outerShdw blurRad="225425" dist="50800" dir="5220000" algn="ctr">
              <a:srgbClr val="000000">
                <a:alpha val="33000"/>
              </a:srgbClr>
            </a:outerShdw>
          </a:effectLst>
          <a:scene3d>
            <a:camera prst="perspectiveRelaxedModerately"/>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4800" dirty="0" smtClean="0">
                <a:latin typeface="NikoshBAN" pitchFamily="2" charset="0"/>
                <a:cs typeface="NikoshBAN" pitchFamily="2" charset="0"/>
              </a:rPr>
              <a:t>বাড়ির কাজ</a:t>
            </a:r>
            <a:endParaRPr lang="en-US" sz="4800" dirty="0">
              <a:latin typeface="NikoshBAN" pitchFamily="2" charset="0"/>
              <a:cs typeface="NikoshBAN" pitchFamily="2" charset="0"/>
            </a:endParaRPr>
          </a:p>
        </p:txBody>
      </p:sp>
      <p:sp>
        <p:nvSpPr>
          <p:cNvPr id="3" name="TextBox 2"/>
          <p:cNvSpPr txBox="1"/>
          <p:nvPr/>
        </p:nvSpPr>
        <p:spPr>
          <a:xfrm>
            <a:off x="228600" y="1981200"/>
            <a:ext cx="8610600" cy="1569660"/>
          </a:xfrm>
          <a:prstGeom prst="rect">
            <a:avLst/>
          </a:prstGeom>
          <a:solidFill>
            <a:srgbClr val="00B050"/>
          </a:solidFill>
          <a:ln w="38100">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3200" dirty="0" smtClean="0">
                <a:latin typeface="NikoshBAN" pitchFamily="2" charset="0"/>
                <a:cs typeface="NikoshBAN" pitchFamily="2" charset="0"/>
              </a:rPr>
              <a:t>জমি থেকে কিছু  ধানের চারা,  মরিচের গাছ ও মূলা গাছ তুলে এনে নারিকেল গাছের মূলের সাথে মিলিয়ে দেখ এবং মিল ও অমিলগুলো খাতায় লিখ।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78844"/>
            <a:ext cx="5029200" cy="1107996"/>
          </a:xfrm>
          <a:prstGeom prst="rect">
            <a:avLst/>
          </a:prstGeom>
          <a:noFill/>
          <a:ln>
            <a:noFill/>
          </a:ln>
          <a:effectLst>
            <a:outerShdw blurRad="225425" dist="50800" dir="5220000" algn="ctr">
              <a:srgbClr val="000000">
                <a:alpha val="33000"/>
              </a:srgbClr>
            </a:outerShdw>
          </a:effectLst>
          <a:scene3d>
            <a:camera prst="perspectiveFront" fov="3300000">
              <a:rot lat="448395" lon="20134405" rev="256094"/>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ctr"/>
            <a:r>
              <a:rPr lang="bn-BD" sz="6600" b="1" i="1" dirty="0" smtClean="0">
                <a:solidFill>
                  <a:srgbClr val="002060"/>
                </a:solidFill>
                <a:latin typeface="NikoshBAN" pitchFamily="2" charset="0"/>
                <a:cs typeface="NikoshBAN" pitchFamily="2" charset="0"/>
              </a:rPr>
              <a:t>ধন্যবাদ</a:t>
            </a:r>
            <a:endParaRPr lang="en-US" sz="6600" b="1" i="1" dirty="0">
              <a:solidFill>
                <a:srgbClr val="002060"/>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371600"/>
            <a:ext cx="3886200" cy="2631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152400" y="381000"/>
            <a:ext cx="8610599" cy="6019800"/>
            <a:chOff x="152400" y="381000"/>
            <a:chExt cx="8610599" cy="6019800"/>
          </a:xfrm>
        </p:grpSpPr>
        <p:sp>
          <p:nvSpPr>
            <p:cNvPr id="16" name="Rounded Rectangle 15"/>
            <p:cNvSpPr/>
            <p:nvPr/>
          </p:nvSpPr>
          <p:spPr>
            <a:xfrm>
              <a:off x="152400" y="3124200"/>
              <a:ext cx="4209344" cy="3276600"/>
            </a:xfrm>
            <a:prstGeom prst="roundRect">
              <a:avLst>
                <a:gd name="adj" fmla="val 36394"/>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err="1" smtClean="0">
                  <a:solidFill>
                    <a:schemeClr val="tx1"/>
                  </a:solidFill>
                  <a:latin typeface="NikoshBAN" pitchFamily="2" charset="0"/>
                  <a:cs typeface="NikoshBAN" pitchFamily="2" charset="0"/>
                </a:rPr>
                <a:t>মোঃ</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ইউসুফ</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আলী</a:t>
              </a:r>
              <a:endParaRPr lang="en-US" sz="3200" dirty="0" smtClean="0">
                <a:solidFill>
                  <a:schemeClr val="tx1"/>
                </a:solidFill>
                <a:latin typeface="NikoshBAN" pitchFamily="2" charset="0"/>
                <a:cs typeface="NikoshBAN" pitchFamily="2" charset="0"/>
              </a:endParaRPr>
            </a:p>
            <a:p>
              <a:pPr algn="ctr"/>
              <a:r>
                <a:rPr lang="en-US" sz="3200" dirty="0" err="1" smtClean="0">
                  <a:solidFill>
                    <a:schemeClr val="tx1"/>
                  </a:solidFill>
                  <a:latin typeface="NikoshBAN" pitchFamily="2" charset="0"/>
                  <a:cs typeface="NikoshBAN" pitchFamily="2" charset="0"/>
                </a:rPr>
                <a:t>সিনিয়র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সহকারী</a:t>
              </a:r>
              <a:r>
                <a:rPr lang="en-US" sz="3200" dirty="0" smtClean="0">
                  <a:solidFill>
                    <a:schemeClr val="tx1"/>
                  </a:solidFill>
                  <a:latin typeface="NikoshBAN" pitchFamily="2" charset="0"/>
                  <a:cs typeface="NikoshBAN" pitchFamily="2" charset="0"/>
                </a:rPr>
                <a:t> </a:t>
              </a:r>
              <a:r>
                <a:rPr lang="en-US" sz="3200" dirty="0" err="1" smtClean="0">
                  <a:solidFill>
                    <a:schemeClr val="tx1"/>
                  </a:solidFill>
                  <a:latin typeface="NikoshBAN" pitchFamily="2" charset="0"/>
                  <a:cs typeface="NikoshBAN" pitchFamily="2" charset="0"/>
                </a:rPr>
                <a:t>শিক্ষক</a:t>
              </a:r>
              <a:endParaRPr lang="en-US" sz="3200" dirty="0" smtClean="0">
                <a:solidFill>
                  <a:schemeClr val="tx1"/>
                </a:solidFill>
                <a:latin typeface="NikoshBAN" pitchFamily="2" charset="0"/>
                <a:cs typeface="NikoshBAN" pitchFamily="2" charset="0"/>
              </a:endParaRPr>
            </a:p>
            <a:p>
              <a:pPr algn="ctr"/>
              <a:r>
                <a:rPr lang="en-US" sz="2400" dirty="0" err="1" smtClean="0">
                  <a:solidFill>
                    <a:schemeClr val="tx1"/>
                  </a:solidFill>
                  <a:latin typeface="NikoshBAN" pitchFamily="2" charset="0"/>
                  <a:cs typeface="NikoshBAN" pitchFamily="2" charset="0"/>
                </a:rPr>
                <a:t>পাথরডুবি</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দাখিল</a:t>
              </a:r>
              <a:r>
                <a:rPr lang="en-US" sz="2400" dirty="0" smtClean="0">
                  <a:solidFill>
                    <a:schemeClr val="tx1"/>
                  </a:solidFill>
                  <a:latin typeface="NikoshBAN" pitchFamily="2" charset="0"/>
                  <a:cs typeface="NikoshBAN" pitchFamily="2" charset="0"/>
                </a:rPr>
                <a:t> </a:t>
              </a:r>
              <a:r>
                <a:rPr lang="en-US" sz="2400" dirty="0" err="1" smtClean="0">
                  <a:solidFill>
                    <a:schemeClr val="tx1"/>
                  </a:solidFill>
                  <a:latin typeface="NikoshBAN" pitchFamily="2" charset="0"/>
                  <a:cs typeface="NikoshBAN" pitchFamily="2" charset="0"/>
                </a:rPr>
                <a:t>মাদরাসা</a:t>
              </a:r>
              <a:r>
                <a:rPr lang="en-US" sz="2400" dirty="0" smtClean="0">
                  <a:solidFill>
                    <a:schemeClr val="tx1"/>
                  </a:solidFill>
                  <a:latin typeface="NikoshBAN" pitchFamily="2" charset="0"/>
                  <a:cs typeface="NikoshBAN" pitchFamily="2" charset="0"/>
                </a:rPr>
                <a:t>।</a:t>
              </a:r>
              <a:endParaRPr lang="en-US" sz="2400" dirty="0" smtClean="0">
                <a:solidFill>
                  <a:schemeClr val="tx1"/>
                </a:solidFill>
                <a:latin typeface="NikoshBAN" pitchFamily="2" charset="0"/>
                <a:cs typeface="NikoshBAN" pitchFamily="2" charset="0"/>
              </a:endParaRPr>
            </a:p>
            <a:p>
              <a:pPr algn="ctr"/>
              <a:r>
                <a:rPr lang="en-US" sz="1600" dirty="0" smtClean="0">
                  <a:solidFill>
                    <a:schemeClr val="tx1"/>
                  </a:solidFill>
                  <a:latin typeface="NikoshBAN" pitchFamily="2" charset="0"/>
                  <a:cs typeface="NikoshBAN" pitchFamily="2" charset="0"/>
                </a:rPr>
                <a:t>yousufict1978@gmail</a:t>
              </a:r>
              <a:r>
                <a:rPr lang="en-US" sz="1600" dirty="0" smtClean="0">
                  <a:solidFill>
                    <a:schemeClr val="tx1"/>
                  </a:solidFill>
                  <a:latin typeface="Times New Roman" pitchFamily="18" charset="0"/>
                  <a:cs typeface="Times New Roman" pitchFamily="18" charset="0"/>
                </a:rPr>
                <a:t>.com</a:t>
              </a:r>
              <a:endParaRPr lang="en-US" sz="1600" dirty="0" smtClean="0">
                <a:solidFill>
                  <a:schemeClr val="tx1"/>
                </a:solidFill>
                <a:latin typeface="Times New Roman" pitchFamily="18" charset="0"/>
                <a:cs typeface="Times New Roman" pitchFamily="18" charset="0"/>
              </a:endParaRPr>
            </a:p>
            <a:p>
              <a:pPr algn="ctr"/>
              <a:r>
                <a:rPr lang="en-US" sz="2000" dirty="0" smtClean="0">
                  <a:solidFill>
                    <a:schemeClr val="tx1"/>
                  </a:solidFill>
                  <a:latin typeface="Times New Roman" pitchFamily="18" charset="0"/>
                  <a:cs typeface="Times New Roman" pitchFamily="18" charset="0"/>
                </a:rPr>
                <a:t>Mob.-</a:t>
              </a:r>
              <a:r>
                <a:rPr lang="en-US" sz="2000" dirty="0" smtClean="0">
                  <a:solidFill>
                    <a:schemeClr val="tx1"/>
                  </a:solidFill>
                  <a:latin typeface="Times New Roman" pitchFamily="18" charset="0"/>
                  <a:cs typeface="Times New Roman" pitchFamily="18" charset="0"/>
                </a:rPr>
                <a:t>01734302394</a:t>
              </a:r>
              <a:endParaRPr lang="bn-BD" sz="2000" dirty="0" smtClean="0">
                <a:solidFill>
                  <a:schemeClr val="tx1"/>
                </a:solidFill>
                <a:latin typeface="NikoshBAN" pitchFamily="2" charset="0"/>
                <a:cs typeface="NikoshBAN" pitchFamily="2" charset="0"/>
              </a:endParaRPr>
            </a:p>
            <a:p>
              <a:pPr algn="ctr"/>
              <a:endParaRPr lang="bn-BD" sz="2400" dirty="0" smtClean="0">
                <a:solidFill>
                  <a:schemeClr val="tx1"/>
                </a:solidFill>
                <a:latin typeface="NikoshBAN" pitchFamily="2" charset="0"/>
                <a:cs typeface="NikoshBAN" pitchFamily="2" charset="0"/>
              </a:endParaRPr>
            </a:p>
          </p:txBody>
        </p:sp>
        <p:sp>
          <p:nvSpPr>
            <p:cNvPr id="19" name="Rounded Rectangle 18"/>
            <p:cNvSpPr/>
            <p:nvPr/>
          </p:nvSpPr>
          <p:spPr>
            <a:xfrm>
              <a:off x="4648200" y="3124200"/>
              <a:ext cx="4114799" cy="3200400"/>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শ্রেণি</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ষষ্ঠ</a:t>
              </a:r>
            </a:p>
            <a:p>
              <a:pPr algn="ct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বিষয়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বিজ্ঞান</a:t>
              </a:r>
            </a:p>
            <a:p>
              <a:pPr algn="ctr"/>
              <a:r>
                <a:rPr lang="bn-BD" sz="2800" dirty="0" smtClean="0">
                  <a:solidFill>
                    <a:schemeClr val="tx1"/>
                  </a:solidFill>
                  <a:latin typeface="NikoshBAN" pitchFamily="2" charset="0"/>
                  <a:cs typeface="NikoshBAN" pitchFamily="2" charset="0"/>
                </a:rPr>
                <a:t>অধ্যায়</a:t>
              </a:r>
              <a:r>
                <a:rPr lang="en-US" sz="2800" dirty="0" smtClean="0">
                  <a:solidFill>
                    <a:schemeClr val="tx1"/>
                  </a:solidFill>
                  <a:latin typeface="NikoshBAN" pitchFamily="2" charset="0"/>
                  <a:cs typeface="NikoshBAN" pitchFamily="2" charset="0"/>
                </a:rPr>
                <a:t>:</a:t>
              </a:r>
              <a:r>
                <a:rPr lang="bn-BD"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চতুর্থ</a:t>
              </a:r>
              <a:endParaRPr lang="en-US" sz="2800" dirty="0" smtClean="0">
                <a:solidFill>
                  <a:schemeClr val="tx1"/>
                </a:solidFill>
                <a:latin typeface="NikoshBAN" pitchFamily="2" charset="0"/>
                <a:cs typeface="NikoshBAN" pitchFamily="2" charset="0"/>
              </a:endParaRPr>
            </a:p>
            <a:p>
              <a:pPr algn="ctr"/>
              <a:r>
                <a:rPr lang="en-US" sz="2800" dirty="0" err="1" smtClean="0">
                  <a:solidFill>
                    <a:schemeClr val="tx1"/>
                  </a:solidFill>
                  <a:latin typeface="NikoshBAN" pitchFamily="2" charset="0"/>
                  <a:cs typeface="NikoshBAN" pitchFamily="2" charset="0"/>
                </a:rPr>
                <a:t>সময়ঃ</a:t>
              </a:r>
              <a:r>
                <a:rPr lang="en-US" sz="2800" dirty="0" smtClean="0">
                  <a:solidFill>
                    <a:schemeClr val="tx1"/>
                  </a:solidFill>
                  <a:latin typeface="NikoshBAN" pitchFamily="2" charset="0"/>
                  <a:cs typeface="NikoshBAN" pitchFamily="2" charset="0"/>
                </a:rPr>
                <a:t> ৪৫ </a:t>
              </a:r>
              <a:r>
                <a:rPr lang="en-US" sz="2800" dirty="0" err="1" smtClean="0">
                  <a:solidFill>
                    <a:schemeClr val="tx1"/>
                  </a:solidFill>
                  <a:latin typeface="NikoshBAN" pitchFamily="2" charset="0"/>
                  <a:cs typeface="NikoshBAN" pitchFamily="2" charset="0"/>
                </a:rPr>
                <a:t>মিনিট</a:t>
              </a:r>
              <a:endParaRPr lang="en-US" sz="2800" dirty="0" smtClean="0">
                <a:solidFill>
                  <a:schemeClr val="tx1"/>
                </a:solidFill>
                <a:latin typeface="NikoshBAN" pitchFamily="2" charset="0"/>
                <a:cs typeface="NikoshBAN" pitchFamily="2" charset="0"/>
              </a:endParaRPr>
            </a:p>
            <a:p>
              <a:pPr algn="ctr"/>
              <a:r>
                <a:rPr lang="en-US" sz="2800" dirty="0" err="1" smtClean="0">
                  <a:solidFill>
                    <a:schemeClr val="tx1"/>
                  </a:solidFill>
                  <a:latin typeface="NikoshBAN" pitchFamily="2" charset="0"/>
                  <a:cs typeface="NikoshBAN" pitchFamily="2" charset="0"/>
                </a:rPr>
                <a:t>তারিখঃ</a:t>
              </a:r>
              <a:r>
                <a:rPr lang="en-US" sz="2800" dirty="0" smtClean="0">
                  <a:solidFill>
                    <a:schemeClr val="tx1"/>
                  </a:solidFill>
                  <a:latin typeface="NikoshBAN" pitchFamily="2" charset="0"/>
                  <a:cs typeface="NikoshBAN" pitchFamily="2" charset="0"/>
                </a:rPr>
                <a:t> ২৬-০৯-২০২১ </a:t>
              </a:r>
              <a:r>
                <a:rPr lang="en-US" sz="2800" dirty="0" err="1" smtClean="0">
                  <a:solidFill>
                    <a:schemeClr val="tx1"/>
                  </a:solidFill>
                  <a:latin typeface="NikoshBAN" pitchFamily="2" charset="0"/>
                  <a:cs typeface="NikoshBAN" pitchFamily="2" charset="0"/>
                </a:rPr>
                <a:t>ইং</a:t>
              </a:r>
              <a:r>
                <a:rPr lang="en-US" sz="2800" dirty="0" smtClean="0">
                  <a:solidFill>
                    <a:schemeClr val="tx1"/>
                  </a:solidFill>
                  <a:latin typeface="NikoshBAN" pitchFamily="2" charset="0"/>
                  <a:cs typeface="NikoshBAN" pitchFamily="2" charset="0"/>
                </a:rPr>
                <a:t>।</a:t>
              </a:r>
              <a:endParaRPr lang="bn-BD" sz="2800" dirty="0" smtClean="0">
                <a:solidFill>
                  <a:schemeClr val="tx1"/>
                </a:solidFill>
                <a:latin typeface="NikoshBAN" pitchFamily="2" charset="0"/>
                <a:cs typeface="NikoshBAN" pitchFamily="2" charset="0"/>
              </a:endParaRPr>
            </a:p>
          </p:txBody>
        </p:sp>
        <p:pic>
          <p:nvPicPr>
            <p:cNvPr id="20" name="Picture 19" descr="6.jpg"/>
            <p:cNvPicPr>
              <a:picLocks noChangeAspect="1"/>
            </p:cNvPicPr>
            <p:nvPr/>
          </p:nvPicPr>
          <p:blipFill>
            <a:blip r:embed="rId3" cstate="print"/>
            <a:srcRect l="3030" t="2703" r="3030"/>
            <a:stretch>
              <a:fillRect/>
            </a:stretch>
          </p:blipFill>
          <p:spPr>
            <a:xfrm>
              <a:off x="6671733" y="609601"/>
              <a:ext cx="1828800" cy="2209799"/>
            </a:xfrm>
            <a:prstGeom prst="rect">
              <a:avLst/>
            </a:prstGeom>
            <a:ln>
              <a:noFill/>
            </a:ln>
            <a:effectLst>
              <a:outerShdw blurRad="292100" dist="139700" dir="2700000" algn="tl" rotWithShape="0">
                <a:srgbClr val="333333">
                  <a:alpha val="65000"/>
                </a:srgbClr>
              </a:outerShdw>
            </a:effectLst>
          </p:spPr>
        </p:pic>
        <p:sp>
          <p:nvSpPr>
            <p:cNvPr id="18" name="Rectangle 17"/>
            <p:cNvSpPr/>
            <p:nvPr/>
          </p:nvSpPr>
          <p:spPr>
            <a:xfrm>
              <a:off x="3014133" y="954881"/>
              <a:ext cx="2844800" cy="6905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cxnSp>
          <p:nvCxnSpPr>
            <p:cNvPr id="23" name="Straight Connector 22"/>
            <p:cNvCxnSpPr/>
            <p:nvPr/>
          </p:nvCxnSpPr>
          <p:spPr>
            <a:xfrm rot="5400000">
              <a:off x="2942872" y="4609394"/>
              <a:ext cx="3124200" cy="1412"/>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81000"/>
              <a:ext cx="2514599" cy="25095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2667000" y="1219200"/>
            <a:ext cx="3733800" cy="523220"/>
          </a:xfrm>
          <a:prstGeom prst="rect">
            <a:avLst/>
          </a:prstGeom>
          <a:solidFill>
            <a:srgbClr val="002060"/>
          </a:solidFill>
          <a:ln w="28575">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গাছগুলো পড়ে যাচ্ছে না কেন?</a:t>
            </a:r>
            <a:endParaRPr lang="en-US" sz="2800" dirty="0">
              <a:latin typeface="NikoshBAN" pitchFamily="2" charset="0"/>
              <a:cs typeface="NikoshBAN" pitchFamily="2" charset="0"/>
            </a:endParaRPr>
          </a:p>
        </p:txBody>
      </p:sp>
      <p:graphicFrame>
        <p:nvGraphicFramePr>
          <p:cNvPr id="5" name="Content Placeholder 4">
            <a:hlinkClick r:id="" action="ppaction://ole?verb=0"/>
          </p:cNvPr>
          <p:cNvGraphicFramePr>
            <a:graphicFrameLocks noGrp="1" noChangeAspect="1"/>
          </p:cNvGraphicFramePr>
          <p:nvPr>
            <p:ph idx="1"/>
          </p:nvPr>
        </p:nvGraphicFramePr>
        <p:xfrm>
          <a:off x="2729706" y="3520281"/>
          <a:ext cx="3684588" cy="685800"/>
        </p:xfrm>
        <a:graphic>
          <a:graphicData uri="http://schemas.openxmlformats.org/presentationml/2006/ole">
            <mc:AlternateContent xmlns:mc="http://schemas.openxmlformats.org/markup-compatibility/2006">
              <mc:Choice xmlns:v="urn:schemas-microsoft-com:vml" Requires="v">
                <p:oleObj spid="_x0000_s67588" name="Packager Shell Object" showAsIcon="1" r:id="rId4" imgW="3683880" imgH="685800" progId="Package">
                  <p:embed/>
                </p:oleObj>
              </mc:Choice>
              <mc:Fallback>
                <p:oleObj name="Packager Shell Object" showAsIcon="1" r:id="rId4" imgW="3683880" imgH="685800" progId="Package">
                  <p:embed/>
                  <p:pic>
                    <p:nvPicPr>
                      <p:cNvPr id="0" name="Content Placeholde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9706" y="3520281"/>
                        <a:ext cx="3684588"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743200" y="4953000"/>
            <a:ext cx="3962400" cy="523220"/>
          </a:xfrm>
          <a:prstGeom prst="rect">
            <a:avLst/>
          </a:prstGeom>
          <a:solidFill>
            <a:schemeClr val="accent5">
              <a:lumMod val="60000"/>
              <a:lumOff val="40000"/>
            </a:schemeClr>
          </a:solidFill>
        </p:spPr>
        <p:txBody>
          <a:bodyPr wrap="square" rtlCol="0">
            <a:spAutoFit/>
          </a:bodyPr>
          <a:lstStyle/>
          <a:p>
            <a:pPr algn="ctr"/>
            <a:r>
              <a:rPr lang="bn-BD" sz="2800" dirty="0" smtClean="0">
                <a:latin typeface="NikoshBAN" pitchFamily="2" charset="0"/>
                <a:cs typeface="NikoshBAN" pitchFamily="2" charset="0"/>
              </a:rPr>
              <a:t>মুল কী কাজ করে?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as.jpg"/>
          <p:cNvPicPr>
            <a:picLocks noChangeAspect="1"/>
          </p:cNvPicPr>
          <p:nvPr/>
        </p:nvPicPr>
        <p:blipFill>
          <a:blip r:embed="rId3"/>
          <a:stretch>
            <a:fillRect/>
          </a:stretch>
        </p:blipFill>
        <p:spPr>
          <a:xfrm>
            <a:off x="349970" y="1600200"/>
            <a:ext cx="4222030"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hgut.jpg"/>
          <p:cNvPicPr>
            <a:picLocks noChangeAspect="1"/>
          </p:cNvPicPr>
          <p:nvPr/>
        </p:nvPicPr>
        <p:blipFill>
          <a:blip r:embed="rId4"/>
          <a:stretch>
            <a:fillRect/>
          </a:stretch>
        </p:blipFill>
        <p:spPr>
          <a:xfrm>
            <a:off x="4837235" y="1600200"/>
            <a:ext cx="4078165" cy="4038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85800"/>
            <a:ext cx="8686800" cy="523220"/>
          </a:xfrm>
          <a:prstGeom prst="rect">
            <a:avLst/>
          </a:prstGeom>
          <a:solidFill>
            <a:srgbClr val="00B050"/>
          </a:solidFill>
          <a:ln w="38100">
            <a:solidFill>
              <a:srgbClr val="FF0000"/>
            </a:solid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2800" dirty="0" smtClean="0">
                <a:latin typeface="NikoshBAN" pitchFamily="2" charset="0"/>
                <a:cs typeface="NikoshBAN" pitchFamily="2" charset="0"/>
              </a:rPr>
              <a:t>নিচের ‘ক’ ও ‘খ’  </a:t>
            </a:r>
            <a:r>
              <a:rPr lang="en-US" sz="2800" dirty="0" err="1" smtClean="0">
                <a:latin typeface="NikoshBAN" pitchFamily="2" charset="0"/>
                <a:cs typeface="NikoshBAN" pitchFamily="2" charset="0"/>
              </a:rPr>
              <a:t>গাছ</a:t>
            </a:r>
            <a:r>
              <a:rPr lang="bn-BD" sz="2800" dirty="0" smtClean="0">
                <a:latin typeface="NikoshBAN" pitchFamily="2" charset="0"/>
                <a:cs typeface="NikoshBAN" pitchFamily="2" charset="0"/>
              </a:rPr>
              <a:t> দুইটি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কিছু</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রেখে</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দিলে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a:t>
            </a:r>
            <a:r>
              <a:rPr lang="bn-BD" sz="2800" dirty="0" smtClean="0">
                <a:latin typeface="NikoshBAN" pitchFamily="2" charset="0"/>
                <a:cs typeface="NikoshBAN" pitchFamily="2" charset="0"/>
              </a:rPr>
              <a:t> ধরণের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পরিবর্তন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হবে</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5" name="TextBox 4"/>
          <p:cNvSpPr txBox="1"/>
          <p:nvPr/>
        </p:nvSpPr>
        <p:spPr>
          <a:xfrm>
            <a:off x="2209800" y="5867400"/>
            <a:ext cx="762000" cy="76944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4400" dirty="0" smtClean="0">
                <a:latin typeface="NikoshBAN" pitchFamily="2" charset="0"/>
                <a:cs typeface="NikoshBAN" pitchFamily="2" charset="0"/>
              </a:rPr>
              <a:t>ক</a:t>
            </a:r>
            <a:endParaRPr lang="en-US" sz="4400" dirty="0">
              <a:latin typeface="NikoshBAN" pitchFamily="2" charset="0"/>
              <a:cs typeface="NikoshBAN" pitchFamily="2" charset="0"/>
            </a:endParaRPr>
          </a:p>
        </p:txBody>
      </p:sp>
      <p:sp>
        <p:nvSpPr>
          <p:cNvPr id="6" name="TextBox 5"/>
          <p:cNvSpPr txBox="1"/>
          <p:nvPr/>
        </p:nvSpPr>
        <p:spPr>
          <a:xfrm>
            <a:off x="6096000" y="5791200"/>
            <a:ext cx="1143000" cy="646331"/>
          </a:xfrm>
          <a:prstGeom prst="rect">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BD" sz="3600" dirty="0" smtClean="0"/>
              <a:t>খ</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511314"/>
            <a:ext cx="5562600" cy="707886"/>
          </a:xfrm>
          <a:prstGeom prst="rect">
            <a:avLst/>
          </a:prstGeom>
          <a:solidFill>
            <a:srgbClr val="00B0F0"/>
          </a:solidFill>
          <a:ln w="19050">
            <a:solidFill>
              <a:srgbClr val="FFFF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4000" dirty="0" smtClean="0">
                <a:latin typeface="NikoshBAN" pitchFamily="2" charset="0"/>
                <a:cs typeface="NikoshBAN" pitchFamily="2" charset="0"/>
              </a:rPr>
              <a:t>একটি আদর্শ মূলের বিভিন্ন অংশ</a:t>
            </a:r>
            <a:endParaRPr lang="en-US" sz="4000" dirty="0">
              <a:latin typeface="NikoshBAN" pitchFamily="2" charset="0"/>
              <a:cs typeface="NikoshBAN" pitchFamily="2" charset="0"/>
            </a:endParaRPr>
          </a:p>
        </p:txBody>
      </p:sp>
      <p:pic>
        <p:nvPicPr>
          <p:cNvPr id="4" name="Picture 3" descr="Untitled-1.jpg"/>
          <p:cNvPicPr>
            <a:picLocks noChangeAspect="1"/>
          </p:cNvPicPr>
          <p:nvPr/>
        </p:nvPicPr>
        <p:blipFill>
          <a:blip r:embed="rId3"/>
          <a:stretch>
            <a:fillRect/>
          </a:stretch>
        </p:blipFill>
        <p:spPr>
          <a:xfrm>
            <a:off x="2590800" y="1905000"/>
            <a:ext cx="3695178" cy="2387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602159"/>
            <a:ext cx="4724400" cy="769441"/>
          </a:xfrm>
          <a:prstGeom prst="rect">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4400" dirty="0" smtClean="0">
                <a:latin typeface="NikoshBAN" pitchFamily="2" charset="0"/>
                <a:cs typeface="NikoshBAN" pitchFamily="2" charset="0"/>
              </a:rPr>
              <a:t>শিখনফল</a:t>
            </a:r>
            <a:endParaRPr lang="en-US" sz="4400" dirty="0">
              <a:latin typeface="NikoshBAN" pitchFamily="2" charset="0"/>
              <a:cs typeface="NikoshBAN" pitchFamily="2" charset="0"/>
            </a:endParaRPr>
          </a:p>
        </p:txBody>
      </p:sp>
      <p:sp>
        <p:nvSpPr>
          <p:cNvPr id="3" name="TextBox 2"/>
          <p:cNvSpPr txBox="1"/>
          <p:nvPr/>
        </p:nvSpPr>
        <p:spPr>
          <a:xfrm>
            <a:off x="914400" y="1676400"/>
            <a:ext cx="7696200" cy="2677656"/>
          </a:xfrm>
          <a:prstGeom prst="rect">
            <a:avLst/>
          </a:prstGeom>
          <a:solidFill>
            <a:srgbClr val="00B0F0"/>
          </a:solidFill>
          <a:ln w="28575">
            <a:solidFill>
              <a:srgbClr val="FFFF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bn-BD" sz="4000" dirty="0" smtClean="0">
                <a:latin typeface="NikoshBAN" pitchFamily="2" charset="0"/>
                <a:cs typeface="NikoshBAN" pitchFamily="2" charset="0"/>
              </a:rPr>
              <a:t>এ পাঠ শেষে শিক্ষার্থীরা-</a:t>
            </a:r>
            <a:r>
              <a:rPr lang="en-US" sz="4000" dirty="0" smtClean="0">
                <a:latin typeface="NikoshBAN" pitchFamily="2" charset="0"/>
                <a:cs typeface="NikoshBAN" pitchFamily="2" charset="0"/>
              </a:rPr>
              <a:t>--</a:t>
            </a:r>
            <a:endParaRPr lang="bn-BD" sz="4000" dirty="0" smtClean="0">
              <a:latin typeface="NikoshBAN" pitchFamily="2" charset="0"/>
              <a:cs typeface="NikoshBAN" pitchFamily="2" charset="0"/>
            </a:endParaRPr>
          </a:p>
          <a:p>
            <a:r>
              <a:rPr lang="bn-BD" sz="3200" dirty="0" smtClean="0">
                <a:latin typeface="NikoshBAN" pitchFamily="2" charset="0"/>
                <a:cs typeface="NikoshBAN" pitchFamily="2" charset="0"/>
              </a:rPr>
              <a:t>১। মূলের প্রধান প্রধান বৈশিষ্ট্যগুলো উল্লেখ করতে পারবে</a:t>
            </a:r>
          </a:p>
          <a:p>
            <a:r>
              <a:rPr lang="bn-BD" sz="3200" dirty="0" smtClean="0">
                <a:latin typeface="NikoshBAN" pitchFamily="2" charset="0"/>
                <a:cs typeface="NikoshBAN" pitchFamily="2" charset="0"/>
              </a:rPr>
              <a:t>২। একটি আদর্শ মূলের বিভিন্ন অংশ চিহ্নিত করতে পারবে</a:t>
            </a:r>
          </a:p>
          <a:p>
            <a:r>
              <a:rPr lang="bn-BD" sz="3200" dirty="0" smtClean="0">
                <a:latin typeface="NikoshBAN" pitchFamily="2" charset="0"/>
                <a:cs typeface="NikoshBAN" pitchFamily="2" charset="0"/>
              </a:rPr>
              <a:t>৩। মূলের প্রকারভেদ ব্যাখ্যা করতে পারবে</a:t>
            </a:r>
          </a:p>
          <a:p>
            <a:r>
              <a:rPr lang="bn-BD" sz="3200" dirty="0" smtClean="0">
                <a:latin typeface="NikoshBAN" pitchFamily="2" charset="0"/>
                <a:cs typeface="NikoshBAN" pitchFamily="2" charset="0"/>
              </a:rPr>
              <a:t>৪। মূলের কাজ ব্যাখ্যা করতে পারবে।</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ootcap.jpg"/>
          <p:cNvPicPr>
            <a:picLocks noChangeAspect="1"/>
          </p:cNvPicPr>
          <p:nvPr/>
        </p:nvPicPr>
        <p:blipFill>
          <a:blip r:embed="rId3"/>
          <a:stretch>
            <a:fillRect/>
          </a:stretch>
        </p:blipFill>
        <p:spPr>
          <a:xfrm>
            <a:off x="304800" y="1143000"/>
            <a:ext cx="4343401" cy="5715000"/>
          </a:xfrm>
          <a:prstGeom prst="rect">
            <a:avLst/>
          </a:prstGeom>
        </p:spPr>
      </p:pic>
      <p:cxnSp>
        <p:nvCxnSpPr>
          <p:cNvPr id="6" name="Straight Arrow Connector 5"/>
          <p:cNvCxnSpPr/>
          <p:nvPr/>
        </p:nvCxnSpPr>
        <p:spPr>
          <a:xfrm>
            <a:off x="2057400" y="5715000"/>
            <a:ext cx="4038600" cy="1588"/>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057400" y="4495800"/>
            <a:ext cx="4038600"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905000" y="1828800"/>
            <a:ext cx="3593432" cy="609600"/>
            <a:chOff x="1905000" y="1828800"/>
            <a:chExt cx="3593432" cy="609600"/>
          </a:xfrm>
        </p:grpSpPr>
        <p:cxnSp>
          <p:nvCxnSpPr>
            <p:cNvPr id="16" name="Straight Connector 15"/>
            <p:cNvCxnSpPr/>
            <p:nvPr/>
          </p:nvCxnSpPr>
          <p:spPr>
            <a:xfrm rot="5400000" flipH="1" flipV="1">
              <a:off x="1638969" y="2171031"/>
              <a:ext cx="533400" cy="1337"/>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905000" y="1828800"/>
              <a:ext cx="3593432" cy="762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15" name="TextBox 14"/>
          <p:cNvSpPr txBox="1"/>
          <p:nvPr/>
        </p:nvSpPr>
        <p:spPr>
          <a:xfrm>
            <a:off x="1752600" y="228600"/>
            <a:ext cx="5181600" cy="707886"/>
          </a:xfrm>
          <a:prstGeom prst="rect">
            <a:avLst/>
          </a:prstGeom>
          <a:solidFill>
            <a:srgbClr val="00B050"/>
          </a:solid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BD" sz="4000" dirty="0" smtClean="0">
                <a:latin typeface="NikoshBAN" pitchFamily="2" charset="0"/>
                <a:cs typeface="NikoshBAN" pitchFamily="2" charset="0"/>
              </a:rPr>
              <a:t>একটি মূলের বিভিন্ন অংশ</a:t>
            </a:r>
            <a:endParaRPr lang="en-US" sz="4000" dirty="0">
              <a:latin typeface="NikoshBAN" pitchFamily="2" charset="0"/>
              <a:cs typeface="NikoshBAN" pitchFamily="2" charset="0"/>
            </a:endParaRPr>
          </a:p>
        </p:txBody>
      </p:sp>
      <p:sp>
        <p:nvSpPr>
          <p:cNvPr id="20" name="TextBox 19"/>
          <p:cNvSpPr txBox="1"/>
          <p:nvPr/>
        </p:nvSpPr>
        <p:spPr>
          <a:xfrm>
            <a:off x="5562600" y="1524000"/>
            <a:ext cx="9144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grpSp>
        <p:nvGrpSpPr>
          <p:cNvPr id="23" name="Group 22"/>
          <p:cNvGrpSpPr/>
          <p:nvPr/>
        </p:nvGrpSpPr>
        <p:grpSpPr>
          <a:xfrm>
            <a:off x="2438400" y="2514600"/>
            <a:ext cx="3581400" cy="1600200"/>
            <a:chOff x="2438400" y="2514600"/>
            <a:chExt cx="3581400" cy="1600200"/>
          </a:xfrm>
        </p:grpSpPr>
        <p:sp>
          <p:nvSpPr>
            <p:cNvPr id="9" name="Right Brace 8"/>
            <p:cNvSpPr/>
            <p:nvPr/>
          </p:nvSpPr>
          <p:spPr>
            <a:xfrm>
              <a:off x="2438400" y="2514600"/>
              <a:ext cx="685800" cy="1600200"/>
            </a:xfrm>
            <a:prstGeom prst="rightBrace">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a:stCxn id="9" idx="1"/>
            </p:cNvCxnSpPr>
            <p:nvPr/>
          </p:nvCxnSpPr>
          <p:spPr>
            <a:xfrm rot="10800000" flipH="1">
              <a:off x="3124200" y="3276600"/>
              <a:ext cx="2895600" cy="381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334000" y="1524000"/>
            <a:ext cx="1925053"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en-US" sz="2800" dirty="0" err="1" smtClean="0">
                <a:latin typeface="NikoshBAN" pitchFamily="2" charset="0"/>
                <a:cs typeface="NikoshBAN" pitchFamily="2" charset="0"/>
              </a:rPr>
              <a:t>স্থায়ী</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অঞ্চল</a:t>
            </a:r>
            <a:endParaRPr lang="en-US" sz="2800" dirty="0">
              <a:latin typeface="NikoshBAN" pitchFamily="2" charset="0"/>
              <a:cs typeface="NikoshBAN" pitchFamily="2" charset="0"/>
            </a:endParaRPr>
          </a:p>
        </p:txBody>
      </p:sp>
      <p:sp>
        <p:nvSpPr>
          <p:cNvPr id="24" name="TextBox 23"/>
          <p:cNvSpPr txBox="1"/>
          <p:nvPr/>
        </p:nvSpPr>
        <p:spPr>
          <a:xfrm>
            <a:off x="6096000" y="2971800"/>
            <a:ext cx="7620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25" name="TextBox 24"/>
          <p:cNvSpPr txBox="1"/>
          <p:nvPr/>
        </p:nvSpPr>
        <p:spPr>
          <a:xfrm>
            <a:off x="5791200" y="3048000"/>
            <a:ext cx="2514600"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2800" dirty="0" smtClean="0">
                <a:latin typeface="NikoshBAN" pitchFamily="2" charset="0"/>
                <a:cs typeface="NikoshBAN" pitchFamily="2" charset="0"/>
              </a:rPr>
              <a:t>মূলরোম অঞ্চল</a:t>
            </a:r>
            <a:endParaRPr lang="en-US" sz="2800" dirty="0">
              <a:latin typeface="NikoshBAN" pitchFamily="2" charset="0"/>
              <a:cs typeface="NikoshBAN" pitchFamily="2" charset="0"/>
            </a:endParaRPr>
          </a:p>
        </p:txBody>
      </p:sp>
      <p:sp>
        <p:nvSpPr>
          <p:cNvPr id="26" name="TextBox 25"/>
          <p:cNvSpPr txBox="1"/>
          <p:nvPr/>
        </p:nvSpPr>
        <p:spPr>
          <a:xfrm>
            <a:off x="6248400" y="4191000"/>
            <a:ext cx="9906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27" name="TextBox 26"/>
          <p:cNvSpPr txBox="1"/>
          <p:nvPr/>
        </p:nvSpPr>
        <p:spPr>
          <a:xfrm>
            <a:off x="5867400" y="4306669"/>
            <a:ext cx="2438400"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2800" dirty="0" smtClean="0">
                <a:latin typeface="NikoshBAN" pitchFamily="2" charset="0"/>
                <a:cs typeface="NikoshBAN" pitchFamily="2" charset="0"/>
              </a:rPr>
              <a:t>বর্ধিষ্ণু অঞ্চল</a:t>
            </a:r>
            <a:endParaRPr lang="en-US" sz="2800" dirty="0">
              <a:latin typeface="NikoshBAN" pitchFamily="2" charset="0"/>
              <a:cs typeface="NikoshBAN" pitchFamily="2" charset="0"/>
            </a:endParaRPr>
          </a:p>
        </p:txBody>
      </p:sp>
      <p:sp>
        <p:nvSpPr>
          <p:cNvPr id="28" name="TextBox 27"/>
          <p:cNvSpPr txBox="1"/>
          <p:nvPr/>
        </p:nvSpPr>
        <p:spPr>
          <a:xfrm>
            <a:off x="6172200" y="5334000"/>
            <a:ext cx="990600" cy="707886"/>
          </a:xfrm>
          <a:prstGeom prst="rect">
            <a:avLst/>
          </a:prstGeom>
          <a:noFill/>
        </p:spPr>
        <p:txBody>
          <a:bodyPr wrap="square" rtlCol="0">
            <a:spAutoFit/>
          </a:bodyPr>
          <a:lstStyle/>
          <a:p>
            <a:r>
              <a:rPr lang="bn-BD" sz="4000" dirty="0" smtClean="0">
                <a:latin typeface="NikoshBAN" pitchFamily="2" charset="0"/>
                <a:cs typeface="NikoshBAN" pitchFamily="2" charset="0"/>
              </a:rPr>
              <a:t>?</a:t>
            </a:r>
            <a:endParaRPr lang="en-US" sz="4000" dirty="0">
              <a:latin typeface="NikoshBAN" pitchFamily="2" charset="0"/>
              <a:cs typeface="NikoshBAN" pitchFamily="2" charset="0"/>
            </a:endParaRPr>
          </a:p>
        </p:txBody>
      </p:sp>
      <p:sp>
        <p:nvSpPr>
          <p:cNvPr id="29" name="TextBox 28"/>
          <p:cNvSpPr txBox="1"/>
          <p:nvPr/>
        </p:nvSpPr>
        <p:spPr>
          <a:xfrm>
            <a:off x="5867400" y="5410200"/>
            <a:ext cx="2514600" cy="523220"/>
          </a:xfrm>
          <a:prstGeom prst="rect">
            <a:avLst/>
          </a:prstGeom>
          <a:solidFill>
            <a:schemeClr val="accent5">
              <a:lumMod val="60000"/>
              <a:lumOff val="4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rtlCol="0">
            <a:spAutoFit/>
          </a:bodyPr>
          <a:lstStyle/>
          <a:p>
            <a:pPr algn="ctr"/>
            <a:r>
              <a:rPr lang="bn-BD" sz="2800" dirty="0" smtClean="0">
                <a:latin typeface="NikoshBAN" pitchFamily="2" charset="0"/>
                <a:cs typeface="NikoshBAN" pitchFamily="2" charset="0"/>
              </a:rPr>
              <a:t>মূলত্র অঞ্চল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ppt_x</p:attrName>
                                        </p:attrNameLst>
                                      </p:cBhvr>
                                      <p:tavLst>
                                        <p:tav tm="0">
                                          <p:val>
                                            <p:strVal val="#ppt_x-.2"/>
                                          </p:val>
                                        </p:tav>
                                        <p:tav tm="100000">
                                          <p:val>
                                            <p:strVal val="#ppt_x"/>
                                          </p:val>
                                        </p:tav>
                                      </p:tavLst>
                                    </p:anim>
                                    <p:anim calcmode="lin" valueType="num">
                                      <p:cBhvr>
                                        <p:cTn id="8"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1000" fill="hold"/>
                                        <p:tgtEl>
                                          <p:spTgt spid="21"/>
                                        </p:tgtEl>
                                        <p:attrNameLst>
                                          <p:attrName>ppt_x</p:attrName>
                                        </p:attrNameLst>
                                      </p:cBhvr>
                                      <p:tavLst>
                                        <p:tav tm="0">
                                          <p:val>
                                            <p:strVal val="#ppt_x-.2"/>
                                          </p:val>
                                        </p:tav>
                                        <p:tav tm="100000">
                                          <p:val>
                                            <p:strVal val="#ppt_x"/>
                                          </p:val>
                                        </p:tav>
                                      </p:tavLst>
                                    </p:anim>
                                    <p:anim calcmode="lin" valueType="num">
                                      <p:cBhvr>
                                        <p:cTn id="2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ppt_x</p:attrName>
                                        </p:attrNameLst>
                                      </p:cBhvr>
                                      <p:tavLst>
                                        <p:tav tm="0">
                                          <p:val>
                                            <p:strVal val="#ppt_x-.2"/>
                                          </p:val>
                                        </p:tav>
                                        <p:tav tm="100000">
                                          <p:val>
                                            <p:strVal val="#ppt_x"/>
                                          </p:val>
                                        </p:tav>
                                      </p:tavLst>
                                    </p:anim>
                                    <p:anim calcmode="lin" valueType="num">
                                      <p:cBhvr>
                                        <p:cTn id="29"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ppt_x</p:attrName>
                                        </p:attrNameLst>
                                      </p:cBhvr>
                                      <p:tavLst>
                                        <p:tav tm="0">
                                          <p:val>
                                            <p:strVal val="#ppt_x-.2"/>
                                          </p:val>
                                        </p:tav>
                                        <p:tav tm="100000">
                                          <p:val>
                                            <p:strVal val="#ppt_x"/>
                                          </p:val>
                                        </p:tav>
                                      </p:tavLst>
                                    </p:anim>
                                    <p:anim calcmode="lin" valueType="num">
                                      <p:cBhvr>
                                        <p:cTn id="4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ppt_x</p:attrName>
                                        </p:attrNameLst>
                                      </p:cBhvr>
                                      <p:tavLst>
                                        <p:tav tm="0">
                                          <p:val>
                                            <p:strVal val="#ppt_x-.2"/>
                                          </p:val>
                                        </p:tav>
                                        <p:tav tm="100000">
                                          <p:val>
                                            <p:strVal val="#ppt_x"/>
                                          </p:val>
                                        </p:tav>
                                      </p:tavLst>
                                    </p:anim>
                                    <p:anim calcmode="lin" valueType="num">
                                      <p:cBhvr>
                                        <p:cTn id="5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1000" fill="hold"/>
                                        <p:tgtEl>
                                          <p:spTgt spid="27"/>
                                        </p:tgtEl>
                                        <p:attrNameLst>
                                          <p:attrName>ppt_x</p:attrName>
                                        </p:attrNameLst>
                                      </p:cBhvr>
                                      <p:tavLst>
                                        <p:tav tm="0">
                                          <p:val>
                                            <p:strVal val="#ppt_x-.2"/>
                                          </p:val>
                                        </p:tav>
                                        <p:tav tm="100000">
                                          <p:val>
                                            <p:strVal val="#ppt_x"/>
                                          </p:val>
                                        </p:tav>
                                      </p:tavLst>
                                    </p:anim>
                                    <p:anim calcmode="lin" valueType="num">
                                      <p:cBhvr>
                                        <p:cTn id="6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7"/>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nodeType="click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1000" fill="hold"/>
                                        <p:tgtEl>
                                          <p:spTgt spid="6"/>
                                        </p:tgtEl>
                                        <p:attrNameLst>
                                          <p:attrName>ppt_x</p:attrName>
                                        </p:attrNameLst>
                                      </p:cBhvr>
                                      <p:tavLst>
                                        <p:tav tm="0">
                                          <p:val>
                                            <p:strVal val="#ppt_x-.2"/>
                                          </p:val>
                                        </p:tav>
                                        <p:tav tm="100000">
                                          <p:val>
                                            <p:strVal val="#ppt_x"/>
                                          </p:val>
                                        </p:tav>
                                      </p:tavLst>
                                    </p:anim>
                                    <p:anim calcmode="lin" valueType="num">
                                      <p:cBhvr>
                                        <p:cTn id="7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72" dur="10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0"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29" presetClass="entr" presetSubtype="0" fill="hold" grpId="0" nodeType="click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1000" fill="hold"/>
                                        <p:tgtEl>
                                          <p:spTgt spid="29"/>
                                        </p:tgtEl>
                                        <p:attrNameLst>
                                          <p:attrName>ppt_x</p:attrName>
                                        </p:attrNameLst>
                                      </p:cBhvr>
                                      <p:tavLst>
                                        <p:tav tm="0">
                                          <p:val>
                                            <p:strVal val="#ppt_x-.2"/>
                                          </p:val>
                                        </p:tav>
                                        <p:tav tm="100000">
                                          <p:val>
                                            <p:strVal val="#ppt_x"/>
                                          </p:val>
                                        </p:tav>
                                      </p:tavLst>
                                    </p:anim>
                                    <p:anim calcmode="lin" valueType="num">
                                      <p:cBhvr>
                                        <p:cTn id="85"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6" dur="10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1000" fill="hold"/>
                                        <p:tgtEl>
                                          <p:spTgt spid="15"/>
                                        </p:tgtEl>
                                        <p:attrNameLst>
                                          <p:attrName>ppt_x</p:attrName>
                                        </p:attrNameLst>
                                      </p:cBhvr>
                                      <p:tavLst>
                                        <p:tav tm="0">
                                          <p:val>
                                            <p:strVal val="#ppt_x-.2"/>
                                          </p:val>
                                        </p:tav>
                                        <p:tav tm="100000">
                                          <p:val>
                                            <p:strVal val="#ppt_x"/>
                                          </p:val>
                                        </p:tav>
                                      </p:tavLst>
                                    </p:anim>
                                    <p:anim calcmode="lin" valueType="num">
                                      <p:cBhvr>
                                        <p:cTn id="9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P spid="21" grpId="0" animBg="1"/>
      <p:bldP spid="24" grpId="0"/>
      <p:bldP spid="25" grpId="0" animBg="1"/>
      <p:bldP spid="26" grpId="0"/>
      <p:bldP spid="27" grpId="0" animBg="1"/>
      <p:bldP spid="28" grpId="0"/>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3733800" cy="830997"/>
          </a:xfrm>
          <a:prstGeom prst="rect">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bn-BD" sz="4800" dirty="0" smtClean="0">
                <a:latin typeface="NikoshBAN" pitchFamily="2" charset="0"/>
                <a:cs typeface="NikoshBAN" pitchFamily="2" charset="0"/>
              </a:rPr>
              <a:t>একক কাজ</a:t>
            </a:r>
            <a:endParaRPr lang="en-US" sz="4800" dirty="0">
              <a:latin typeface="NikoshBAN" pitchFamily="2" charset="0"/>
              <a:cs typeface="NikoshBAN" pitchFamily="2" charset="0"/>
            </a:endParaRPr>
          </a:p>
        </p:txBody>
      </p:sp>
      <p:sp>
        <p:nvSpPr>
          <p:cNvPr id="3" name="TextBox 2"/>
          <p:cNvSpPr txBox="1"/>
          <p:nvPr/>
        </p:nvSpPr>
        <p:spPr>
          <a:xfrm>
            <a:off x="1371600" y="2590800"/>
            <a:ext cx="7010400" cy="584775"/>
          </a:xfrm>
          <a:prstGeom prst="rect">
            <a:avLst/>
          </a:prstGeom>
          <a:solidFill>
            <a:schemeClr val="accent5">
              <a:lumMod val="40000"/>
              <a:lumOff val="60000"/>
            </a:schemeClr>
          </a:solid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bn-BD" sz="3200" dirty="0" smtClean="0">
                <a:latin typeface="NikoshBAN" pitchFamily="2" charset="0"/>
                <a:cs typeface="NikoshBAN" pitchFamily="2" charset="0"/>
              </a:rPr>
              <a:t>একটি আদর্শ মূলের চিহ্নিত চিত্র অংকন কর।</a:t>
            </a:r>
            <a:endParaRPr lang="en-US" sz="3200" dirty="0">
              <a:latin typeface="NikoshBAN" pitchFamily="2" charset="0"/>
              <a:cs typeface="NikoshBAN" pitchFamily="2" charset="0"/>
            </a:endParaRPr>
          </a:p>
        </p:txBody>
      </p:sp>
      <p:sp>
        <p:nvSpPr>
          <p:cNvPr id="4" name="TextBox 3"/>
          <p:cNvSpPr txBox="1"/>
          <p:nvPr/>
        </p:nvSpPr>
        <p:spPr>
          <a:xfrm>
            <a:off x="6324600" y="685800"/>
            <a:ext cx="1828800" cy="523220"/>
          </a:xfrm>
          <a:prstGeom prst="rect">
            <a:avLst/>
          </a:prstGeom>
          <a:solidFill>
            <a:schemeClr val="accent5">
              <a:lumMod val="40000"/>
              <a:lumOff val="60000"/>
            </a:schemeClr>
          </a:solidFill>
        </p:spPr>
        <p:txBody>
          <a:bodyPr wrap="square" rtlCol="0">
            <a:spAutoFit/>
          </a:bodyPr>
          <a:lstStyle/>
          <a:p>
            <a:r>
              <a:rPr lang="bn-BD" sz="2800" dirty="0" smtClean="0">
                <a:latin typeface="NikoshBAN" pitchFamily="2" charset="0"/>
                <a:cs typeface="NikoshBAN" pitchFamily="2" charset="0"/>
              </a:rPr>
              <a:t>সময়</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 ১০ মি</a:t>
            </a:r>
            <a:r>
              <a:rPr lang="en-US"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990600"/>
            <a:ext cx="6934200" cy="646331"/>
          </a:xfrm>
          <a:prstGeom prst="rect">
            <a:avLst/>
          </a:prstGeom>
          <a:solidFill>
            <a:srgbClr val="00B050"/>
          </a:solidFill>
          <a:ln w="381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BD" sz="3600" dirty="0" smtClean="0">
                <a:latin typeface="NikoshBAN" pitchFamily="2" charset="0"/>
                <a:cs typeface="NikoshBAN" pitchFamily="2" charset="0"/>
              </a:rPr>
              <a:t> ভিডিওটি দেখে নিচের প্রশ্নগুলোর উত্তর দাও।</a:t>
            </a:r>
            <a:endParaRPr lang="en-US" sz="3600" dirty="0">
              <a:latin typeface="NikoshBAN" pitchFamily="2" charset="0"/>
              <a:cs typeface="NikoshBAN" pitchFamily="2" charset="0"/>
            </a:endParaRPr>
          </a:p>
        </p:txBody>
      </p:sp>
      <p:graphicFrame>
        <p:nvGraphicFramePr>
          <p:cNvPr id="4" name="Object 3">
            <a:hlinkClick r:id="" action="ppaction://ole?verb=0"/>
          </p:cNvPr>
          <p:cNvGraphicFramePr>
            <a:graphicFrameLocks noChangeAspect="1"/>
          </p:cNvGraphicFramePr>
          <p:nvPr/>
        </p:nvGraphicFramePr>
        <p:xfrm>
          <a:off x="3898900" y="3086100"/>
          <a:ext cx="1346200" cy="685800"/>
        </p:xfrm>
        <a:graphic>
          <a:graphicData uri="http://schemas.openxmlformats.org/presentationml/2006/ole">
            <mc:AlternateContent xmlns:mc="http://schemas.openxmlformats.org/markup-compatibility/2006">
              <mc:Choice xmlns:v="urn:schemas-microsoft-com:vml" Requires="v">
                <p:oleObj spid="_x0000_s15365" name="Packager Shell Object" showAsIcon="1" r:id="rId4" imgW="1346400" imgH="685800" progId="Package">
                  <p:embed/>
                </p:oleObj>
              </mc:Choice>
              <mc:Fallback>
                <p:oleObj name="Packager Shell Object" showAsIcon="1" r:id="rId4" imgW="1346400" imgH="68580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900" y="3086100"/>
                        <a:ext cx="13462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609600" y="5410200"/>
            <a:ext cx="8153400" cy="523220"/>
          </a:xfrm>
          <a:prstGeom prst="rect">
            <a:avLst/>
          </a:prstGeom>
          <a:noFill/>
        </p:spPr>
        <p:txBody>
          <a:bodyPr wrap="square" rtlCol="0">
            <a:spAutoFit/>
          </a:bodyPr>
          <a:lstStyle/>
          <a:p>
            <a:r>
              <a:rPr lang="bn-BD" sz="2800" dirty="0" smtClean="0">
                <a:latin typeface="NikoshBAN" pitchFamily="2" charset="0"/>
                <a:cs typeface="NikoshBAN" pitchFamily="2" charset="0"/>
              </a:rPr>
              <a:t>মূলের উৎপত্তি ও অবস্থান অনুসারে মূলকে কয় ভাগে ভাগ করা হয়েছে?</a:t>
            </a:r>
            <a:endParaRPr lang="en-US" sz="2800" dirty="0">
              <a:latin typeface="NikoshBAN" pitchFamily="2" charset="0"/>
              <a:cs typeface="NikoshBAN" pitchFamily="2" charset="0"/>
            </a:endParaRPr>
          </a:p>
        </p:txBody>
      </p:sp>
      <p:sp>
        <p:nvSpPr>
          <p:cNvPr id="6" name="TextBox 5"/>
          <p:cNvSpPr txBox="1"/>
          <p:nvPr/>
        </p:nvSpPr>
        <p:spPr>
          <a:xfrm>
            <a:off x="2057400" y="5410200"/>
            <a:ext cx="5029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স্থানিক ও অস্থানিক ম</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ল কাকে বলে ?</a:t>
            </a:r>
            <a:endParaRPr lang="en-US" sz="2800" dirty="0">
              <a:latin typeface="NikoshBAN" pitchFamily="2" charset="0"/>
              <a:cs typeface="NikoshBAN" pitchFamily="2" charset="0"/>
            </a:endParaRPr>
          </a:p>
        </p:txBody>
      </p:sp>
      <p:sp>
        <p:nvSpPr>
          <p:cNvPr id="7" name="TextBox 6"/>
          <p:cNvSpPr txBox="1"/>
          <p:nvPr/>
        </p:nvSpPr>
        <p:spPr>
          <a:xfrm>
            <a:off x="2362200" y="5410200"/>
            <a:ext cx="4267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গুচ্ছ ও অগুচ্ছ </a:t>
            </a:r>
            <a:r>
              <a:rPr lang="en-US" sz="2800" dirty="0" err="1" smtClean="0">
                <a:latin typeface="NikoshBAN" pitchFamily="2" charset="0"/>
                <a:cs typeface="NikoshBAN" pitchFamily="2" charset="0"/>
              </a:rPr>
              <a:t>মূ</a:t>
            </a:r>
            <a:r>
              <a:rPr lang="bn-BD" sz="2800" dirty="0" smtClean="0">
                <a:latin typeface="NikoshBAN" pitchFamily="2" charset="0"/>
                <a:cs typeface="NikoshBAN" pitchFamily="2" charset="0"/>
              </a:rPr>
              <a:t>ল কাকে বলে?</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xit" presetSubtype="0" fill="hold" grpId="1" nodeType="clickEffect">
                                  <p:stCondLst>
                                    <p:cond delay="0"/>
                                  </p:stCondLst>
                                  <p:childTnLst>
                                    <p:animEffect transition="out" filter="fade">
                                      <p:cBhvr>
                                        <p:cTn id="13" dur="1000" accel="50000">
                                          <p:stCondLst>
                                            <p:cond delay="0"/>
                                          </p:stCondLst>
                                        </p:cTn>
                                        <p:tgtEl>
                                          <p:spTgt spid="5"/>
                                        </p:tgtEl>
                                      </p:cBhvr>
                                    </p:animEffect>
                                    <p:anim calcmode="lin" valueType="num">
                                      <p:cBhvr>
                                        <p:cTn id="14" dur="500" accel="50000">
                                          <p:stCondLst>
                                            <p:cond delay="0"/>
                                          </p:stCondLst>
                                        </p:cTn>
                                        <p:tgtEl>
                                          <p:spTgt spid="5"/>
                                        </p:tgtEl>
                                        <p:attrNameLst>
                                          <p:attrName>ppt_y</p:attrName>
                                        </p:attrNameLst>
                                      </p:cBhvr>
                                      <p:tavLst>
                                        <p:tav tm="0">
                                          <p:val>
                                            <p:strVal val="ppt_y"/>
                                          </p:val>
                                        </p:tav>
                                        <p:tav tm="100000">
                                          <p:val>
                                            <p:strVal val="ppt_y+.1"/>
                                          </p:val>
                                        </p:tav>
                                      </p:tavLst>
                                    </p:anim>
                                    <p:anim calcmode="lin" valueType="num">
                                      <p:cBhvr>
                                        <p:cTn id="15" dur="500" decel="50000">
                                          <p:stCondLst>
                                            <p:cond delay="500"/>
                                          </p:stCondLst>
                                        </p:cTn>
                                        <p:tgtEl>
                                          <p:spTgt spid="5"/>
                                        </p:tgtEl>
                                        <p:attrNameLst>
                                          <p:attrName>ppt_y</p:attrName>
                                        </p:attrNameLst>
                                      </p:cBhvr>
                                      <p:tavLst>
                                        <p:tav tm="0">
                                          <p:val>
                                            <p:strVal val="ppt_y"/>
                                          </p:val>
                                        </p:tav>
                                        <p:tav tm="100000">
                                          <p:val>
                                            <p:strVal val="ppt_y-.1"/>
                                          </p:val>
                                        </p:tav>
                                      </p:tavLst>
                                    </p:anim>
                                    <p:anim calcmode="lin" valueType="num">
                                      <p:cBhvr>
                                        <p:cTn id="16" dur="500" accel="50000">
                                          <p:stCondLst>
                                            <p:cond delay="500"/>
                                          </p:stCondLst>
                                        </p:cTn>
                                        <p:tgtEl>
                                          <p:spTgt spid="5"/>
                                        </p:tgtEl>
                                        <p:attrNameLst>
                                          <p:attrName>ppt_x</p:attrName>
                                        </p:attrNameLst>
                                      </p:cBhvr>
                                      <p:tavLst>
                                        <p:tav tm="0">
                                          <p:val>
                                            <p:strVal val="ppt_x"/>
                                          </p:val>
                                        </p:tav>
                                        <p:tav tm="100000">
                                          <p:val>
                                            <p:strVal val="ppt_x+.4"/>
                                          </p:val>
                                        </p:tav>
                                      </p:tavLst>
                                    </p:anim>
                                    <p:anim calcmode="lin" valueType="num">
                                      <p:cBhvr>
                                        <p:cTn id="17" dur="1000"/>
                                        <p:tgtEl>
                                          <p:spTgt spid="5"/>
                                        </p:tgtEl>
                                        <p:attrNameLst>
                                          <p:attrName>ppt_h</p:attrName>
                                        </p:attrNameLst>
                                      </p:cBhvr>
                                      <p:tavLst>
                                        <p:tav tm="0">
                                          <p:val>
                                            <p:strVal val="ppt_h"/>
                                          </p:val>
                                        </p:tav>
                                        <p:tav tm="100000">
                                          <p:val>
                                            <p:strVal val="ppt_h"/>
                                          </p:val>
                                        </p:tav>
                                      </p:tavLst>
                                    </p:anim>
                                    <p:anim calcmode="lin" valueType="num">
                                      <p:cBhvr>
                                        <p:cTn id="18" dur="500" accel="50000">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decel="50000">
                                          <p:stCondLst>
                                            <p:cond delay="500"/>
                                          </p:stCondLst>
                                        </p:cTn>
                                        <p:tgtEl>
                                          <p:spTgt spid="5"/>
                                        </p:tgtEl>
                                        <p:attrNameLst>
                                          <p:attrName>ppt_w</p:attrName>
                                        </p:attrNameLst>
                                      </p:cBhvr>
                                      <p:tavLst>
                                        <p:tav tm="0">
                                          <p:val>
                                            <p:strVal val="ppt_w"/>
                                          </p:val>
                                        </p:tav>
                                        <p:tav tm="100000">
                                          <p:val>
                                            <p:strVal val="ppt_w/.05"/>
                                          </p:val>
                                        </p:tav>
                                      </p:tavLst>
                                    </p:anim>
                                    <p:anim calcmode="lin" valueType="num">
                                      <p:cBhvr>
                                        <p:cTn id="20" dur="500" accel="50000">
                                          <p:stCondLst>
                                            <p:cond delay="500"/>
                                          </p:stCondLst>
                                        </p:cTn>
                                        <p:tgtEl>
                                          <p:spTgt spid="5"/>
                                        </p:tgtEl>
                                        <p:attrNameLst>
                                          <p:attrName>style.rotation</p:attrName>
                                        </p:attrNameLst>
                                      </p:cBhvr>
                                      <p:tavLst>
                                        <p:tav tm="0">
                                          <p:val>
                                            <p:fltVal val="0"/>
                                          </p:val>
                                        </p:tav>
                                        <p:tav tm="100000">
                                          <p:val>
                                            <p:fltVal val="-90"/>
                                          </p:val>
                                        </p:tav>
                                      </p:tavLst>
                                    </p:anim>
                                    <p:set>
                                      <p:cBhvr>
                                        <p:cTn id="21" dur="1" fill="hold">
                                          <p:stCondLst>
                                            <p:cond delay="999"/>
                                          </p:stCondLst>
                                        </p:cTn>
                                        <p:tgtEl>
                                          <p:spTgt spid="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ppt_x</p:attrName>
                                        </p:attrNameLst>
                                      </p:cBhvr>
                                      <p:tavLst>
                                        <p:tav tm="0">
                                          <p:val>
                                            <p:strVal val="#ppt_x-.2"/>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xit" presetSubtype="0" fill="hold" grpId="1" nodeType="clickEffect">
                                  <p:stCondLst>
                                    <p:cond delay="0"/>
                                  </p:stCondLst>
                                  <p:childTnLst>
                                    <p:animEffect transition="out" filter="fade">
                                      <p:cBhvr>
                                        <p:cTn id="32" dur="1000" accel="50000">
                                          <p:stCondLst>
                                            <p:cond delay="0"/>
                                          </p:stCondLst>
                                        </p:cTn>
                                        <p:tgtEl>
                                          <p:spTgt spid="6"/>
                                        </p:tgtEl>
                                      </p:cBhvr>
                                    </p:animEffect>
                                    <p:anim calcmode="lin" valueType="num">
                                      <p:cBhvr>
                                        <p:cTn id="33" dur="500" accel="50000">
                                          <p:stCondLst>
                                            <p:cond delay="0"/>
                                          </p:stCondLst>
                                        </p:cTn>
                                        <p:tgtEl>
                                          <p:spTgt spid="6"/>
                                        </p:tgtEl>
                                        <p:attrNameLst>
                                          <p:attrName>ppt_y</p:attrName>
                                        </p:attrNameLst>
                                      </p:cBhvr>
                                      <p:tavLst>
                                        <p:tav tm="0">
                                          <p:val>
                                            <p:strVal val="ppt_y"/>
                                          </p:val>
                                        </p:tav>
                                        <p:tav tm="100000">
                                          <p:val>
                                            <p:strVal val="ppt_y+.1"/>
                                          </p:val>
                                        </p:tav>
                                      </p:tavLst>
                                    </p:anim>
                                    <p:anim calcmode="lin" valueType="num">
                                      <p:cBhvr>
                                        <p:cTn id="34" dur="500" decel="50000">
                                          <p:stCondLst>
                                            <p:cond delay="500"/>
                                          </p:stCondLst>
                                        </p:cTn>
                                        <p:tgtEl>
                                          <p:spTgt spid="6"/>
                                        </p:tgtEl>
                                        <p:attrNameLst>
                                          <p:attrName>ppt_y</p:attrName>
                                        </p:attrNameLst>
                                      </p:cBhvr>
                                      <p:tavLst>
                                        <p:tav tm="0">
                                          <p:val>
                                            <p:strVal val="ppt_y"/>
                                          </p:val>
                                        </p:tav>
                                        <p:tav tm="100000">
                                          <p:val>
                                            <p:strVal val="ppt_y-.1"/>
                                          </p:val>
                                        </p:tav>
                                      </p:tavLst>
                                    </p:anim>
                                    <p:anim calcmode="lin" valueType="num">
                                      <p:cBhvr>
                                        <p:cTn id="35" dur="500" accel="50000">
                                          <p:stCondLst>
                                            <p:cond delay="500"/>
                                          </p:stCondLst>
                                        </p:cTn>
                                        <p:tgtEl>
                                          <p:spTgt spid="6"/>
                                        </p:tgtEl>
                                        <p:attrNameLst>
                                          <p:attrName>ppt_x</p:attrName>
                                        </p:attrNameLst>
                                      </p:cBhvr>
                                      <p:tavLst>
                                        <p:tav tm="0">
                                          <p:val>
                                            <p:strVal val="ppt_x"/>
                                          </p:val>
                                        </p:tav>
                                        <p:tav tm="100000">
                                          <p:val>
                                            <p:strVal val="ppt_x+.4"/>
                                          </p:val>
                                        </p:tav>
                                      </p:tavLst>
                                    </p:anim>
                                    <p:anim calcmode="lin" valueType="num">
                                      <p:cBhvr>
                                        <p:cTn id="36" dur="1000"/>
                                        <p:tgtEl>
                                          <p:spTgt spid="6"/>
                                        </p:tgtEl>
                                        <p:attrNameLst>
                                          <p:attrName>ppt_h</p:attrName>
                                        </p:attrNameLst>
                                      </p:cBhvr>
                                      <p:tavLst>
                                        <p:tav tm="0">
                                          <p:val>
                                            <p:strVal val="ppt_h"/>
                                          </p:val>
                                        </p:tav>
                                        <p:tav tm="100000">
                                          <p:val>
                                            <p:strVal val="ppt_h"/>
                                          </p:val>
                                        </p:tav>
                                      </p:tavLst>
                                    </p:anim>
                                    <p:anim calcmode="lin" valueType="num">
                                      <p:cBhvr>
                                        <p:cTn id="37" dur="500" accel="50000">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8" dur="500" decel="50000">
                                          <p:stCondLst>
                                            <p:cond delay="500"/>
                                          </p:stCondLst>
                                        </p:cTn>
                                        <p:tgtEl>
                                          <p:spTgt spid="6"/>
                                        </p:tgtEl>
                                        <p:attrNameLst>
                                          <p:attrName>ppt_w</p:attrName>
                                        </p:attrNameLst>
                                      </p:cBhvr>
                                      <p:tavLst>
                                        <p:tav tm="0">
                                          <p:val>
                                            <p:strVal val="ppt_w"/>
                                          </p:val>
                                        </p:tav>
                                        <p:tav tm="100000">
                                          <p:val>
                                            <p:strVal val="ppt_w/.05"/>
                                          </p:val>
                                        </p:tav>
                                      </p:tavLst>
                                    </p:anim>
                                    <p:anim calcmode="lin" valueType="num">
                                      <p:cBhvr>
                                        <p:cTn id="39" dur="500" accel="50000">
                                          <p:stCondLst>
                                            <p:cond delay="500"/>
                                          </p:stCondLst>
                                        </p:cTn>
                                        <p:tgtEl>
                                          <p:spTgt spid="6"/>
                                        </p:tgtEl>
                                        <p:attrNameLst>
                                          <p:attrName>style.rotation</p:attrName>
                                        </p:attrNameLst>
                                      </p:cBhvr>
                                      <p:tavLst>
                                        <p:tav tm="0">
                                          <p:val>
                                            <p:fltVal val="0"/>
                                          </p:val>
                                        </p:tav>
                                        <p:tav tm="100000">
                                          <p:val>
                                            <p:fltVal val="-90"/>
                                          </p:val>
                                        </p:tav>
                                      </p:tavLst>
                                    </p:anim>
                                    <p:set>
                                      <p:cBhvr>
                                        <p:cTn id="40" dur="1" fill="hold">
                                          <p:stCondLst>
                                            <p:cond delay="999"/>
                                          </p:stCondLst>
                                        </p:cTn>
                                        <p:tgtEl>
                                          <p:spTgt spid="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770</Words>
  <Application>Microsoft Office PowerPoint</Application>
  <PresentationFormat>On-screen Show (4:3)</PresentationFormat>
  <Paragraphs>121</Paragraphs>
  <Slides>19</Slides>
  <Notes>16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NikoshBAN</vt:lpstr>
      <vt:lpstr>Times New Roman</vt:lpstr>
      <vt:lpstr>Vrinda</vt:lpstr>
      <vt:lpstr>Office Theme</vt:lpstr>
      <vt:lpstr>Packager Shell Object</vt:lpstr>
      <vt:lpstr>PowerPoint Presentation</vt:lpstr>
      <vt:lpstr>PowerPoint Presentation</vt:lpstr>
      <vt:lpstr>গাছগুলো পড়ে যাচ্ছে না কেন?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Jahan Computer</dc:creator>
  <cp:lastModifiedBy>PDM</cp:lastModifiedBy>
  <cp:revision>92</cp:revision>
  <dcterms:created xsi:type="dcterms:W3CDTF">2014-09-16T15:05:36Z</dcterms:created>
  <dcterms:modified xsi:type="dcterms:W3CDTF">2021-09-26T08:06:03Z</dcterms:modified>
</cp:coreProperties>
</file>