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328" r:id="rId3"/>
    <p:sldId id="444" r:id="rId4"/>
    <p:sldId id="445" r:id="rId5"/>
    <p:sldId id="425" r:id="rId6"/>
    <p:sldId id="380" r:id="rId7"/>
    <p:sldId id="433" r:id="rId8"/>
    <p:sldId id="454" r:id="rId9"/>
    <p:sldId id="447" r:id="rId10"/>
    <p:sldId id="448" r:id="rId11"/>
    <p:sldId id="449" r:id="rId12"/>
    <p:sldId id="430" r:id="rId13"/>
    <p:sldId id="428" r:id="rId14"/>
    <p:sldId id="4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60" d="100"/>
          <a:sy n="60" d="100"/>
        </p:scale>
        <p:origin x="-103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72BD-E2C8-4E7A-AC7F-F39026D89CF7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491C-1453-4865-8A60-F5D70C21D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C258-5602-4F65-9200-9ACB0113028B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E164-AFC0-4A8E-B818-01EB589AE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9" y="142808"/>
            <a:ext cx="11813060" cy="6579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855535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38795" y="-809302"/>
            <a:ext cx="307038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95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95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1342" y="-791415"/>
            <a:ext cx="238169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9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95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9985" y="-785946"/>
            <a:ext cx="195868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9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9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-34548" y="-15765"/>
            <a:ext cx="12238006" cy="6899026"/>
          </a:xfrm>
          <a:prstGeom prst="frame">
            <a:avLst>
              <a:gd name="adj1" fmla="val 4072"/>
            </a:avLst>
          </a:prstGeom>
          <a:pattFill prst="wdUpDiag">
            <a:fgClr>
              <a:srgbClr val="7030A0"/>
            </a:fgClr>
            <a:bgClr>
              <a:srgbClr val="FF000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77497" y="-746896"/>
            <a:ext cx="254453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9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9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20"/>
          <p:cNvSpPr>
            <a:spLocks noGrp="1"/>
          </p:cNvSpPr>
          <p:nvPr/>
        </p:nvSpPr>
        <p:spPr>
          <a:xfrm>
            <a:off x="409373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8" grpId="0" animBg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1719" y="15177"/>
            <a:ext cx="12191999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২ নং নির্দেশনার উত্তর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20"/>
          <p:cNvSpPr>
            <a:spLocks noGrp="1"/>
          </p:cNvSpPr>
          <p:nvPr/>
        </p:nvSpPr>
        <p:spPr>
          <a:xfrm>
            <a:off x="5562600" y="6492873"/>
            <a:ext cx="1173478" cy="365127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1100" b="1" smtClean="0">
                <a:solidFill>
                  <a:srgbClr val="002060"/>
                </a:solidFill>
              </a:rPr>
              <a:pPr/>
              <a:t>9/8/2021</a:t>
            </a:fld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AutoShape 2" descr="Li Lithium Element Information: Facts, Properties, Trends, Uses and  comparison - Periodic Table of the Elements | SchoolMy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1720" y="592418"/>
            <a:ext cx="1220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শতকরা সংযুক্তি থেকে স্থূল সংকেত নির্ণয়ের ধাপঃ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434" y="1317578"/>
            <a:ext cx="1211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শতকরা সংযুক্তি থেকে স্থূল সংকেত বের করার ধাপগুলো নিম্নে দেয়া হলো-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33" y="2222938"/>
            <a:ext cx="1203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ধাপ</a:t>
            </a:r>
            <a:r>
              <a:rPr lang="bn-IN" sz="3200" dirty="0" smtClean="0">
                <a:sym typeface="Wingdings" pitchFamily="2" charset="2"/>
              </a:rPr>
              <a:t>০১</a:t>
            </a:r>
          </a:p>
          <a:p>
            <a:r>
              <a:rPr lang="bn-IN" sz="3200" dirty="0" smtClean="0">
                <a:sym typeface="Wingdings" pitchFamily="2" charset="2"/>
              </a:rPr>
              <a:t>মৌলসমূহের শতকরা সংযুক্তিকে এর পারমাণবিক ভর দ্বারা ভাগ করতে হবে। 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79" y="3792598"/>
            <a:ext cx="12203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ধাপ</a:t>
            </a:r>
            <a:r>
              <a:rPr lang="bn-IN" sz="3200" dirty="0" smtClean="0">
                <a:sym typeface="Wingdings" pitchFamily="2" charset="2"/>
              </a:rPr>
              <a:t>০২</a:t>
            </a:r>
          </a:p>
          <a:p>
            <a:r>
              <a:rPr lang="bn-IN" sz="3200" dirty="0" smtClean="0">
                <a:sym typeface="Wingdings" pitchFamily="2" charset="2"/>
              </a:rPr>
              <a:t>প্রাপ্ত ভাগফলগুলোর মধ্যে যে ভাগফলটি ক্ষুদ্রতম সেটি দিয়ে সকল ভাগফলকে পুনরায় ভাগ করতে হবে। এক্ষেত্রে প্রাপ্ত ভাগফলগুলোর </a:t>
            </a:r>
            <a:r>
              <a:rPr lang="bn-IN" sz="3200" dirty="0">
                <a:sym typeface="Wingdings" pitchFamily="2" charset="2"/>
              </a:rPr>
              <a:t>প্রত্যেকটিকে</a:t>
            </a:r>
            <a:r>
              <a:rPr lang="bn-IN" sz="3200" dirty="0" smtClean="0">
                <a:sym typeface="Wingdings" pitchFamily="2" charset="2"/>
              </a:rPr>
              <a:t> নিকটতম পূর্ণসংখ্যা পরিণত করার জন্য প্রয়োজনে যেকোনো সংখ্যা দিয়ে গুণ করতে হবে।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35" y="592418"/>
            <a:ext cx="1203642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ধাপ</a:t>
            </a:r>
            <a:r>
              <a:rPr lang="bn-IN" sz="3200" dirty="0">
                <a:sym typeface="Wingdings" pitchFamily="2" charset="2"/>
              </a:rPr>
              <a:t></a:t>
            </a:r>
            <a:r>
              <a:rPr lang="bn-IN" sz="3200" dirty="0" smtClean="0">
                <a:sym typeface="Wingdings" pitchFamily="2" charset="2"/>
              </a:rPr>
              <a:t>০৩</a:t>
            </a:r>
          </a:p>
          <a:p>
            <a:r>
              <a:rPr lang="bn-IN" sz="3200" dirty="0" smtClean="0">
                <a:sym typeface="Wingdings" pitchFamily="2" charset="2"/>
              </a:rPr>
              <a:t>মৌলসমূহের প্রতীকের নিচে ডান পাশে ঐ পূর্ণসংখ্যাগুলো বসিয়ে দিলেই স্থূল সংকেত তৈরি হয়ে যাবে। </a:t>
            </a:r>
            <a:endParaRPr lang="bn-IN" sz="3200" dirty="0">
              <a:sym typeface="Wingdings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03" y="2162078"/>
            <a:ext cx="1194128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ধাপ</a:t>
            </a:r>
            <a:r>
              <a:rPr lang="bn-IN" sz="3200" dirty="0">
                <a:sym typeface="Wingdings" pitchFamily="2" charset="2"/>
              </a:rPr>
              <a:t></a:t>
            </a:r>
            <a:r>
              <a:rPr lang="bn-IN" sz="3200" dirty="0" smtClean="0">
                <a:sym typeface="Wingdings" pitchFamily="2" charset="2"/>
              </a:rPr>
              <a:t>০৪</a:t>
            </a:r>
          </a:p>
          <a:p>
            <a:r>
              <a:rPr lang="bn-IN" sz="3200" dirty="0" smtClean="0">
                <a:sym typeface="Wingdings" pitchFamily="2" charset="2"/>
              </a:rPr>
              <a:t>মৌলসমূহের প্রতীকের নিচে ডান পাশে </a:t>
            </a:r>
            <a:r>
              <a:rPr lang="en-US" sz="3200" dirty="0" smtClean="0">
                <a:sym typeface="Wingdings" pitchFamily="2" charset="2"/>
              </a:rPr>
              <a:t>1 </a:t>
            </a:r>
            <a:r>
              <a:rPr lang="bn-IN" sz="3200" dirty="0" smtClean="0">
                <a:sym typeface="Wingdings" pitchFamily="2" charset="2"/>
              </a:rPr>
              <a:t>থাকলে সেটি লেখার প্রয়োজন নেই। </a:t>
            </a:r>
            <a:endParaRPr lang="bn-IN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52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8" grpId="0"/>
      <p:bldP spid="18" grpId="1"/>
      <p:bldP spid="13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767" y="26576"/>
            <a:ext cx="1220776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৩ নং নির্দেশনার উত্তর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402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স্থূল সংকেত ও আণবিক সংকেত নির্ণয়ঃ </a:t>
            </a:r>
          </a:p>
          <a:p>
            <a:pPr algn="just"/>
            <a:r>
              <a:rPr lang="bn-IN" sz="3600" dirty="0" smtClean="0"/>
              <a:t>যৌগটিতে বিদ্যমান মৌলসমূহের শতকরা সংযুক্তির যোগফল, 									</a:t>
            </a:r>
            <a:r>
              <a:rPr lang="en-US" sz="3600" dirty="0" smtClean="0"/>
              <a:t>40</a:t>
            </a:r>
            <a:r>
              <a:rPr lang="bn-IN" sz="3600" dirty="0" smtClean="0"/>
              <a:t>% + </a:t>
            </a:r>
            <a:r>
              <a:rPr lang="en-US" sz="3600" dirty="0" smtClean="0"/>
              <a:t>6</a:t>
            </a:r>
            <a:r>
              <a:rPr lang="bn-IN" sz="3600" dirty="0" smtClean="0"/>
              <a:t>.</a:t>
            </a:r>
            <a:r>
              <a:rPr lang="en-US" sz="3600" dirty="0" smtClean="0"/>
              <a:t>67</a:t>
            </a:r>
            <a:r>
              <a:rPr lang="bn-IN" sz="3600" dirty="0" smtClean="0"/>
              <a:t>% </a:t>
            </a:r>
          </a:p>
          <a:p>
            <a:pPr algn="just"/>
            <a:r>
              <a:rPr lang="bn-IN" sz="3600" dirty="0" smtClean="0"/>
              <a:t>								= </a:t>
            </a:r>
            <a:r>
              <a:rPr lang="en-US" sz="3600" dirty="0" smtClean="0"/>
              <a:t>46</a:t>
            </a:r>
            <a:r>
              <a:rPr lang="bn-IN" sz="3600" dirty="0" smtClean="0"/>
              <a:t>.</a:t>
            </a:r>
            <a:r>
              <a:rPr lang="en-US" sz="3600" dirty="0" smtClean="0"/>
              <a:t>67</a:t>
            </a:r>
            <a:r>
              <a:rPr lang="bn-IN" sz="3600" dirty="0" smtClean="0"/>
              <a:t>%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9931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যেহেতু প্রদত্ত শতকরা সংযুক্তির যোগফল, </a:t>
            </a:r>
            <a:r>
              <a:rPr lang="en-US" sz="3200" dirty="0" smtClean="0"/>
              <a:t>46.67</a:t>
            </a:r>
            <a:r>
              <a:rPr lang="bn-IN" sz="3200" dirty="0" smtClean="0"/>
              <a:t> &lt; </a:t>
            </a:r>
            <a:r>
              <a:rPr lang="en-US" sz="3200" dirty="0" smtClean="0"/>
              <a:t>100</a:t>
            </a:r>
            <a:endParaRPr lang="bn-IN" sz="3200" dirty="0" smtClean="0"/>
          </a:p>
          <a:p>
            <a:r>
              <a:rPr lang="bn-IN" sz="3200" dirty="0" smtClean="0"/>
              <a:t>সুতরাং যোগটিতে আরো একটি মৌল বিদ্যমান।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9541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যার শতকরা সংযুক্তি, </a:t>
            </a:r>
            <a:r>
              <a:rPr lang="en-US" sz="3200" dirty="0" smtClean="0"/>
              <a:t>100</a:t>
            </a:r>
            <a:r>
              <a:rPr lang="bn-IN" sz="3200" dirty="0" smtClean="0"/>
              <a:t> – </a:t>
            </a:r>
            <a:r>
              <a:rPr lang="en-US" sz="3200" dirty="0" smtClean="0"/>
              <a:t>46</a:t>
            </a:r>
            <a:r>
              <a:rPr lang="bn-IN" sz="3200" dirty="0" smtClean="0"/>
              <a:t>.</a:t>
            </a:r>
            <a:r>
              <a:rPr lang="en-US" sz="3200" dirty="0" smtClean="0"/>
              <a:t>67</a:t>
            </a:r>
            <a:r>
              <a:rPr lang="bn-IN" sz="3200" dirty="0" smtClean="0"/>
              <a:t> = </a:t>
            </a:r>
            <a:r>
              <a:rPr lang="en-US" sz="3200" dirty="0" smtClean="0"/>
              <a:t>53.33</a:t>
            </a:r>
            <a:r>
              <a:rPr lang="bn-IN" sz="3200" dirty="0" smtClean="0"/>
              <a:t>%</a:t>
            </a:r>
          </a:p>
          <a:p>
            <a:r>
              <a:rPr lang="bn-IN" sz="3200" dirty="0" smtClean="0"/>
              <a:t>সুতরাং অপর মৌলটি হচ্ছে অক্সিজেন (</a:t>
            </a:r>
            <a:r>
              <a:rPr lang="en-US" sz="3200" dirty="0" smtClean="0"/>
              <a:t>O)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7654" y="5395743"/>
            <a:ext cx="1203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মৌলসমূহের শতকরা সংযুক্তিকে তাদের নিজ নিজ পারমাণবিক ভর দ্বারা ভাগ করে পাই,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825" y="784020"/>
                <a:ext cx="1193449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latin typeface="Cambria Math"/>
                      </a:rPr>
                      <m:t>C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40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12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333</m:t>
                    </m:r>
                  </m:oMath>
                </a14:m>
                <a:endParaRPr lang="en-US" sz="3200" dirty="0">
                  <a:ea typeface="Cambria Math"/>
                </a:endParaRPr>
              </a:p>
              <a:p>
                <a:r>
                  <a:rPr lang="en-US" sz="3200" b="0" dirty="0" smtClean="0"/>
                  <a:t> 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H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6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67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008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617</m:t>
                    </m:r>
                  </m:oMath>
                </a14:m>
                <a:endParaRPr lang="en-US" sz="3200" dirty="0" smtClean="0">
                  <a:ea typeface="Cambria Math"/>
                </a:endParaRPr>
              </a:p>
              <a:p>
                <a:r>
                  <a:rPr lang="en-US" sz="3200" b="0" dirty="0" smtClean="0"/>
                  <a:t> 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O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53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</a:rPr>
                      <m:t>33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16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333</m:t>
                    </m:r>
                  </m:oMath>
                </a14:m>
                <a:endParaRPr lang="en-US" sz="3200" dirty="0">
                  <a:ea typeface="Cambria Math"/>
                </a:endParaRPr>
              </a:p>
              <a:p>
                <a:r>
                  <a:rPr lang="bn-IN" sz="3200" dirty="0" smtClean="0">
                    <a:ea typeface="Cambria Math"/>
                  </a:rPr>
                  <a:t>এই ভাগফলগুলোর মধ্যে ক্ষুদ্রতম ভাগফল </a:t>
                </a:r>
                <a:r>
                  <a:rPr lang="en-US" sz="3200" dirty="0" smtClean="0">
                    <a:ea typeface="Cambria Math"/>
                  </a:rPr>
                  <a:t>3.333 </a:t>
                </a:r>
                <a:r>
                  <a:rPr lang="bn-IN" sz="3200" dirty="0" smtClean="0">
                    <a:ea typeface="Cambria Math"/>
                  </a:rPr>
                  <a:t>দ্বারা সবগুলো ভাগফলকে পুনরায় ভাগ করি, </a:t>
                </a:r>
                <a:endParaRPr lang="en-US" sz="3200" dirty="0">
                  <a:ea typeface="Cambria Math"/>
                </a:endParaRPr>
              </a:p>
              <a:p>
                <a:r>
                  <a:rPr lang="en-US" sz="3200" dirty="0" smtClean="0"/>
                  <a:t> 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C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333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333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3200" dirty="0">
                  <a:ea typeface="Cambria Math"/>
                </a:endParaRPr>
              </a:p>
              <a:p>
                <a:r>
                  <a:rPr lang="en-US" sz="3200" dirty="0"/>
                  <a:t> 	</a:t>
                </a:r>
                <a:r>
                  <a:rPr lang="en-US" sz="3200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H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617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333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9853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3200" dirty="0">
                  <a:ea typeface="Cambria Math"/>
                </a:endParaRPr>
              </a:p>
              <a:p>
                <a:r>
                  <a:rPr lang="en-US" sz="3200" dirty="0"/>
                  <a:t> 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O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333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333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sz="3200" dirty="0" smtClean="0">
                  <a:ea typeface="Cambria Math"/>
                </a:endParaRPr>
              </a:p>
              <a:p>
                <a:r>
                  <a:rPr lang="bn-IN" sz="3200" dirty="0" smtClean="0">
                    <a:ea typeface="Cambria Math"/>
                  </a:rPr>
                  <a:t>সুতরাং যৌগটিতে বিদ্যমান উপাদান মৌলসমূহের অনুপাত, </a:t>
                </a:r>
                <a:r>
                  <a:rPr lang="en-US" sz="3200" dirty="0" smtClean="0">
                    <a:ea typeface="Cambria Math"/>
                  </a:rPr>
                  <a:t>1:2:1</a:t>
                </a:r>
                <a:endParaRPr lang="en-US" sz="3200" dirty="0">
                  <a:ea typeface="Cambria Math"/>
                </a:endParaRPr>
              </a:p>
              <a:p>
                <a:r>
                  <a:rPr lang="bn-IN" sz="3200" dirty="0" smtClean="0"/>
                  <a:t>সুতরাং যৌগটির স্থূল সংকেত হবে, </a:t>
                </a:r>
                <a:r>
                  <a:rPr lang="en-US" sz="3200" dirty="0" smtClean="0"/>
                  <a:t>CH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O</a:t>
                </a:r>
              </a:p>
              <a:p>
                <a:r>
                  <a:rPr lang="bn-IN" sz="3200" dirty="0" smtClean="0"/>
                  <a:t>আবার, দেওয়া আছে, বাষ্প ঘনত্ব = </a:t>
                </a:r>
                <a:r>
                  <a:rPr lang="en-US" sz="3200" dirty="0" smtClean="0"/>
                  <a:t>90</a:t>
                </a:r>
              </a:p>
              <a:p>
                <a:r>
                  <a:rPr lang="bn-IN" sz="3200" dirty="0" smtClean="0"/>
                  <a:t>আমরা জানি, যৌগের আণবিক ভর = বাষ্প ঘনত্ব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90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180</m:t>
                    </m:r>
                  </m:oMath>
                </a14:m>
                <a:r>
                  <a:rPr lang="bn-IN" sz="3200" dirty="0" smtClean="0"/>
                  <a:t>  </a:t>
                </a:r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5" y="784020"/>
                <a:ext cx="11934499" cy="6001643"/>
              </a:xfrm>
              <a:prstGeom prst="rect">
                <a:avLst/>
              </a:prstGeom>
              <a:blipFill rotWithShape="1">
                <a:blip r:embed="rId2"/>
                <a:stretch>
                  <a:fillRect l="-1328" t="-1220" r="-3473" b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021" y="865163"/>
                <a:ext cx="12149957" cy="5839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আবার, যৌগটির আণবিক সংকেত, (</a:t>
                </a:r>
                <a:r>
                  <a:rPr lang="en-US" sz="3200" dirty="0" smtClean="0"/>
                  <a:t>CH</a:t>
                </a:r>
                <a:r>
                  <a:rPr lang="en-US" sz="3200" baseline="-25000" dirty="0" smtClean="0"/>
                  <a:t>2</a:t>
                </a:r>
                <a:r>
                  <a:rPr lang="en-US" sz="3200" dirty="0" smtClean="0"/>
                  <a:t>O)n</a:t>
                </a:r>
              </a:p>
              <a:p>
                <a:r>
                  <a:rPr lang="bn-IN" sz="3200" dirty="0" smtClean="0"/>
                  <a:t>আবার, </a:t>
                </a:r>
                <a:endParaRPr lang="en-US" sz="3200" dirty="0" smtClean="0"/>
              </a:p>
              <a:p>
                <a:r>
                  <a:rPr lang="bn-IN" sz="3200" dirty="0" smtClean="0"/>
                  <a:t>আমরা জানি, </a:t>
                </a:r>
                <a:endParaRPr lang="en-US" sz="3200" dirty="0" smtClean="0"/>
              </a:p>
              <a:p>
                <a:r>
                  <a:rPr lang="bn-IN" sz="3200" dirty="0" smtClean="0"/>
                  <a:t>যৌগের আণবিক ভর = স্থূল সংকেতের আণবিক ভর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IN" sz="3200" dirty="0" smtClean="0"/>
                  <a:t> </a:t>
                </a:r>
                <a:r>
                  <a:rPr lang="en-US" sz="3200" dirty="0" smtClean="0"/>
                  <a:t>n</a:t>
                </a:r>
              </a:p>
              <a:p>
                <a:r>
                  <a:rPr lang="bn-IN" sz="3200" dirty="0" smtClean="0"/>
                  <a:t>বা, </a:t>
                </a:r>
                <a:r>
                  <a:rPr lang="en-US" sz="3200" dirty="0" smtClean="0"/>
                  <a:t>180 = (12+1</a:t>
                </a:r>
                <a:r>
                  <a:rPr lang="en-US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dirty="0" smtClean="0"/>
                  <a:t>2+16)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endParaRPr lang="en-US" sz="3200" dirty="0" smtClean="0"/>
              </a:p>
              <a:p>
                <a:r>
                  <a:rPr lang="bn-IN" sz="3200" dirty="0" smtClean="0"/>
                  <a:t>বা, </a:t>
                </a:r>
                <a:r>
                  <a:rPr lang="en-US" sz="3200" dirty="0" smtClean="0"/>
                  <a:t>180 =</a:t>
                </a:r>
                <a:r>
                  <a:rPr lang="en-US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30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endParaRPr lang="en-US" sz="3200" dirty="0" smtClean="0"/>
              </a:p>
              <a:p>
                <a:r>
                  <a:rPr lang="bn-IN" sz="3200" dirty="0" smtClean="0">
                    <a:ea typeface="Cambria Math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n</m:t>
                    </m:r>
                    <m:r>
                      <a:rPr lang="bn-IN" sz="3200" b="0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bn-IN" sz="3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180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3200" dirty="0" smtClean="0"/>
                  <a:t>যৌগটির আণবিক সংকেত, </a:t>
                </a:r>
                <a:r>
                  <a:rPr lang="bn-IN" sz="3200" dirty="0"/>
                  <a:t>(</a:t>
                </a:r>
                <a:r>
                  <a:rPr lang="en-US" sz="3200" dirty="0"/>
                  <a:t>CH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O)n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IN" sz="32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</a:rPr>
                        <m:t>C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sz="3200" b="0" i="0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6</m:t>
                      </m:r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b="0" dirty="0" smtClean="0">
                    <a:ea typeface="Cambria Math"/>
                  </a:rPr>
                  <a:t> 					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ea typeface="Cambria Math"/>
                          </a:rPr>
                          <m:t>O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3200" b="1" dirty="0" smtClean="0"/>
              </a:p>
              <a:p>
                <a:r>
                  <a:rPr lang="bn-IN" sz="3600" dirty="0" smtClean="0"/>
                  <a:t>প্রাপ্ত আনবিক সংকেতের যৌটির নাম </a:t>
                </a:r>
                <a:r>
                  <a:rPr lang="en-US" sz="4000" dirty="0" smtClean="0"/>
                  <a:t>Glucose</a:t>
                </a:r>
                <a:r>
                  <a:rPr lang="bn-IN" sz="3600" dirty="0" smtClean="0"/>
                  <a:t>।</a:t>
                </a:r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" y="865163"/>
                <a:ext cx="12149957" cy="5839355"/>
              </a:xfrm>
              <a:prstGeom prst="rect">
                <a:avLst/>
              </a:prstGeom>
              <a:blipFill rotWithShape="1">
                <a:blip r:embed="rId3"/>
                <a:stretch>
                  <a:fillRect l="-1505" t="-1566" b="-3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2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6" grpId="0"/>
      <p:bldP spid="6" grpId="1"/>
      <p:bldP spid="4" grpId="0"/>
      <p:bldP spid="4" grpId="1"/>
      <p:bldP spid="10" grpId="0"/>
      <p:bldP spid="10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16620" y="568876"/>
            <a:ext cx="6574221" cy="66478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893" y="2588175"/>
            <a:ext cx="11887200" cy="664780"/>
          </a:xfrm>
          <a:prstGeom prst="round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এসাইনমেন্টটি নিজে করবে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FFFF00"/>
                </a:solidFill>
              </a:rPr>
              <a:pPr/>
              <a:t>9/8/2021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" y="65268"/>
            <a:ext cx="11698014" cy="5736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8416" y="283781"/>
            <a:ext cx="4635062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 prstMaterial="flat"/>
        </p:spPr>
        <p:txBody>
          <a:bodyPr wrap="square" rtlCol="0">
            <a:spAutoFit/>
            <a:sp3d>
              <a:bevelB w="38100" h="38100"/>
            </a:sp3d>
          </a:bodyPr>
          <a:lstStyle/>
          <a:p>
            <a:r>
              <a:rPr lang="bn-IN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বাড়ির কাজ </a:t>
            </a:r>
            <a:endParaRPr 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1893" y="5217459"/>
            <a:ext cx="11933566" cy="1546411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এসাইনমেন্টের কাজ শেষ করে আগামীদিন জমা দিবে এবং নতুন আরেকটি এসাইনমেন্ট করবে।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FFFF00"/>
                </a:solidFill>
              </a:rPr>
              <a:pPr/>
              <a:t>9/8/2021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430100"/>
            <a:ext cx="11238158" cy="59988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2894255" y="1126957"/>
            <a:ext cx="3634881" cy="2065421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06" y="1728536"/>
            <a:ext cx="2030892" cy="1002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262" y="3777300"/>
            <a:ext cx="1119519" cy="12804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27" y="2330116"/>
            <a:ext cx="5153525" cy="3445041"/>
          </a:xfrm>
          <a:prstGeom prst="rect">
            <a:avLst/>
          </a:prstGeom>
          <a:effectLst>
            <a:outerShdw blurRad="76200" dir="18900000" sy="23000" kx="-1200000" algn="bl" rotWithShape="0">
              <a:schemeClr val="tx1">
                <a:alpha val="20000"/>
              </a:scheme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74" y="2989862"/>
            <a:ext cx="1354023" cy="1183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65352" y="2502564"/>
            <a:ext cx="1642884" cy="1664896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8478142" y="6428938"/>
            <a:ext cx="3169920" cy="380999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</a:rPr>
              <a:t>sazzadhossen954</a:t>
            </a:r>
            <a:r>
              <a:rPr lang="en-AU" sz="1600" b="1" dirty="0" smtClean="0">
                <a:solidFill>
                  <a:srgbClr val="002060"/>
                </a:solidFill>
              </a:rPr>
              <a:t>@gmail.com</a:t>
            </a:r>
            <a:endParaRPr lang="en-AU" sz="1600" b="1" dirty="0">
              <a:solidFill>
                <a:srgbClr val="002060"/>
              </a:solidFill>
            </a:endParaRPr>
          </a:p>
        </p:txBody>
      </p:sp>
      <p:sp>
        <p:nvSpPr>
          <p:cNvPr id="10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9 -8.67052E-7 C 0.28581 -8.67052E-7 0.48502 0.08116 0.48502 0.18104 C 0.48502 0.28069 0.28581 0.36231 0.04049 0.36231 C -0.2043 0.36231 -0.40365 0.28069 -0.40365 0.18104 C -0.40365 0.08116 -0.2043 -8.67052E-7 0.04049 -8.67052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3873E-6 L -0.67109 -0.411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12138 L -0.02214 0.15006 L -0.04297 -0.12138 L -0.06511 0.15006 L -0.08711 -0.12138 L -0.10769 0.15006 L -0.12982 -0.12138 L -0.15052 0.15006 L -0.17253 -0.12138 L -0.19467 0.15006 L -0.21524 -0.12138 L -0.23737 0.15006 L -0.25808 -0.12138 L -0.28008 0.15006 L -0.30222 -0.12138 L -0.32292 0.15006 L -0.3448 -0.12138 " pathEditMode="relative" rAng="0" ptsTypes="FFFFFFFFFFFFFFFFF">
                                      <p:cBhvr>
                                        <p:cTn id="1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/>
        </p:nvSpPr>
        <p:spPr>
          <a:xfrm>
            <a:off x="942773" y="4267200"/>
            <a:ext cx="95504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942773" y="4267200"/>
            <a:ext cx="95504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9780" y="1814512"/>
            <a:ext cx="11582400" cy="4724400"/>
            <a:chOff x="705220" y="2337277"/>
            <a:chExt cx="7543800" cy="3429000"/>
          </a:xfrm>
          <a:blipFill>
            <a:blip r:embed="rId3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Plaque 15"/>
            <p:cNvSpPr/>
            <p:nvPr/>
          </p:nvSpPr>
          <p:spPr>
            <a:xfrm>
              <a:off x="705220" y="2337277"/>
              <a:ext cx="7543800" cy="3429000"/>
            </a:xfrm>
            <a:prstGeom prst="plaque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804912" y="3251775"/>
              <a:ext cx="2924877" cy="15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IN" sz="40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ষয়ঃ রসায়ন-১</a:t>
              </a:r>
              <a:endParaRPr lang="bn-BD" sz="4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নবম ভোকেশনাল-২০২১ </a:t>
              </a: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 অ্যাসাইনমেন্ট-০৩</a:t>
              </a:r>
            </a:p>
            <a:p>
              <a:pPr algn="ctr"/>
              <a:r>
                <a:rPr lang="bn-IN" sz="3200" b="1" dirty="0" smtClean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অষ্টম সপ্তাহ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729789" y="3080130"/>
              <a:ext cx="0" cy="1992086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62137" y="3461657"/>
              <a:ext cx="0" cy="1295400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97442" y="3578942"/>
              <a:ext cx="0" cy="1143000"/>
            </a:xfrm>
            <a:prstGeom prst="line">
              <a:avLst/>
            </a:prstGeom>
            <a:grpFill/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/>
            <p:cNvSpPr txBox="1"/>
            <p:nvPr/>
          </p:nvSpPr>
          <p:spPr>
            <a:xfrm>
              <a:off x="3957773" y="3251775"/>
              <a:ext cx="4024292" cy="2030780"/>
            </a:xfrm>
            <a:prstGeom prst="rect">
              <a:avLst/>
            </a:prstGeom>
            <a:noFill/>
          </p:spPr>
          <p:txBody>
            <a:bodyPr wrap="square" numCol="1" rtlCol="0">
              <a:prstTxWarp prst="textPlain">
                <a:avLst>
                  <a:gd name="adj" fmla="val 49558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000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সাজ্জাদ</a:t>
              </a:r>
              <a:r>
                <a:rPr lang="en-US" sz="2000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হোসেন</a:t>
              </a:r>
              <a:endParaRPr lang="bn-BD" sz="2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সহ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কারী</a:t>
              </a:r>
              <a:r>
                <a:rPr lang="bn-BD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(পদার্থ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)</a:t>
              </a:r>
              <a:endParaRPr lang="bn-BD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সোনারগাঁ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সোনারগাঁ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নারায়ণগঞ্জ</a:t>
              </a:r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মুঠোফোনঃ</a:t>
              </a:r>
              <a:r>
                <a:rPr lang="en-US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০১৯</a:t>
              </a:r>
              <a:r>
                <a:rPr lang="bn-IN" b="1" dirty="0" smtClean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২৭-৪৭৩৩০৬</a:t>
              </a:r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47827" y="0"/>
            <a:ext cx="12192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gradFill>
              <a:gsLst>
                <a:gs pos="26000">
                  <a:srgbClr val="000082"/>
                </a:gs>
                <a:gs pos="53000">
                  <a:srgbClr val="66008F"/>
                </a:gs>
                <a:gs pos="64999">
                  <a:srgbClr val="BA0066"/>
                </a:gs>
                <a:gs pos="82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4" name="Footer Placeholder 21"/>
          <p:cNvSpPr>
            <a:spLocks noGrp="1"/>
          </p:cNvSpPr>
          <p:nvPr/>
        </p:nvSpPr>
        <p:spPr>
          <a:xfrm>
            <a:off x="4783520" y="6270942"/>
            <a:ext cx="2714918" cy="39687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sazzadhossen954@gmail.com</a:t>
            </a:r>
          </a:p>
        </p:txBody>
      </p:sp>
      <p:sp>
        <p:nvSpPr>
          <p:cNvPr id="35" name="Slide Number Placeholder 22"/>
          <p:cNvSpPr>
            <a:spLocks noGrp="1"/>
          </p:cNvSpPr>
          <p:nvPr/>
        </p:nvSpPr>
        <p:spPr>
          <a:xfrm>
            <a:off x="6505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73" y="122963"/>
            <a:ext cx="3205655" cy="26959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439393" lon="1528195" rev="21560628"/>
            </a:camera>
            <a:lightRig rig="threePt" dir="t"/>
          </a:scene3d>
          <a:sp3d>
            <a:bevelT w="69850" h="323850"/>
            <a:bevelB w="114300" h="215900"/>
          </a:sp3d>
        </p:spPr>
      </p:pic>
      <p:pic>
        <p:nvPicPr>
          <p:cNvPr id="37" name="Picture Placeholder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729">
            <a:off x="709642" y="146112"/>
            <a:ext cx="2518161" cy="2002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20881469" lon="20372232" rev="1085289"/>
            </a:camera>
            <a:lightRig rig="contrasting" dir="t">
              <a:rot lat="0" lon="0" rev="3000000"/>
            </a:lightRig>
          </a:scene3d>
          <a:sp3d contourW="7620">
            <a:bevelT w="552450" h="222250"/>
            <a:bevelB w="209550" h="355600"/>
            <a:contourClr>
              <a:srgbClr val="333333"/>
            </a:contourClr>
          </a:sp3d>
        </p:spPr>
      </p:pic>
      <p:sp>
        <p:nvSpPr>
          <p:cNvPr id="38" name="Wave 37"/>
          <p:cNvSpPr/>
          <p:nvPr/>
        </p:nvSpPr>
        <p:spPr>
          <a:xfrm>
            <a:off x="3450101" y="22124"/>
            <a:ext cx="6110543" cy="1875521"/>
          </a:xfrm>
          <a:prstGeom prst="wave">
            <a:avLst/>
          </a:prstGeom>
          <a:solidFill>
            <a:srgbClr val="E824A7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600000">
              <a:rot lat="21126128" lon="20031556" rev="965825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5588" r="29621" b="5059"/>
          <a:stretch/>
        </p:blipFill>
        <p:spPr>
          <a:xfrm>
            <a:off x="-26276" y="-165992"/>
            <a:ext cx="6726621" cy="7023992"/>
          </a:xfrm>
          <a:prstGeom prst="rect">
            <a:avLst/>
          </a:prstGeom>
        </p:spPr>
      </p:pic>
      <p:sp>
        <p:nvSpPr>
          <p:cNvPr id="7" name="Date Placeholder 20"/>
          <p:cNvSpPr>
            <a:spLocks noGrp="1"/>
          </p:cNvSpPr>
          <p:nvPr/>
        </p:nvSpPr>
        <p:spPr>
          <a:xfrm>
            <a:off x="3350282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097538">
            <a:off x="-141891" y="787368"/>
            <a:ext cx="758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ছবিতে কি দেখতে পাচ্ছো? 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5" y="0"/>
            <a:ext cx="5491655" cy="2909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45" y="2909356"/>
            <a:ext cx="5491655" cy="39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1">
                <a:lumMod val="95000"/>
              </a:schemeClr>
            </a:gs>
            <a:gs pos="14000">
              <a:srgbClr val="C00000"/>
            </a:gs>
            <a:gs pos="37920">
              <a:schemeClr val="bg1">
                <a:lumMod val="95000"/>
              </a:schemeClr>
            </a:gs>
            <a:gs pos="48000">
              <a:schemeClr val="bg1"/>
            </a:gs>
            <a:gs pos="80000">
              <a:schemeClr val="bg1"/>
            </a:gs>
            <a:gs pos="6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563"/>
            <a:ext cx="12192000" cy="5465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15495" r="30863" b="18785"/>
          <a:stretch/>
        </p:blipFill>
        <p:spPr>
          <a:xfrm>
            <a:off x="4353910" y="4303987"/>
            <a:ext cx="3484179" cy="2554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23100" r="33790" b="28498"/>
          <a:stretch/>
        </p:blipFill>
        <p:spPr>
          <a:xfrm>
            <a:off x="0" y="1371522"/>
            <a:ext cx="3657600" cy="2212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53062"/>
            <a:ext cx="12192000" cy="15081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9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Chemistry-1 Assignment</a:t>
            </a:r>
            <a:endParaRPr lang="en-US" sz="9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35391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নবম 						ভোক</a:t>
            </a:r>
            <a:endParaRPr lang="en-US" sz="1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2011" y="265758"/>
            <a:ext cx="523926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en-US" sz="28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81585"/>
            <a:ext cx="12192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16600" b="1" cap="all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অষ্টম সপ্তাহ</a:t>
            </a:r>
            <a:endParaRPr lang="en-US" sz="16600" b="1" cap="all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4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111" y="208547"/>
            <a:ext cx="11823032" cy="6481011"/>
          </a:xfrm>
          <a:prstGeom prst="rect">
            <a:avLst/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pic>
      <p:sp>
        <p:nvSpPr>
          <p:cNvPr id="3" name="TextBox 2"/>
          <p:cNvSpPr txBox="1"/>
          <p:nvPr/>
        </p:nvSpPr>
        <p:spPr>
          <a:xfrm>
            <a:off x="190111" y="208547"/>
            <a:ext cx="11823032" cy="71096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bn-IN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“মৌলের শতকরা সংযুক্তি ও আণবিক সংকেত নির্ণয়করণ’’</a:t>
            </a:r>
          </a:p>
          <a:p>
            <a:pPr algn="ctr"/>
            <a:endParaRPr lang="bn-IN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endParaRPr lang="bn-I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60206"/>
            <a:ext cx="12192000" cy="534607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bn-BD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5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তথ্য উপাত্ত ব্যবহার করে যৌগে </a:t>
            </a: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 </a:t>
            </a: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মৌলের শতকরা সংযুক্তি বের করে আণবিক সংকেত নির্ণয় করতে পারবে।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bn-IN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সংযুক্তি ব্যবহার করে স্থূল সংকেত ও আণবিক সংকেত নির্ণয় করতে পারবে। </a:t>
            </a:r>
            <a:endParaRPr lang="bn-BD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947" y="195532"/>
            <a:ext cx="11666488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u="sng" spc="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spc="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0"/>
          <p:cNvSpPr>
            <a:spLocks noGrp="1"/>
          </p:cNvSpPr>
          <p:nvPr/>
        </p:nvSpPr>
        <p:spPr>
          <a:xfrm>
            <a:off x="3207656" y="6492875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z="2000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85" y="2251028"/>
            <a:ext cx="1213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০১.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যৌগে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 শতকরা সংযুক্তি নির্ণয়।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184" y="3709970"/>
                <a:ext cx="12105815" cy="84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০২. </a:t>
                </a:r>
                <a14:m>
                  <m:oMath xmlns:m="http://schemas.openxmlformats.org/officeDocument/2006/math"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শতকরা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সংযুক্তি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থেকে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স্থূলসংকেত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নির্ণয়ের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bn-IN" sz="4000" b="1" i="0" smtClean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ধাপ</m:t>
                    </m:r>
                  </m:oMath>
                </a14:m>
                <a:r>
                  <a:rPr lang="bn-IN" sz="4000" b="1" dirty="0" smtClean="0">
                    <a:ln w="900" cmpd="sng">
                      <a:solidFill>
                        <a:schemeClr val="accent1">
                          <a:satMod val="190000"/>
                          <a:alpha val="55000"/>
                        </a:schemeClr>
                      </a:solidFill>
                      <a:prstDash val="solid"/>
                    </a:ln>
                    <a:solidFill>
                      <a:schemeClr val="accent1">
                        <a:satMod val="200000"/>
                        <a:tint val="3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। </a:t>
                </a:r>
                <a:endParaRPr lang="en-US" sz="4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4" y="3709970"/>
                <a:ext cx="12105815" cy="849784"/>
              </a:xfrm>
              <a:prstGeom prst="rect">
                <a:avLst/>
              </a:prstGeom>
              <a:blipFill rotWithShape="1">
                <a:blip r:embed="rId3"/>
                <a:stretch>
                  <a:fillRect l="-1863" r="-906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858" y="5011232"/>
            <a:ext cx="1213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০৩.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40%</a:t>
            </a:r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= 6.67% </a:t>
            </a:r>
            <a:r>
              <a:rPr lang="bn-IN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যৌগটির বাষ্প ঘনত্ব 	৯০ হলে আণবিক সংকেত নির্ণয় কর।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453640" y="182881"/>
            <a:ext cx="8138160" cy="1082040"/>
          </a:xfrm>
          <a:prstGeom prst="wedgeEllipseCallout">
            <a:avLst>
              <a:gd name="adj1" fmla="val -66112"/>
              <a:gd name="adj2" fmla="val 9583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নির্দেশক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4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126124"/>
            <a:ext cx="11902965" cy="6605752"/>
          </a:xfrm>
          <a:prstGeom prst="rect">
            <a:avLst/>
          </a:prstGeom>
          <a:solidFill>
            <a:srgbClr val="00206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7182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5766"/>
            <a:ext cx="1230923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১ নং নির্দেশনার উত্তর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Date Placeholder 20"/>
          <p:cNvSpPr>
            <a:spLocks noGrp="1"/>
          </p:cNvSpPr>
          <p:nvPr/>
        </p:nvSpPr>
        <p:spPr>
          <a:xfrm>
            <a:off x="409373" y="6356350"/>
            <a:ext cx="28448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E6869-7AB2-4A78-8658-C32559888A5F}" type="datetime1">
              <a:rPr lang="en-US" smtClean="0">
                <a:solidFill>
                  <a:srgbClr val="002060"/>
                </a:solidFill>
              </a:rPr>
              <a:pPr/>
              <a:t>9/8/2021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34254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শতকরা সংযুক্তি</a:t>
            </a:r>
            <a:r>
              <a:rPr lang="en-US" sz="3600" b="1" dirty="0" smtClean="0">
                <a:latin typeface="Siyam Rupali" pitchFamily="2" charset="0"/>
                <a:cs typeface="Siyam Rupali" pitchFamily="2" charset="0"/>
              </a:rPr>
              <a:t>:</a:t>
            </a:r>
          </a:p>
          <a:p>
            <a:pPr algn="just"/>
            <a:r>
              <a:rPr lang="as-IN" sz="3200" dirty="0" smtClean="0"/>
              <a:t>কোন </a:t>
            </a:r>
            <a:r>
              <a:rPr lang="as-IN" sz="3200" dirty="0"/>
              <a:t>যৌগের প্রতি 100 গ্রামে ঐ যৌগের উপাদান মৌলের যত গ্রাম থাকে সেই পরিমানকে ঐ মৌলের শতকরা সংযুতি বলে।</a:t>
            </a:r>
            <a:br>
              <a:rPr lang="as-IN" sz="3200" dirty="0"/>
            </a:br>
            <a:r>
              <a:rPr lang="as-IN" sz="3200" dirty="0"/>
              <a:t/>
            </a:r>
            <a:br>
              <a:rPr lang="as-IN" sz="3200" dirty="0"/>
            </a:br>
            <a:r>
              <a:rPr lang="as-IN" sz="3200" dirty="0"/>
              <a:t>শতকরা সংযুতি থেকে কোন যৌগে বিদ্যামান উপাদান মৌলগুলির শতকরা পরিমাণ জানা যায়। কোন যৌগের শতকরা সংযুতি নির্ণয় করতে হলে ঐ যৌগের আণবিক ভর জানা প্রয়োজন। আবার ঐ যৌগের উপাদান মৌলগুলি কি পরিমানে আছে তাও জানা দরকার।</a:t>
            </a:r>
            <a:br>
              <a:rPr lang="as-IN" sz="3200" dirty="0"/>
            </a:br>
            <a:r>
              <a:rPr lang="as-IN" sz="3200" dirty="0"/>
              <a:t>কোন যৌগের আণবিক ভর থেকে তার উপাদান মৌলগুলির নির্দিষ্ট পরিমাণের শতকরা হিসেব করলে ঐ যৌগের শতকরা সংযুতি পাওয়া </a:t>
            </a:r>
            <a:r>
              <a:rPr lang="as-IN" sz="3200" dirty="0" smtClean="0"/>
              <a:t>যায়। 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59" y="600541"/>
                <a:ext cx="12138642" cy="6185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NaCl</a:t>
                </a:r>
                <a:r>
                  <a:rPr lang="bn-IN" sz="3600" dirty="0" smtClean="0"/>
                  <a:t> এর শতকরা সংযুক্তি নির্ণয়ঃ </a:t>
                </a:r>
              </a:p>
              <a:p>
                <a:r>
                  <a:rPr lang="en-US" sz="2800" dirty="0" err="1" smtClean="0"/>
                  <a:t>NaCl</a:t>
                </a:r>
                <a:r>
                  <a:rPr lang="en-US" sz="2800" dirty="0" smtClean="0"/>
                  <a:t> </a:t>
                </a:r>
                <a:r>
                  <a:rPr lang="as-IN" sz="2800" dirty="0"/>
                  <a:t>এর আণবিক ভর </a:t>
                </a:r>
                <a:r>
                  <a:rPr lang="as-IN" sz="2800" dirty="0" smtClean="0"/>
                  <a:t>= 23+</a:t>
                </a:r>
                <a:r>
                  <a:rPr lang="en-US" sz="2800" dirty="0" smtClean="0"/>
                  <a:t>35.5</a:t>
                </a:r>
                <a:r>
                  <a:rPr lang="as-IN" sz="2800" dirty="0" smtClean="0"/>
                  <a:t> </a:t>
                </a:r>
                <a:r>
                  <a:rPr lang="as-IN" sz="2800" dirty="0"/>
                  <a:t>= </a:t>
                </a:r>
                <a:r>
                  <a:rPr lang="en-US" sz="2800" dirty="0" smtClean="0"/>
                  <a:t>58.5</a:t>
                </a:r>
                <a:r>
                  <a:rPr lang="as-IN" sz="2800" dirty="0" smtClean="0"/>
                  <a:t> গ্রাম</a:t>
                </a:r>
                <a:endParaRPr lang="en-US" sz="2800" dirty="0" smtClean="0"/>
              </a:p>
              <a:p>
                <a:r>
                  <a:rPr lang="as-IN" sz="2800" dirty="0" smtClean="0"/>
                  <a:t>যৌগটিতে </a:t>
                </a:r>
                <a:r>
                  <a:rPr lang="as-IN" sz="2800" dirty="0"/>
                  <a:t>সোডিয়াম (</a:t>
                </a:r>
                <a:r>
                  <a:rPr lang="en-US" sz="2800" dirty="0"/>
                  <a:t>Na) </a:t>
                </a:r>
                <a:r>
                  <a:rPr lang="as-IN" sz="2800" dirty="0"/>
                  <a:t>আছে 23 </a:t>
                </a:r>
                <a:r>
                  <a:rPr lang="as-IN" sz="2800" dirty="0" smtClean="0"/>
                  <a:t>গ্রাম,</a:t>
                </a:r>
                <a:r>
                  <a:rPr lang="bn-IN" sz="2800" dirty="0" smtClean="0"/>
                  <a:t>ক্লোরিন(</a:t>
                </a:r>
                <a:r>
                  <a:rPr lang="en-US" sz="2800" dirty="0" err="1" smtClean="0"/>
                  <a:t>Cl</a:t>
                </a:r>
                <a:r>
                  <a:rPr lang="en-US" sz="2800" dirty="0" smtClean="0"/>
                  <a:t>)</a:t>
                </a:r>
                <a:r>
                  <a:rPr lang="bn-IN" sz="2800" dirty="0" smtClean="0"/>
                  <a:t> আছে </a:t>
                </a:r>
                <a:r>
                  <a:rPr lang="en-US" sz="2800" dirty="0" smtClean="0"/>
                  <a:t>35.5 </a:t>
                </a:r>
                <a:r>
                  <a:rPr lang="as-IN" sz="2800" dirty="0" smtClean="0"/>
                  <a:t>গ্রাম</a:t>
                </a:r>
                <a:r>
                  <a:rPr lang="as-IN" sz="2800" dirty="0"/>
                  <a:t>।</a:t>
                </a:r>
                <a:br>
                  <a:rPr lang="as-IN" sz="2800" dirty="0"/>
                </a:br>
                <a:endParaRPr lang="en-US" sz="2800" dirty="0" smtClean="0"/>
              </a:p>
              <a:p>
                <a:r>
                  <a:rPr lang="as-IN" sz="2800" dirty="0" smtClean="0"/>
                  <a:t>অতএব</a:t>
                </a:r>
                <a:r>
                  <a:rPr lang="en-US" sz="2800" dirty="0" smtClean="0"/>
                  <a:t>,</a:t>
                </a:r>
                <a:r>
                  <a:rPr lang="as-IN" sz="2800" dirty="0" smtClean="0"/>
                  <a:t> </a:t>
                </a:r>
                <a:r>
                  <a:rPr lang="en-US" sz="2800" dirty="0" err="1" smtClean="0"/>
                  <a:t>NaCl</a:t>
                </a:r>
                <a:r>
                  <a:rPr lang="en-US" sz="2800" dirty="0" smtClean="0"/>
                  <a:t> </a:t>
                </a:r>
                <a:r>
                  <a:rPr lang="as-IN" sz="2800" dirty="0"/>
                  <a:t>এর শতকরা সংযুতি নিম্নরূপ </a:t>
                </a:r>
                <a:r>
                  <a:rPr lang="as-IN" sz="2800" dirty="0" smtClean="0"/>
                  <a:t>:</a:t>
                </a:r>
                <a:endParaRPr lang="en-US" sz="2800" dirty="0" smtClean="0"/>
              </a:p>
              <a:p>
                <a:r>
                  <a:rPr lang="as-IN" sz="2800" dirty="0"/>
                  <a:t/>
                </a:r>
                <a:br>
                  <a:rPr lang="as-IN" sz="2800" dirty="0"/>
                </a:br>
                <a:r>
                  <a:rPr lang="en-US" sz="2800" dirty="0" err="1" smtClean="0"/>
                  <a:t>NaCl</a:t>
                </a:r>
                <a:r>
                  <a:rPr lang="en-US" sz="2800" dirty="0" smtClean="0"/>
                  <a:t> </a:t>
                </a:r>
                <a:r>
                  <a:rPr lang="as-IN" sz="2800" dirty="0" smtClean="0"/>
                  <a:t>যৌগে </a:t>
                </a:r>
                <a:r>
                  <a:rPr lang="en-US" sz="2800" dirty="0"/>
                  <a:t>Na </a:t>
                </a:r>
                <a:r>
                  <a:rPr lang="as-IN" sz="2800" dirty="0"/>
                  <a:t>এর শতকরা </a:t>
                </a:r>
                <a:r>
                  <a:rPr lang="as-IN" sz="2800" dirty="0" smtClean="0"/>
                  <a:t>সংযুতি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%=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39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en-US" sz="2800" dirty="0" err="1"/>
                  <a:t>NaCl</a:t>
                </a:r>
                <a:r>
                  <a:rPr lang="en-US" sz="2800" dirty="0" smtClean="0"/>
                  <a:t> </a:t>
                </a:r>
                <a:r>
                  <a:rPr lang="as-IN" sz="2800" dirty="0"/>
                  <a:t>যৌগে </a:t>
                </a:r>
                <a:r>
                  <a:rPr lang="en-US" sz="2800" dirty="0" err="1" smtClean="0"/>
                  <a:t>Cl</a:t>
                </a:r>
                <a:r>
                  <a:rPr lang="en-US" sz="2800" dirty="0" smtClean="0"/>
                  <a:t> </a:t>
                </a:r>
                <a:r>
                  <a:rPr lang="as-IN" sz="2800" dirty="0" smtClean="0"/>
                  <a:t>এর </a:t>
                </a:r>
                <a:r>
                  <a:rPr lang="as-IN" sz="2800" dirty="0"/>
                  <a:t>শতকরা </a:t>
                </a:r>
                <a:r>
                  <a:rPr lang="as-IN" sz="2800" dirty="0" smtClean="0"/>
                  <a:t>সংযুতি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58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100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%=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68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as-IN" sz="2800" dirty="0" smtClean="0"/>
                  <a:t>সুতরাং </a:t>
                </a:r>
                <a:r>
                  <a:rPr lang="en-US" sz="2800" dirty="0" err="1" smtClean="0"/>
                  <a:t>NaCl</a:t>
                </a:r>
                <a:r>
                  <a:rPr lang="en-US" sz="2800" dirty="0" smtClean="0"/>
                  <a:t> </a:t>
                </a:r>
                <a:r>
                  <a:rPr lang="as-IN" sz="2800" dirty="0"/>
                  <a:t>যৌগটিতে উপাদান মৌল </a:t>
                </a:r>
                <a:r>
                  <a:rPr lang="en-US" sz="2800" dirty="0"/>
                  <a:t>Na, </a:t>
                </a:r>
                <a:r>
                  <a:rPr lang="en-US" sz="2800" dirty="0" err="1" smtClean="0"/>
                  <a:t>Cl</a:t>
                </a:r>
                <a:r>
                  <a:rPr lang="en-US" sz="2800" dirty="0" smtClean="0"/>
                  <a:t> </a:t>
                </a:r>
                <a:r>
                  <a:rPr lang="as-IN" sz="2800" dirty="0" smtClean="0"/>
                  <a:t>এদের </a:t>
                </a:r>
                <a:r>
                  <a:rPr lang="as-IN" sz="2800" dirty="0"/>
                  <a:t>শতকরা সংযুক্তি যথাক্রমে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39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32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as-IN" sz="2800" dirty="0"/>
                  <a:t> 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60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68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as-IN" sz="2800" dirty="0"/>
                  <a:t/>
                </a:r>
                <a:br>
                  <a:rPr lang="as-IN" sz="2800" dirty="0"/>
                </a:br>
                <a:r>
                  <a:rPr lang="as-IN" sz="2800" dirty="0"/>
                  <a:t>একইভাবে, আমরা যে কোন যৌগের শতকরা সংযুতি </a:t>
                </a:r>
                <a:r>
                  <a:rPr lang="as-IN" sz="2800" dirty="0" smtClean="0"/>
                  <a:t>হিসাব </a:t>
                </a:r>
                <a:r>
                  <a:rPr lang="as-IN" sz="2800" dirty="0"/>
                  <a:t>করতে পারি</a:t>
                </a:r>
                <a:r>
                  <a:rPr lang="as-IN" sz="2800" dirty="0" smtClean="0"/>
                  <a:t>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9" y="600541"/>
                <a:ext cx="12138642" cy="6185796"/>
              </a:xfrm>
              <a:prstGeom prst="rect">
                <a:avLst/>
              </a:prstGeom>
              <a:blipFill rotWithShape="1">
                <a:blip r:embed="rId2"/>
                <a:stretch>
                  <a:fillRect l="-1557" t="-1677" b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 animBg="1"/>
    </p:bldLst>
  </p:timing>
</p:sld>
</file>

<file path=ppt/theme/theme1.xml><?xml version="1.0" encoding="utf-8"?>
<a:theme xmlns:a="http://schemas.openxmlformats.org/drawingml/2006/main" name="গণিত পৌনঃপুনিক বাস্তব সংখ্যা ভালো ক্লা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গণিত পৌনঃপুনিক বাস্তব সংখ্যা ভালো ক্লাস</Template>
  <TotalTime>3907</TotalTime>
  <Words>437</Words>
  <Application>Microsoft Office PowerPoint</Application>
  <PresentationFormat>Custom</PresentationFormat>
  <Paragraphs>106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গণিত পৌনঃপুনিক বাস্তব সংখ্যা ভালো ক্লাস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Sazzad Hossen</cp:lastModifiedBy>
  <cp:revision>585</cp:revision>
  <dcterms:created xsi:type="dcterms:W3CDTF">2021-01-15T11:14:57Z</dcterms:created>
  <dcterms:modified xsi:type="dcterms:W3CDTF">2021-09-08T04:11:14Z</dcterms:modified>
</cp:coreProperties>
</file>