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83" r:id="rId5"/>
    <p:sldId id="280" r:id="rId6"/>
    <p:sldId id="259" r:id="rId7"/>
    <p:sldId id="261" r:id="rId8"/>
    <p:sldId id="262" r:id="rId9"/>
    <p:sldId id="263" r:id="rId10"/>
    <p:sldId id="264" r:id="rId11"/>
    <p:sldId id="279" r:id="rId12"/>
    <p:sldId id="271" r:id="rId13"/>
    <p:sldId id="281" r:id="rId14"/>
    <p:sldId id="266" r:id="rId15"/>
    <p:sldId id="267" r:id="rId16"/>
    <p:sldId id="274" r:id="rId17"/>
    <p:sldId id="275" r:id="rId18"/>
    <p:sldId id="272" r:id="rId19"/>
    <p:sldId id="278" r:id="rId20"/>
    <p:sldId id="273" r:id="rId21"/>
    <p:sldId id="268" r:id="rId22"/>
    <p:sldId id="269"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FF78D"/>
    <a:srgbClr val="FEC8C4"/>
    <a:srgbClr val="DD89C7"/>
    <a:srgbClr val="64E3FC"/>
    <a:srgbClr val="0D3689"/>
    <a:srgbClr val="ED0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62" d="100"/>
          <a:sy n="62" d="100"/>
        </p:scale>
        <p:origin x="84"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E039C7-E494-4F3B-ADB6-AC2C1F603A69}" type="datetimeFigureOut">
              <a:rPr lang="en-US" smtClean="0"/>
              <a:t>26/09/2021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F13F-407D-4D6B-93A7-C89B2931FEEB}" type="slidenum">
              <a:rPr lang="en-US" smtClean="0"/>
              <a:t>‹#›</a:t>
            </a:fld>
            <a:endParaRPr lang="en-US"/>
          </a:p>
        </p:txBody>
      </p:sp>
    </p:spTree>
    <p:extLst>
      <p:ext uri="{BB962C8B-B14F-4D97-AF65-F5344CB8AC3E}">
        <p14:creationId xmlns:p14="http://schemas.microsoft.com/office/powerpoint/2010/main" val="159940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039C7-E494-4F3B-ADB6-AC2C1F603A69}" type="datetimeFigureOut">
              <a:rPr lang="en-US" smtClean="0"/>
              <a:t>26/09/2021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F13F-407D-4D6B-93A7-C89B2931FEEB}" type="slidenum">
              <a:rPr lang="en-US" smtClean="0"/>
              <a:t>‹#›</a:t>
            </a:fld>
            <a:endParaRPr lang="en-US"/>
          </a:p>
        </p:txBody>
      </p:sp>
    </p:spTree>
    <p:extLst>
      <p:ext uri="{BB962C8B-B14F-4D97-AF65-F5344CB8AC3E}">
        <p14:creationId xmlns:p14="http://schemas.microsoft.com/office/powerpoint/2010/main" val="426714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039C7-E494-4F3B-ADB6-AC2C1F603A69}" type="datetimeFigureOut">
              <a:rPr lang="en-US" smtClean="0"/>
              <a:t>26/09/2021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F13F-407D-4D6B-93A7-C89B2931FEEB}" type="slidenum">
              <a:rPr lang="en-US" smtClean="0"/>
              <a:t>‹#›</a:t>
            </a:fld>
            <a:endParaRPr lang="en-US"/>
          </a:p>
        </p:txBody>
      </p:sp>
    </p:spTree>
    <p:extLst>
      <p:ext uri="{BB962C8B-B14F-4D97-AF65-F5344CB8AC3E}">
        <p14:creationId xmlns:p14="http://schemas.microsoft.com/office/powerpoint/2010/main" val="227033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039C7-E494-4F3B-ADB6-AC2C1F603A69}" type="datetimeFigureOut">
              <a:rPr lang="en-US" smtClean="0"/>
              <a:t>26/09/2021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F13F-407D-4D6B-93A7-C89B2931FEEB}" type="slidenum">
              <a:rPr lang="en-US" smtClean="0"/>
              <a:t>‹#›</a:t>
            </a:fld>
            <a:endParaRPr lang="en-US"/>
          </a:p>
        </p:txBody>
      </p:sp>
    </p:spTree>
    <p:extLst>
      <p:ext uri="{BB962C8B-B14F-4D97-AF65-F5344CB8AC3E}">
        <p14:creationId xmlns:p14="http://schemas.microsoft.com/office/powerpoint/2010/main" val="16782917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E039C7-E494-4F3B-ADB6-AC2C1F603A69}" type="datetimeFigureOut">
              <a:rPr lang="en-US" smtClean="0"/>
              <a:t>26/09/2021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F13F-407D-4D6B-93A7-C89B2931FEEB}" type="slidenum">
              <a:rPr lang="en-US" smtClean="0"/>
              <a:t>‹#›</a:t>
            </a:fld>
            <a:endParaRPr lang="en-US"/>
          </a:p>
        </p:txBody>
      </p:sp>
    </p:spTree>
    <p:extLst>
      <p:ext uri="{BB962C8B-B14F-4D97-AF65-F5344CB8AC3E}">
        <p14:creationId xmlns:p14="http://schemas.microsoft.com/office/powerpoint/2010/main" val="321126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E039C7-E494-4F3B-ADB6-AC2C1F603A69}" type="datetimeFigureOut">
              <a:rPr lang="en-US" smtClean="0"/>
              <a:t>26/09/2021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F13F-407D-4D6B-93A7-C89B2931FEEB}" type="slidenum">
              <a:rPr lang="en-US" smtClean="0"/>
              <a:t>‹#›</a:t>
            </a:fld>
            <a:endParaRPr lang="en-US"/>
          </a:p>
        </p:txBody>
      </p:sp>
    </p:spTree>
    <p:extLst>
      <p:ext uri="{BB962C8B-B14F-4D97-AF65-F5344CB8AC3E}">
        <p14:creationId xmlns:p14="http://schemas.microsoft.com/office/powerpoint/2010/main" val="258964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E039C7-E494-4F3B-ADB6-AC2C1F603A69}" type="datetimeFigureOut">
              <a:rPr lang="en-US" smtClean="0"/>
              <a:t>26/09/2021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0F13F-407D-4D6B-93A7-C89B2931FEEB}" type="slidenum">
              <a:rPr lang="en-US" smtClean="0"/>
              <a:t>‹#›</a:t>
            </a:fld>
            <a:endParaRPr lang="en-US"/>
          </a:p>
        </p:txBody>
      </p:sp>
    </p:spTree>
    <p:extLst>
      <p:ext uri="{BB962C8B-B14F-4D97-AF65-F5344CB8AC3E}">
        <p14:creationId xmlns:p14="http://schemas.microsoft.com/office/powerpoint/2010/main" val="158061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E039C7-E494-4F3B-ADB6-AC2C1F603A69}" type="datetimeFigureOut">
              <a:rPr lang="en-US" smtClean="0"/>
              <a:t>26/09/2021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0F13F-407D-4D6B-93A7-C89B2931FEEB}" type="slidenum">
              <a:rPr lang="en-US" smtClean="0"/>
              <a:t>‹#›</a:t>
            </a:fld>
            <a:endParaRPr lang="en-US"/>
          </a:p>
        </p:txBody>
      </p:sp>
    </p:spTree>
    <p:extLst>
      <p:ext uri="{BB962C8B-B14F-4D97-AF65-F5344CB8AC3E}">
        <p14:creationId xmlns:p14="http://schemas.microsoft.com/office/powerpoint/2010/main" val="243129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96253" y="108285"/>
            <a:ext cx="11959389" cy="6629400"/>
          </a:xfrm>
          <a:prstGeom prst="rect">
            <a:avLst/>
          </a:prstGeom>
          <a:noFill/>
          <a:ln w="38100">
            <a:solidFill>
              <a:srgbClr val="00B0F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5334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E039C7-E494-4F3B-ADB6-AC2C1F603A69}" type="datetimeFigureOut">
              <a:rPr lang="en-US" smtClean="0"/>
              <a:t>26/09/2021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F13F-407D-4D6B-93A7-C89B2931FEEB}" type="slidenum">
              <a:rPr lang="en-US" smtClean="0"/>
              <a:t>‹#›</a:t>
            </a:fld>
            <a:endParaRPr lang="en-US"/>
          </a:p>
        </p:txBody>
      </p:sp>
    </p:spTree>
    <p:extLst>
      <p:ext uri="{BB962C8B-B14F-4D97-AF65-F5344CB8AC3E}">
        <p14:creationId xmlns:p14="http://schemas.microsoft.com/office/powerpoint/2010/main" val="415845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E039C7-E494-4F3B-ADB6-AC2C1F603A69}" type="datetimeFigureOut">
              <a:rPr lang="en-US" smtClean="0"/>
              <a:t>26/09/2021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F13F-407D-4D6B-93A7-C89B2931FEEB}" type="slidenum">
              <a:rPr lang="en-US" smtClean="0"/>
              <a:t>‹#›</a:t>
            </a:fld>
            <a:endParaRPr lang="en-US"/>
          </a:p>
        </p:txBody>
      </p:sp>
    </p:spTree>
    <p:extLst>
      <p:ext uri="{BB962C8B-B14F-4D97-AF65-F5344CB8AC3E}">
        <p14:creationId xmlns:p14="http://schemas.microsoft.com/office/powerpoint/2010/main" val="223562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039C7-E494-4F3B-ADB6-AC2C1F603A69}" type="datetimeFigureOut">
              <a:rPr lang="en-US" smtClean="0"/>
              <a:t>26/09/2021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F13F-407D-4D6B-93A7-C89B2931FEEB}" type="slidenum">
              <a:rPr lang="en-US" smtClean="0"/>
              <a:t>‹#›</a:t>
            </a:fld>
            <a:endParaRPr lang="en-US"/>
          </a:p>
        </p:txBody>
      </p:sp>
    </p:spTree>
    <p:extLst>
      <p:ext uri="{BB962C8B-B14F-4D97-AF65-F5344CB8AC3E}">
        <p14:creationId xmlns:p14="http://schemas.microsoft.com/office/powerpoint/2010/main" val="2748042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4955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0346" y="554428"/>
            <a:ext cx="9844108" cy="1754326"/>
          </a:xfrm>
          <a:prstGeom prst="rect">
            <a:avLst/>
          </a:prstGeom>
          <a:noFill/>
        </p:spPr>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এক সময় সুন্দরবনে প্রচুর হাতি ছিল, ছিল বুনো শুয়োর। এখন এইসব প্রাণী আর নেই। তবে দেশের রাঙামাটি আর বান্দরবানের জঙ্গলে হাতি দেখতে পাওয়া যায়।</a:t>
            </a:r>
            <a:endParaRPr lang="as-IN" sz="3600">
              <a:solidFill>
                <a:srgbClr val="222222"/>
              </a:solidFill>
              <a:latin typeface="Bangla" panose="03000603000000000000" pitchFamily="66" charset="0"/>
              <a:cs typeface="Bangla" panose="03000603000000000000"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740" y="2406494"/>
            <a:ext cx="6279978" cy="3529347"/>
          </a:xfrm>
          <a:prstGeom prst="rect">
            <a:avLst/>
          </a:prstGeom>
        </p:spPr>
      </p:pic>
    </p:spTree>
    <p:extLst>
      <p:ext uri="{BB962C8B-B14F-4D97-AF65-F5344CB8AC3E}">
        <p14:creationId xmlns:p14="http://schemas.microsoft.com/office/powerpoint/2010/main" val="2590302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250" autoRev="1" fill="hold">
                                          <p:stCondLst>
                                            <p:cond delay="0"/>
                                          </p:stCondLst>
                                        </p:cTn>
                                        <p:tgtEl>
                                          <p:spTgt spid="3"/>
                                        </p:tgtEl>
                                        <p:attrNameLst>
                                          <p:attrName>ppt_w</p:attrName>
                                        </p:attrNameLst>
                                      </p:cBhvr>
                                    </p:anim>
                                    <p:anim by="(#ppt_w*0.50)" calcmode="lin" valueType="num">
                                      <p:cBhvr>
                                        <p:cTn id="8" dur="1250" decel="50000" autoRev="1" fill="hold">
                                          <p:stCondLst>
                                            <p:cond delay="0"/>
                                          </p:stCondLst>
                                        </p:cTn>
                                        <p:tgtEl>
                                          <p:spTgt spid="3"/>
                                        </p:tgtEl>
                                        <p:attrNameLst>
                                          <p:attrName>ppt_x</p:attrName>
                                        </p:attrNameLst>
                                      </p:cBhvr>
                                    </p:anim>
                                    <p:anim from="(-#ppt_h/2)" to="(#ppt_y)" calcmode="lin" valueType="num">
                                      <p:cBhvr>
                                        <p:cTn id="9" dur="2500" fill="hold">
                                          <p:stCondLst>
                                            <p:cond delay="0"/>
                                          </p:stCondLst>
                                        </p:cTn>
                                        <p:tgtEl>
                                          <p:spTgt spid="3"/>
                                        </p:tgtEl>
                                        <p:attrNameLst>
                                          <p:attrName>ppt_y</p:attrName>
                                        </p:attrNameLst>
                                      </p:cBhvr>
                                    </p:anim>
                                    <p:animRot by="21600000">
                                      <p:cBhvr>
                                        <p:cTn id="10" dur="2500" fill="hold">
                                          <p:stCondLst>
                                            <p:cond delay="0"/>
                                          </p:stCondLst>
                                        </p:cTn>
                                        <p:tgtEl>
                                          <p:spTgt spid="3"/>
                                        </p:tgtEl>
                                        <p:attrNameLst>
                                          <p:attrName>r</p:attrName>
                                        </p:attrNameLst>
                                      </p:cBhvr>
                                    </p:animRot>
                                  </p:childTnLst>
                                </p:cTn>
                              </p:par>
                            </p:childTnLst>
                          </p:cTn>
                        </p:par>
                        <p:par>
                          <p:cTn id="11" fill="hold">
                            <p:stCondLst>
                              <p:cond delay="30500"/>
                            </p:stCondLst>
                            <p:childTnLst>
                              <p:par>
                                <p:cTn id="12" presetID="16" presetClass="entr" presetSubtype="2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2043" y="499565"/>
            <a:ext cx="10243751" cy="2062103"/>
          </a:xfrm>
          <a:prstGeom prst="rect">
            <a:avLst/>
          </a:prstGeom>
          <a:noFill/>
        </p:spPr>
        <p:txBody>
          <a:bodyPr wrap="square" rtlCol="0">
            <a:spAutoFit/>
          </a:bodyPr>
          <a:lstStyle/>
          <a:p>
            <a:pPr lvl="0"/>
            <a:r>
              <a:rPr lang="en-US" sz="3200" smtClean="0">
                <a:solidFill>
                  <a:srgbClr val="222222"/>
                </a:solidFill>
                <a:latin typeface="Bangla" panose="03000603000000000000" pitchFamily="66" charset="0"/>
                <a:cs typeface="Bangla" panose="03000603000000000000" pitchFamily="66" charset="0"/>
              </a:rPr>
              <a:t>যে কোন দেশের জন্যই জীবজন্তু, পশুপাখি এক অমূল্য সম্পদ। দেশের জলবায়ু আবহাওয়া গাছপালা বৃক্ষলতা ইত্যাদি প্রাকৃতিক পরিমন্ডলেই সে দেশের প্রাণিকুল জীবনধারণ করে। একটু লক্ষ করলেই দেখা যাবে পৃথিবীতে অপ্রয়োজনীয় প্রাণী বা বৃক্ষলতা বলতে কিছু নেই।</a:t>
            </a:r>
            <a:endParaRPr lang="as-IN" sz="3200">
              <a:solidFill>
                <a:srgbClr val="222222"/>
              </a:solidFill>
              <a:latin typeface="Bangla" panose="03000603000000000000" pitchFamily="66" charset="0"/>
              <a:cs typeface="Bangla" panose="03000603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203" y="2724959"/>
            <a:ext cx="5519154" cy="3153801"/>
          </a:xfrm>
          <a:prstGeom prst="rect">
            <a:avLst/>
          </a:prstGeom>
        </p:spPr>
      </p:pic>
    </p:spTree>
    <p:extLst>
      <p:ext uri="{BB962C8B-B14F-4D97-AF65-F5344CB8AC3E}">
        <p14:creationId xmlns:p14="http://schemas.microsoft.com/office/powerpoint/2010/main" val="4284247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250" autoRev="1" fill="hold">
                                          <p:stCondLst>
                                            <p:cond delay="0"/>
                                          </p:stCondLst>
                                        </p:cTn>
                                        <p:tgtEl>
                                          <p:spTgt spid="2"/>
                                        </p:tgtEl>
                                        <p:attrNameLst>
                                          <p:attrName>ppt_w</p:attrName>
                                        </p:attrNameLst>
                                      </p:cBhvr>
                                    </p:anim>
                                    <p:anim by="(#ppt_w*0.50)" calcmode="lin" valueType="num">
                                      <p:cBhvr>
                                        <p:cTn id="8" dur="1250" decel="50000" autoRev="1" fill="hold">
                                          <p:stCondLst>
                                            <p:cond delay="0"/>
                                          </p:stCondLst>
                                        </p:cTn>
                                        <p:tgtEl>
                                          <p:spTgt spid="2"/>
                                        </p:tgtEl>
                                        <p:attrNameLst>
                                          <p:attrName>ppt_x</p:attrName>
                                        </p:attrNameLst>
                                      </p:cBhvr>
                                    </p:anim>
                                    <p:anim from="(-#ppt_h/2)" to="(#ppt_y)" calcmode="lin" valueType="num">
                                      <p:cBhvr>
                                        <p:cTn id="9" dur="2500" fill="hold">
                                          <p:stCondLst>
                                            <p:cond delay="0"/>
                                          </p:stCondLst>
                                        </p:cTn>
                                        <p:tgtEl>
                                          <p:spTgt spid="2"/>
                                        </p:tgtEl>
                                        <p:attrNameLst>
                                          <p:attrName>ppt_y</p:attrName>
                                        </p:attrNameLst>
                                      </p:cBhvr>
                                    </p:anim>
                                    <p:animRot by="21600000">
                                      <p:cBhvr>
                                        <p:cTn id="10" dur="2500" fill="hold">
                                          <p:stCondLst>
                                            <p:cond delay="0"/>
                                          </p:stCondLst>
                                        </p:cTn>
                                        <p:tgtEl>
                                          <p:spTgt spid="2"/>
                                        </p:tgtEl>
                                        <p:attrNameLst>
                                          <p:attrName>r</p:attrName>
                                        </p:attrNameLst>
                                      </p:cBhvr>
                                    </p:animRot>
                                  </p:childTnLst>
                                </p:cTn>
                              </p:par>
                            </p:childTnLst>
                          </p:cTn>
                        </p:par>
                        <p:par>
                          <p:cTn id="11" fill="hold">
                            <p:stCondLst>
                              <p:cond delay="52000"/>
                            </p:stCondLst>
                            <p:childTnLst>
                              <p:par>
                                <p:cTn id="12" presetID="16" presetClass="entr" presetSubtype="2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9922" y="349240"/>
            <a:ext cx="10664856" cy="2862322"/>
          </a:xfrm>
          <a:prstGeom prst="rect">
            <a:avLst/>
          </a:prstGeom>
          <a:noFill/>
        </p:spPr>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এক সময় আমাদের দেশে প্রচুর শকুন দেখা যেত। শকুন দেখতে যে খুব সুন্দর পাখি তা কিন্তু নয়। এরা উড়ে বেড়ায় আকাশের অনেক উপরে। বাসা করে গাছের ডালে। মানুষের পক্ষে যা ক্ষতিকর, সেইসব আবর্জনা শকুন খায় এবং পরিবেশকে পরিচ্ছন্ন রাখে। কিন্ত শকুন এখন বাংলাদেশে বিলুপ্ত প্রায় পাখি।</a:t>
            </a:r>
            <a:endParaRPr lang="as-IN" sz="3600" smtClean="0">
              <a:solidFill>
                <a:srgbClr val="222222"/>
              </a:solidFill>
              <a:latin typeface="Bangla" panose="03000603000000000000" pitchFamily="66" charset="0"/>
              <a:cs typeface="Bangla" panose="03000603000000000000"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493" y="2982889"/>
            <a:ext cx="5389713" cy="3160773"/>
          </a:xfrm>
          <a:prstGeom prst="rect">
            <a:avLst/>
          </a:prstGeom>
        </p:spPr>
      </p:pic>
    </p:spTree>
    <p:extLst>
      <p:ext uri="{BB962C8B-B14F-4D97-AF65-F5344CB8AC3E}">
        <p14:creationId xmlns:p14="http://schemas.microsoft.com/office/powerpoint/2010/main" val="3310303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250" autoRev="1" fill="hold">
                                          <p:stCondLst>
                                            <p:cond delay="0"/>
                                          </p:stCondLst>
                                        </p:cTn>
                                        <p:tgtEl>
                                          <p:spTgt spid="2"/>
                                        </p:tgtEl>
                                        <p:attrNameLst>
                                          <p:attrName>ppt_w</p:attrName>
                                        </p:attrNameLst>
                                      </p:cBhvr>
                                    </p:anim>
                                    <p:anim by="(#ppt_w*0.50)" calcmode="lin" valueType="num">
                                      <p:cBhvr>
                                        <p:cTn id="8" dur="1250" decel="50000" autoRev="1" fill="hold">
                                          <p:stCondLst>
                                            <p:cond delay="0"/>
                                          </p:stCondLst>
                                        </p:cTn>
                                        <p:tgtEl>
                                          <p:spTgt spid="2"/>
                                        </p:tgtEl>
                                        <p:attrNameLst>
                                          <p:attrName>ppt_x</p:attrName>
                                        </p:attrNameLst>
                                      </p:cBhvr>
                                    </p:anim>
                                    <p:anim from="(-#ppt_h/2)" to="(#ppt_y)" calcmode="lin" valueType="num">
                                      <p:cBhvr>
                                        <p:cTn id="9" dur="2500" fill="hold">
                                          <p:stCondLst>
                                            <p:cond delay="0"/>
                                          </p:stCondLst>
                                        </p:cTn>
                                        <p:tgtEl>
                                          <p:spTgt spid="2"/>
                                        </p:tgtEl>
                                        <p:attrNameLst>
                                          <p:attrName>ppt_y</p:attrName>
                                        </p:attrNameLst>
                                      </p:cBhvr>
                                    </p:anim>
                                    <p:animRot by="21600000">
                                      <p:cBhvr>
                                        <p:cTn id="10" dur="2500" fill="hold">
                                          <p:stCondLst>
                                            <p:cond delay="0"/>
                                          </p:stCondLst>
                                        </p:cTn>
                                        <p:tgtEl>
                                          <p:spTgt spid="2"/>
                                        </p:tgtEl>
                                        <p:attrNameLst>
                                          <p:attrName>r</p:attrName>
                                        </p:attrNameLst>
                                      </p:cBhvr>
                                    </p:animRot>
                                  </p:childTnLst>
                                </p:cTn>
                              </p:par>
                            </p:childTnLst>
                          </p:cTn>
                        </p:par>
                        <p:par>
                          <p:cTn id="11" fill="hold">
                            <p:stCondLst>
                              <p:cond delay="56000"/>
                            </p:stCondLst>
                            <p:childTnLst>
                              <p:par>
                                <p:cTn id="12" presetID="16" presetClass="entr" presetSubtype="2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2044" y="518983"/>
            <a:ext cx="10120184" cy="3046988"/>
          </a:xfrm>
          <a:prstGeom prst="rect">
            <a:avLst/>
          </a:prstGeom>
          <a:noFill/>
        </p:spPr>
        <p:txBody>
          <a:bodyPr wrap="square" rtlCol="0">
            <a:spAutoFit/>
          </a:bodyPr>
          <a:lstStyle/>
          <a:p>
            <a:r>
              <a:rPr lang="en-US" sz="3200" smtClean="0">
                <a:latin typeface="Bangla" panose="03000603000000000000" pitchFamily="66" charset="0"/>
                <a:cs typeface="Bangla" panose="03000603000000000000" pitchFamily="66" charset="0"/>
              </a:rPr>
              <a:t>প্রাণী বৃক্ষলতা সব কিছুই প্রকৃতির দান। তাকে ধ্বংস করতে নেই। ধ্বংস করলে নেমে আসে নানা বিপর্যয়- বন্যা, খরা, ঝড় ইত্যাদি।</a:t>
            </a:r>
          </a:p>
          <a:p>
            <a:r>
              <a:rPr lang="en-US" sz="3200" smtClean="0">
                <a:latin typeface="Bangla" panose="03000603000000000000" pitchFamily="66" charset="0"/>
                <a:cs typeface="Bangla" panose="03000603000000000000" pitchFamily="66" charset="0"/>
              </a:rPr>
              <a:t>পশুপাখি ও জীবজন্তু প্রাকৃতিক পরিবেশের সঙ্গে মিলেমিশে থাকে। প্রকৃতিতে যদি বিপর্যয় ঘটে তবে এদের জীবনও বিপন্ন হয়। সুন্দরবনের অনেক প্রাণী প্রাকৃতিক পরিবর্তনের ফলে বিলুপ্ত হয়ে গেছে। যেসব প্রাণী আছে তাদের বিলুপ্তির হাত থেকে বাঁচাতে হবে।</a:t>
            </a:r>
            <a:endParaRPr lang="en-US" sz="3200">
              <a:latin typeface="Bangla" panose="03000603000000000000" pitchFamily="66" charset="0"/>
              <a:cs typeface="Bangla" panose="03000603000000000000"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44" y="4040659"/>
            <a:ext cx="3410588" cy="1919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133" y="4049081"/>
            <a:ext cx="3169122" cy="1911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4325" y="4080133"/>
            <a:ext cx="3206096" cy="188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383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375" autoRev="1" fill="hold">
                                          <p:stCondLst>
                                            <p:cond delay="0"/>
                                          </p:stCondLst>
                                        </p:cTn>
                                        <p:tgtEl>
                                          <p:spTgt spid="2"/>
                                        </p:tgtEl>
                                        <p:attrNameLst>
                                          <p:attrName>ppt_w</p:attrName>
                                        </p:attrNameLst>
                                      </p:cBhvr>
                                    </p:anim>
                                    <p:anim by="(#ppt_w*0.50)" calcmode="lin" valueType="num">
                                      <p:cBhvr>
                                        <p:cTn id="8" dur="1375" decel="50000" autoRev="1" fill="hold">
                                          <p:stCondLst>
                                            <p:cond delay="0"/>
                                          </p:stCondLst>
                                        </p:cTn>
                                        <p:tgtEl>
                                          <p:spTgt spid="2"/>
                                        </p:tgtEl>
                                        <p:attrNameLst>
                                          <p:attrName>ppt_x</p:attrName>
                                        </p:attrNameLst>
                                      </p:cBhvr>
                                    </p:anim>
                                    <p:anim from="(-#ppt_h/2)" to="(#ppt_y)" calcmode="lin" valueType="num">
                                      <p:cBhvr>
                                        <p:cTn id="9" dur="2750" fill="hold">
                                          <p:stCondLst>
                                            <p:cond delay="0"/>
                                          </p:stCondLst>
                                        </p:cTn>
                                        <p:tgtEl>
                                          <p:spTgt spid="2"/>
                                        </p:tgtEl>
                                        <p:attrNameLst>
                                          <p:attrName>ppt_y</p:attrName>
                                        </p:attrNameLst>
                                      </p:cBhvr>
                                    </p:anim>
                                    <p:animRot by="21600000">
                                      <p:cBhvr>
                                        <p:cTn id="10" dur="275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2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22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5812" y="695731"/>
            <a:ext cx="2655159" cy="646331"/>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a:t>
            </a:r>
            <a:r>
              <a:rPr lang="as-IN" sz="3600" smtClean="0">
                <a:solidFill>
                  <a:srgbClr val="222222"/>
                </a:solidFill>
                <a:latin typeface="Bangla" panose="03000603000000000000" pitchFamily="66" charset="0"/>
                <a:cs typeface="Bangla" panose="03000603000000000000" pitchFamily="66" charset="0"/>
              </a:rPr>
              <a:t>সমস্বরে </a:t>
            </a:r>
            <a:r>
              <a:rPr lang="as-IN" sz="3600">
                <a:solidFill>
                  <a:srgbClr val="222222"/>
                </a:solidFill>
                <a:latin typeface="Bangla" panose="03000603000000000000" pitchFamily="66" charset="0"/>
                <a:cs typeface="Bangla" panose="03000603000000000000" pitchFamily="66" charset="0"/>
              </a:rPr>
              <a:t>পাঠ</a:t>
            </a:r>
            <a:endParaRPr lang="en-US" sz="3600">
              <a:latin typeface="Bangla" panose="03000603000000000000" pitchFamily="66" charset="0"/>
              <a:cs typeface="Bangla" panose="03000603000000000000" pitchFamily="66" charset="0"/>
            </a:endParaRPr>
          </a:p>
        </p:txBody>
      </p:sp>
      <p:sp>
        <p:nvSpPr>
          <p:cNvPr id="3" name="TextBox 2"/>
          <p:cNvSpPr txBox="1"/>
          <p:nvPr/>
        </p:nvSpPr>
        <p:spPr>
          <a:xfrm>
            <a:off x="2322286" y="2167595"/>
            <a:ext cx="8360228" cy="1200329"/>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3600" smtClean="0">
                <a:solidFill>
                  <a:srgbClr val="222222"/>
                </a:solidFill>
                <a:latin typeface="Bangla" panose="03000603000000000000" pitchFamily="66" charset="0"/>
                <a:cs typeface="Bangla" panose="03000603000000000000" pitchFamily="66" charset="0"/>
              </a:rPr>
              <a:t>আমি </a:t>
            </a:r>
            <a:r>
              <a:rPr lang="as-IN" sz="3600">
                <a:solidFill>
                  <a:srgbClr val="222222"/>
                </a:solidFill>
                <a:latin typeface="Bangla" panose="03000603000000000000" pitchFamily="66" charset="0"/>
                <a:cs typeface="Bangla" panose="03000603000000000000" pitchFamily="66" charset="0"/>
              </a:rPr>
              <a:t>নির্ধারিত পাঠটি পড়ব এবং </a:t>
            </a:r>
            <a:r>
              <a:rPr lang="as-IN" sz="3600" smtClean="0">
                <a:solidFill>
                  <a:srgbClr val="222222"/>
                </a:solidFill>
                <a:latin typeface="Bangla" panose="03000603000000000000" pitchFamily="66" charset="0"/>
                <a:cs typeface="Bangla" panose="03000603000000000000" pitchFamily="66" charset="0"/>
              </a:rPr>
              <a:t>শিক্ষার্থীরা</a:t>
            </a:r>
            <a:r>
              <a:rPr lang="en-US" sz="3600" smtClean="0">
                <a:solidFill>
                  <a:srgbClr val="222222"/>
                </a:solidFill>
                <a:latin typeface="Bangla" panose="03000603000000000000" pitchFamily="66" charset="0"/>
                <a:cs typeface="Bangla" panose="03000603000000000000" pitchFamily="66" charset="0"/>
              </a:rPr>
              <a:t> </a:t>
            </a:r>
            <a:r>
              <a:rPr lang="as-IN" sz="3600" smtClean="0">
                <a:solidFill>
                  <a:srgbClr val="222222"/>
                </a:solidFill>
                <a:latin typeface="Bangla" panose="03000603000000000000" pitchFamily="66" charset="0"/>
                <a:cs typeface="Bangla" panose="03000603000000000000" pitchFamily="66" charset="0"/>
              </a:rPr>
              <a:t>আমার </a:t>
            </a:r>
            <a:r>
              <a:rPr lang="as-IN" sz="3600">
                <a:solidFill>
                  <a:srgbClr val="222222"/>
                </a:solidFill>
                <a:latin typeface="Bangla" panose="03000603000000000000" pitchFamily="66" charset="0"/>
                <a:cs typeface="Bangla" panose="03000603000000000000" pitchFamily="66" charset="0"/>
              </a:rPr>
              <a:t>সাথে সাথে পড়বে।</a:t>
            </a:r>
            <a:endParaRPr lang="en-US" sz="360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676088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1676" y="723232"/>
            <a:ext cx="2750266" cy="646331"/>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3600">
                <a:solidFill>
                  <a:srgbClr val="222222"/>
                </a:solidFill>
                <a:latin typeface="Bangla" panose="03000603000000000000" pitchFamily="66" charset="0"/>
                <a:cs typeface="Bangla" panose="03000603000000000000" pitchFamily="66" charset="0"/>
              </a:rPr>
              <a:t>একক পাঠ</a:t>
            </a:r>
            <a:endParaRPr lang="en-US" sz="3600">
              <a:latin typeface="Bangla" panose="03000603000000000000" pitchFamily="66" charset="0"/>
              <a:cs typeface="Bangla" panose="03000603000000000000" pitchFamily="66" charset="0"/>
            </a:endParaRPr>
          </a:p>
        </p:txBody>
      </p:sp>
      <p:sp>
        <p:nvSpPr>
          <p:cNvPr id="3" name="TextBox 2"/>
          <p:cNvSpPr txBox="1"/>
          <p:nvPr/>
        </p:nvSpPr>
        <p:spPr>
          <a:xfrm>
            <a:off x="2466474" y="2009274"/>
            <a:ext cx="8169442" cy="1200329"/>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3600">
                <a:solidFill>
                  <a:srgbClr val="222222"/>
                </a:solidFill>
                <a:latin typeface="Bangla" panose="03000603000000000000" pitchFamily="66" charset="0"/>
                <a:cs typeface="Bangla" panose="03000603000000000000" pitchFamily="66" charset="0"/>
              </a:rPr>
              <a:t>প্রিয় শিক্ষার্থীরা তোমরা এখন একে একে উচ্চ স্বরে নির্ধারিত পাঠটি পড়ো।</a:t>
            </a:r>
            <a:endParaRPr lang="en-US" sz="360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416743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0764" y="1916600"/>
            <a:ext cx="1085118" cy="646331"/>
          </a:xfrm>
          <a:prstGeom prst="rect">
            <a:avLst/>
          </a:prstGeom>
          <a:solidFill>
            <a:srgbClr val="DD89C7"/>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just"/>
            <a:r>
              <a:rPr lang="en-US" sz="3600">
                <a:solidFill>
                  <a:srgbClr val="222222"/>
                </a:solidFill>
                <a:latin typeface="Bangla" panose="03000603000000000000" pitchFamily="66" charset="0"/>
                <a:cs typeface="Bangla" panose="03000603000000000000" pitchFamily="66" charset="0"/>
              </a:rPr>
              <a:t>বিলুপ্ত</a:t>
            </a:r>
            <a:endParaRPr lang="en-US" sz="3600">
              <a:solidFill>
                <a:prstClr val="black"/>
              </a:solidFill>
              <a:latin typeface="Bangla" panose="03000603000000000000" pitchFamily="66" charset="0"/>
              <a:cs typeface="Bangla" panose="03000603000000000000" pitchFamily="66" charset="0"/>
            </a:endParaRPr>
          </a:p>
        </p:txBody>
      </p:sp>
      <p:sp>
        <p:nvSpPr>
          <p:cNvPr id="4" name="TextBox 3"/>
          <p:cNvSpPr txBox="1"/>
          <p:nvPr/>
        </p:nvSpPr>
        <p:spPr>
          <a:xfrm>
            <a:off x="2720763" y="2908395"/>
            <a:ext cx="1085119"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just"/>
            <a:r>
              <a:rPr lang="en-US" sz="3600">
                <a:solidFill>
                  <a:prstClr val="black"/>
                </a:solidFill>
                <a:latin typeface="Bangla" panose="03000603000000000000" pitchFamily="66" charset="0"/>
                <a:cs typeface="Bangla" panose="03000603000000000000" pitchFamily="66" charset="0"/>
              </a:rPr>
              <a:t>অমূল্য</a:t>
            </a:r>
          </a:p>
        </p:txBody>
      </p:sp>
      <p:sp>
        <p:nvSpPr>
          <p:cNvPr id="5" name="TextBox 4"/>
          <p:cNvSpPr txBox="1"/>
          <p:nvPr/>
        </p:nvSpPr>
        <p:spPr>
          <a:xfrm>
            <a:off x="2720763" y="4068220"/>
            <a:ext cx="1085119" cy="6463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just"/>
            <a:r>
              <a:rPr lang="en-US" sz="3600">
                <a:solidFill>
                  <a:srgbClr val="222222"/>
                </a:solidFill>
                <a:latin typeface="Bangla" panose="03000603000000000000" pitchFamily="66" charset="0"/>
                <a:cs typeface="Bangla" panose="03000603000000000000" pitchFamily="66" charset="0"/>
              </a:rPr>
              <a:t>সম্ভার</a:t>
            </a:r>
            <a:endParaRPr lang="en-US" sz="3600">
              <a:solidFill>
                <a:prstClr val="black"/>
              </a:solidFill>
              <a:latin typeface="Bangla" panose="03000603000000000000" pitchFamily="66" charset="0"/>
              <a:cs typeface="Bangla" panose="03000603000000000000" pitchFamily="66" charset="0"/>
            </a:endParaRPr>
          </a:p>
        </p:txBody>
      </p:sp>
      <p:sp>
        <p:nvSpPr>
          <p:cNvPr id="8" name="TextBox 7"/>
          <p:cNvSpPr txBox="1"/>
          <p:nvPr/>
        </p:nvSpPr>
        <p:spPr>
          <a:xfrm>
            <a:off x="2720763" y="469736"/>
            <a:ext cx="7411452" cy="646331"/>
          </a:xfrm>
          <a:prstGeom prst="rect">
            <a:avLst/>
          </a:prstGeom>
          <a:solidFill>
            <a:srgbClr val="FEC8C4"/>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as-IN" sz="3600">
                <a:solidFill>
                  <a:srgbClr val="222222"/>
                </a:solidFill>
                <a:latin typeface="Bangla" panose="03000603000000000000" pitchFamily="66" charset="0"/>
                <a:cs typeface="Bangla" panose="03000603000000000000" pitchFamily="66" charset="0"/>
              </a:rPr>
              <a:t>নতুন শব্দের অর্থ গুলো জেনে নেই</a:t>
            </a:r>
            <a:endParaRPr lang="en-US" sz="3600">
              <a:latin typeface="Bangla" panose="03000603000000000000" pitchFamily="66" charset="0"/>
              <a:cs typeface="Bangla" panose="03000603000000000000" pitchFamily="66" charset="0"/>
            </a:endParaRPr>
          </a:p>
        </p:txBody>
      </p:sp>
      <p:sp>
        <p:nvSpPr>
          <p:cNvPr id="9" name="Right Arrow 8"/>
          <p:cNvSpPr/>
          <p:nvPr/>
        </p:nvSpPr>
        <p:spPr>
          <a:xfrm>
            <a:off x="3954161" y="2009448"/>
            <a:ext cx="1447692" cy="398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a:latin typeface="Bangla" panose="03000603000000000000" pitchFamily="66" charset="0"/>
              <a:cs typeface="Bangla" panose="03000603000000000000" pitchFamily="66" charset="0"/>
            </a:endParaRPr>
          </a:p>
        </p:txBody>
      </p:sp>
      <p:sp>
        <p:nvSpPr>
          <p:cNvPr id="10" name="Right Arrow 9"/>
          <p:cNvSpPr/>
          <p:nvPr/>
        </p:nvSpPr>
        <p:spPr>
          <a:xfrm>
            <a:off x="3954161" y="2995395"/>
            <a:ext cx="1482812" cy="427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a:latin typeface="Bangla" panose="03000603000000000000" pitchFamily="66" charset="0"/>
              <a:cs typeface="Bangla" panose="03000603000000000000" pitchFamily="66" charset="0"/>
            </a:endParaRPr>
          </a:p>
        </p:txBody>
      </p:sp>
      <p:sp>
        <p:nvSpPr>
          <p:cNvPr id="11" name="Right Arrow 10"/>
          <p:cNvSpPr/>
          <p:nvPr/>
        </p:nvSpPr>
        <p:spPr>
          <a:xfrm>
            <a:off x="3954162" y="4223356"/>
            <a:ext cx="1482811" cy="41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a:latin typeface="Bangla" panose="03000603000000000000" pitchFamily="66" charset="0"/>
              <a:cs typeface="Bangla" panose="03000603000000000000" pitchFamily="66" charset="0"/>
            </a:endParaRPr>
          </a:p>
        </p:txBody>
      </p:sp>
      <p:sp>
        <p:nvSpPr>
          <p:cNvPr id="12" name="TextBox 11"/>
          <p:cNvSpPr txBox="1"/>
          <p:nvPr/>
        </p:nvSpPr>
        <p:spPr>
          <a:xfrm>
            <a:off x="5745892" y="1862470"/>
            <a:ext cx="5288691" cy="64633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n-US" sz="3600" smtClean="0">
                <a:latin typeface="Bangla" panose="03000603000000000000" pitchFamily="66" charset="0"/>
                <a:cs typeface="Bangla" panose="03000603000000000000" pitchFamily="66" charset="0"/>
              </a:rPr>
              <a:t>যা এখন আর সহজে দেখা যায়না ।</a:t>
            </a:r>
            <a:endParaRPr lang="en-US" sz="3600">
              <a:latin typeface="Bangla" panose="03000603000000000000" pitchFamily="66" charset="0"/>
              <a:cs typeface="Bangla" panose="03000603000000000000" pitchFamily="66" charset="0"/>
            </a:endParaRPr>
          </a:p>
        </p:txBody>
      </p:sp>
      <p:sp>
        <p:nvSpPr>
          <p:cNvPr id="13" name="TextBox 12"/>
          <p:cNvSpPr txBox="1"/>
          <p:nvPr/>
        </p:nvSpPr>
        <p:spPr>
          <a:xfrm>
            <a:off x="5887993" y="2806265"/>
            <a:ext cx="5004487" cy="6463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n-US" sz="3600" smtClean="0">
                <a:latin typeface="Bangla" panose="03000603000000000000" pitchFamily="66" charset="0"/>
                <a:cs typeface="Bangla" panose="03000603000000000000" pitchFamily="66" charset="0"/>
              </a:rPr>
              <a:t>যার মূল্য নির্ধারণ করা যায়না ।</a:t>
            </a:r>
            <a:endParaRPr lang="en-US" sz="3600">
              <a:latin typeface="Bangla" panose="03000603000000000000" pitchFamily="66" charset="0"/>
              <a:cs typeface="Bangla" panose="03000603000000000000" pitchFamily="66" charset="0"/>
            </a:endParaRPr>
          </a:p>
        </p:txBody>
      </p:sp>
      <p:sp>
        <p:nvSpPr>
          <p:cNvPr id="14" name="TextBox 13"/>
          <p:cNvSpPr txBox="1"/>
          <p:nvPr/>
        </p:nvSpPr>
        <p:spPr>
          <a:xfrm>
            <a:off x="5887993" y="4105272"/>
            <a:ext cx="412840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n-US" sz="3600" smtClean="0">
                <a:latin typeface="Bangla" panose="03000603000000000000" pitchFamily="66" charset="0"/>
                <a:cs typeface="Bangla" panose="03000603000000000000" pitchFamily="66" charset="0"/>
              </a:rPr>
              <a:t>বিভিন্ন জিনিস ।</a:t>
            </a:r>
            <a:endParaRPr lang="en-US" sz="360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932463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2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2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225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225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225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225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2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9897" y="1821835"/>
            <a:ext cx="7758094" cy="646331"/>
          </a:xfrm>
          <a:prstGeom prst="rect">
            <a:avLst/>
          </a:prstGeom>
          <a:solidFill>
            <a:srgbClr val="00B0F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ন + দ - আনন্দে পড়ালেখা করি।</a:t>
            </a:r>
            <a:endParaRPr lang="en-US" sz="3600">
              <a:latin typeface="Bangla" panose="03000603000000000000" pitchFamily="66" charset="0"/>
              <a:cs typeface="Bangla" panose="03000603000000000000" pitchFamily="66" charset="0"/>
            </a:endParaRPr>
          </a:p>
        </p:txBody>
      </p:sp>
      <p:sp>
        <p:nvSpPr>
          <p:cNvPr id="3" name="TextBox 2"/>
          <p:cNvSpPr txBox="1"/>
          <p:nvPr/>
        </p:nvSpPr>
        <p:spPr>
          <a:xfrm>
            <a:off x="3379897" y="2902817"/>
            <a:ext cx="7852395" cy="646331"/>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ঙ + গ - সুন্দরবনে আছে রয়েল বেঙ্গল টাইগার।</a:t>
            </a:r>
            <a:endParaRPr lang="en-US" sz="3600">
              <a:latin typeface="Bangla" panose="03000603000000000000" pitchFamily="66" charset="0"/>
              <a:cs typeface="Bangla" panose="03000603000000000000" pitchFamily="66" charset="0"/>
            </a:endParaRPr>
          </a:p>
        </p:txBody>
      </p:sp>
      <p:sp>
        <p:nvSpPr>
          <p:cNvPr id="4" name="TextBox 3"/>
          <p:cNvSpPr txBox="1"/>
          <p:nvPr/>
        </p:nvSpPr>
        <p:spPr>
          <a:xfrm>
            <a:off x="3379897" y="3983799"/>
            <a:ext cx="7852395" cy="646331"/>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প + ত - এখানে গুপ্তধন আছে</a:t>
            </a:r>
            <a:r>
              <a:rPr lang="as-IN" sz="3600" smtClean="0">
                <a:solidFill>
                  <a:srgbClr val="222222"/>
                </a:solidFill>
                <a:latin typeface="Bangla" panose="03000603000000000000" pitchFamily="66" charset="0"/>
                <a:cs typeface="Bangla" panose="03000603000000000000" pitchFamily="66" charset="0"/>
              </a:rPr>
              <a:t>।</a:t>
            </a:r>
            <a:endParaRPr lang="en-US" sz="3600">
              <a:latin typeface="Bangla" panose="03000603000000000000" pitchFamily="66" charset="0"/>
              <a:cs typeface="Bangla" panose="03000603000000000000" pitchFamily="66" charset="0"/>
            </a:endParaRPr>
          </a:p>
        </p:txBody>
      </p:sp>
      <p:sp>
        <p:nvSpPr>
          <p:cNvPr id="5" name="TextBox 4"/>
          <p:cNvSpPr txBox="1"/>
          <p:nvPr/>
        </p:nvSpPr>
        <p:spPr>
          <a:xfrm>
            <a:off x="2621745" y="544794"/>
            <a:ext cx="7519737" cy="646331"/>
          </a:xfrm>
          <a:prstGeom prst="rect">
            <a:avLst/>
          </a:prstGeom>
          <a:solidFill>
            <a:srgbClr val="EFF78D"/>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3600">
                <a:solidFill>
                  <a:srgbClr val="222222"/>
                </a:solidFill>
                <a:latin typeface="Bangla" panose="03000603000000000000" pitchFamily="66" charset="0"/>
                <a:cs typeface="Bangla" panose="03000603000000000000" pitchFamily="66" charset="0"/>
              </a:rPr>
              <a:t>যুক্তবর্ণ ভেঙে নতুন শব্দ তৈরি করি</a:t>
            </a:r>
            <a:endParaRPr lang="en-US" sz="3600">
              <a:latin typeface="Bangla" panose="03000603000000000000" pitchFamily="66" charset="0"/>
              <a:cs typeface="Bangla" panose="03000603000000000000" pitchFamily="66" charset="0"/>
            </a:endParaRPr>
          </a:p>
        </p:txBody>
      </p:sp>
      <p:sp>
        <p:nvSpPr>
          <p:cNvPr id="6" name="TextBox 5"/>
          <p:cNvSpPr txBox="1"/>
          <p:nvPr/>
        </p:nvSpPr>
        <p:spPr>
          <a:xfrm>
            <a:off x="1458098" y="1814064"/>
            <a:ext cx="889686" cy="646331"/>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ন্দ</a:t>
            </a:r>
            <a:endParaRPr lang="en-US"/>
          </a:p>
        </p:txBody>
      </p:sp>
      <p:sp>
        <p:nvSpPr>
          <p:cNvPr id="7" name="TextBox 6"/>
          <p:cNvSpPr txBox="1"/>
          <p:nvPr/>
        </p:nvSpPr>
        <p:spPr>
          <a:xfrm>
            <a:off x="1458098" y="2892350"/>
            <a:ext cx="889686" cy="64633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ঙ্গ</a:t>
            </a:r>
            <a:endParaRPr lang="en-US"/>
          </a:p>
        </p:txBody>
      </p:sp>
      <p:sp>
        <p:nvSpPr>
          <p:cNvPr id="8" name="TextBox 7"/>
          <p:cNvSpPr txBox="1"/>
          <p:nvPr/>
        </p:nvSpPr>
        <p:spPr>
          <a:xfrm>
            <a:off x="1458097" y="3983799"/>
            <a:ext cx="889686"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প্ত  </a:t>
            </a:r>
            <a:endParaRPr lang="en-US"/>
          </a:p>
        </p:txBody>
      </p:sp>
      <p:sp>
        <p:nvSpPr>
          <p:cNvPr id="9" name="Right Arrow 8"/>
          <p:cNvSpPr/>
          <p:nvPr/>
        </p:nvSpPr>
        <p:spPr>
          <a:xfrm>
            <a:off x="2621745" y="1821835"/>
            <a:ext cx="566298" cy="638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621745" y="2902817"/>
            <a:ext cx="591012" cy="635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621745" y="3981103"/>
            <a:ext cx="591012" cy="540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878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225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2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225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225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2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225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374613" y="1889668"/>
            <a:ext cx="6303819" cy="584775"/>
          </a:xfrm>
          <a:prstGeom prst="rect">
            <a:avLst/>
          </a:prstGeom>
          <a:solidFill>
            <a:srgbClr val="92D050"/>
          </a:solidFill>
        </p:spPr>
        <p:txBody>
          <a:bodyPr wrap="square" rtlCol="0">
            <a:spAutoFit/>
          </a:bodyPr>
          <a:lstStyle/>
          <a:p>
            <a:r>
              <a:rPr lang="en-US" sz="3200" smtClean="0">
                <a:latin typeface="Bangla" panose="03000603000000000000" pitchFamily="66" charset="0"/>
                <a:cs typeface="Bangla" panose="03000603000000000000" pitchFamily="66" charset="0"/>
              </a:rPr>
              <a:t>সুন্দরবনের দুইটি পশুর নাম লিখ।   </a:t>
            </a:r>
            <a:endParaRPr lang="en-US" sz="3200">
              <a:latin typeface="Bangla" panose="03000603000000000000" pitchFamily="66" charset="0"/>
              <a:cs typeface="Bangla" panose="03000603000000000000" pitchFamily="66" charset="0"/>
            </a:endParaRPr>
          </a:p>
        </p:txBody>
      </p:sp>
      <p:sp>
        <p:nvSpPr>
          <p:cNvPr id="23" name="TextBox 22"/>
          <p:cNvSpPr txBox="1"/>
          <p:nvPr/>
        </p:nvSpPr>
        <p:spPr>
          <a:xfrm>
            <a:off x="4650133" y="4706577"/>
            <a:ext cx="6303819" cy="584775"/>
          </a:xfrm>
          <a:prstGeom prst="rect">
            <a:avLst/>
          </a:prstGeom>
          <a:solidFill>
            <a:srgbClr val="00B0F0"/>
          </a:solidFill>
        </p:spPr>
        <p:txBody>
          <a:bodyPr wrap="square" rtlCol="0">
            <a:spAutoFit/>
          </a:bodyPr>
          <a:lstStyle/>
          <a:p>
            <a:r>
              <a:rPr lang="en-US" sz="3200" smtClean="0">
                <a:latin typeface="Bangla" panose="03000603000000000000" pitchFamily="66" charset="0"/>
                <a:cs typeface="Bangla" panose="03000603000000000000" pitchFamily="66" charset="0"/>
              </a:rPr>
              <a:t>সুন্দরবনের দুইটি বিলুপ্তি প্রাণীর নাম লিখ।   </a:t>
            </a:r>
            <a:endParaRPr lang="en-US" sz="3200">
              <a:latin typeface="Bangla" panose="03000603000000000000" pitchFamily="66" charset="0"/>
              <a:cs typeface="Bangla" panose="03000603000000000000" pitchFamily="66" charset="0"/>
            </a:endParaRPr>
          </a:p>
        </p:txBody>
      </p:sp>
      <p:sp>
        <p:nvSpPr>
          <p:cNvPr id="24" name="TextBox 23"/>
          <p:cNvSpPr txBox="1"/>
          <p:nvPr/>
        </p:nvSpPr>
        <p:spPr>
          <a:xfrm>
            <a:off x="3435928" y="208066"/>
            <a:ext cx="472440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smtClean="0">
                <a:ln/>
                <a:solidFill>
                  <a:srgbClr val="002060"/>
                </a:solidFill>
                <a:latin typeface="NikoshBAN" panose="02000000000000000000" pitchFamily="2" charset="0"/>
                <a:cs typeface="NikoshBAN" panose="02000000000000000000" pitchFamily="2" charset="0"/>
              </a:rPr>
              <a:t>দলীয় কাজ </a:t>
            </a:r>
            <a:endParaRPr lang="en-US" sz="4800" b="1">
              <a:ln/>
              <a:solidFill>
                <a:srgbClr val="002060"/>
              </a:solidFill>
              <a:latin typeface="NikoshBAN" panose="02000000000000000000" pitchFamily="2" charset="0"/>
              <a:cs typeface="NikoshBAN" panose="02000000000000000000" pitchFamily="2" charset="0"/>
            </a:endParaRPr>
          </a:p>
        </p:txBody>
      </p:sp>
      <p:sp>
        <p:nvSpPr>
          <p:cNvPr id="2" name="Wave 1"/>
          <p:cNvSpPr/>
          <p:nvPr/>
        </p:nvSpPr>
        <p:spPr>
          <a:xfrm>
            <a:off x="1137571" y="1692875"/>
            <a:ext cx="2186397" cy="1359243"/>
          </a:xfrm>
          <a:prstGeom prst="wave">
            <a:avLst/>
          </a:prstGeom>
          <a:solidFill>
            <a:srgbClr val="FEC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Bangla" panose="03000603000000000000" pitchFamily="66" charset="0"/>
                <a:cs typeface="Bangla" panose="03000603000000000000" pitchFamily="66" charset="0"/>
              </a:rPr>
              <a:t>দল ০১</a:t>
            </a:r>
            <a:endParaRPr lang="en-US" sz="4000">
              <a:solidFill>
                <a:schemeClr val="tx1"/>
              </a:solidFill>
              <a:latin typeface="Bangla" panose="03000603000000000000" pitchFamily="66" charset="0"/>
              <a:cs typeface="Bangla" panose="03000603000000000000" pitchFamily="66" charset="0"/>
            </a:endParaRPr>
          </a:p>
        </p:txBody>
      </p:sp>
      <p:sp>
        <p:nvSpPr>
          <p:cNvPr id="3" name="Wave 2"/>
          <p:cNvSpPr/>
          <p:nvPr/>
        </p:nvSpPr>
        <p:spPr>
          <a:xfrm>
            <a:off x="1137571" y="4350120"/>
            <a:ext cx="2298357" cy="1359244"/>
          </a:xfrm>
          <a:prstGeom prst="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Bangla" panose="03000603000000000000" pitchFamily="66" charset="0"/>
                <a:cs typeface="Bangla" panose="03000603000000000000" pitchFamily="66" charset="0"/>
              </a:rPr>
              <a:t>দল ০২</a:t>
            </a:r>
            <a:endParaRPr lang="en-US" sz="4000">
              <a:solidFill>
                <a:schemeClr val="tx1"/>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516883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250"/>
                                        <p:tgtEl>
                                          <p:spTgt spid="2"/>
                                        </p:tgtEl>
                                      </p:cBhvr>
                                    </p:animEffect>
                                  </p:childTnLst>
                                </p:cTn>
                              </p:par>
                            </p:childTnLst>
                          </p:cTn>
                        </p:par>
                        <p:par>
                          <p:cTn id="13" fill="hold">
                            <p:stCondLst>
                              <p:cond delay="225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2500"/>
                                        <p:tgtEl>
                                          <p:spTgt spid="3"/>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2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5955" y="470696"/>
            <a:ext cx="4331369" cy="707886"/>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smtClean="0">
                <a:solidFill>
                  <a:srgbClr val="222222"/>
                </a:solidFill>
                <a:latin typeface="Bangla" panose="03000603000000000000" pitchFamily="66" charset="0"/>
                <a:cs typeface="Bangla" panose="03000603000000000000" pitchFamily="66" charset="0"/>
              </a:rPr>
              <a:t>     </a:t>
            </a:r>
            <a:r>
              <a:rPr lang="as-IN" sz="4000" smtClean="0">
                <a:solidFill>
                  <a:srgbClr val="222222"/>
                </a:solidFill>
                <a:latin typeface="Bangla" panose="03000603000000000000" pitchFamily="66" charset="0"/>
                <a:cs typeface="Bangla" panose="03000603000000000000" pitchFamily="66" charset="0"/>
              </a:rPr>
              <a:t>জোড়ায় </a:t>
            </a:r>
            <a:r>
              <a:rPr lang="as-IN" sz="4000">
                <a:solidFill>
                  <a:srgbClr val="222222"/>
                </a:solidFill>
                <a:latin typeface="Bangla" panose="03000603000000000000" pitchFamily="66" charset="0"/>
                <a:cs typeface="Bangla" panose="03000603000000000000" pitchFamily="66" charset="0"/>
              </a:rPr>
              <a:t>কাজ</a:t>
            </a:r>
            <a:endParaRPr lang="en-US" sz="4000">
              <a:latin typeface="Bangla" panose="03000603000000000000" pitchFamily="66" charset="0"/>
              <a:cs typeface="Bangla" panose="03000603000000000000" pitchFamily="66" charset="0"/>
            </a:endParaRPr>
          </a:p>
        </p:txBody>
      </p:sp>
      <p:sp>
        <p:nvSpPr>
          <p:cNvPr id="3" name="TextBox 2"/>
          <p:cNvSpPr txBox="1"/>
          <p:nvPr/>
        </p:nvSpPr>
        <p:spPr>
          <a:xfrm>
            <a:off x="4053688" y="1599944"/>
            <a:ext cx="4535905" cy="64633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a:t>
            </a:r>
            <a:r>
              <a:rPr lang="as-IN" sz="3600" smtClean="0">
                <a:solidFill>
                  <a:srgbClr val="222222"/>
                </a:solidFill>
                <a:latin typeface="Bangla" panose="03000603000000000000" pitchFamily="66" charset="0"/>
                <a:cs typeface="Bangla" panose="03000603000000000000" pitchFamily="66" charset="0"/>
              </a:rPr>
              <a:t>শব্দগুলোর </a:t>
            </a:r>
            <a:r>
              <a:rPr lang="as-IN" sz="3600">
                <a:solidFill>
                  <a:srgbClr val="222222"/>
                </a:solidFill>
                <a:latin typeface="Bangla" panose="03000603000000000000" pitchFamily="66" charset="0"/>
                <a:cs typeface="Bangla" panose="03000603000000000000" pitchFamily="66" charset="0"/>
              </a:rPr>
              <a:t>অর্থ লেখ।</a:t>
            </a:r>
            <a:endParaRPr lang="en-US" sz="3600">
              <a:latin typeface="Bangla" panose="03000603000000000000" pitchFamily="66" charset="0"/>
              <a:cs typeface="Bangla" panose="03000603000000000000" pitchFamily="66" charset="0"/>
            </a:endParaRPr>
          </a:p>
        </p:txBody>
      </p:sp>
      <p:sp>
        <p:nvSpPr>
          <p:cNvPr id="4" name="TextBox 3"/>
          <p:cNvSpPr txBox="1"/>
          <p:nvPr/>
        </p:nvSpPr>
        <p:spPr>
          <a:xfrm>
            <a:off x="2142196" y="3045868"/>
            <a:ext cx="2246848" cy="646331"/>
          </a:xfrm>
          <a:prstGeom prst="rect">
            <a:avLst/>
          </a:prstGeom>
          <a:solidFill>
            <a:srgbClr val="00B0F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বিলুপ্ত</a:t>
            </a:r>
            <a:endParaRPr lang="en-US">
              <a:latin typeface="Bangla" panose="03000603000000000000" pitchFamily="66" charset="0"/>
              <a:cs typeface="Bangla" panose="03000603000000000000" pitchFamily="66" charset="0"/>
            </a:endParaRPr>
          </a:p>
        </p:txBody>
      </p:sp>
      <p:sp>
        <p:nvSpPr>
          <p:cNvPr id="5" name="TextBox 4"/>
          <p:cNvSpPr txBox="1"/>
          <p:nvPr/>
        </p:nvSpPr>
        <p:spPr>
          <a:xfrm>
            <a:off x="5350997" y="3040743"/>
            <a:ext cx="2526631" cy="646331"/>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latin typeface="Bangla" panose="03000603000000000000" pitchFamily="66" charset="0"/>
                <a:cs typeface="Bangla" panose="03000603000000000000" pitchFamily="66" charset="0"/>
              </a:rPr>
              <a:t>    অমূল্য</a:t>
            </a:r>
            <a:endParaRPr lang="en-US" sz="3600">
              <a:latin typeface="Bangla" panose="03000603000000000000" pitchFamily="66" charset="0"/>
              <a:cs typeface="Bangla" panose="03000603000000000000" pitchFamily="66" charset="0"/>
            </a:endParaRPr>
          </a:p>
        </p:txBody>
      </p:sp>
      <p:sp>
        <p:nvSpPr>
          <p:cNvPr id="6" name="TextBox 5"/>
          <p:cNvSpPr txBox="1"/>
          <p:nvPr/>
        </p:nvSpPr>
        <p:spPr>
          <a:xfrm>
            <a:off x="8487324" y="3045867"/>
            <a:ext cx="2430379" cy="646331"/>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সম্ভার</a:t>
            </a:r>
            <a:endParaRPr lang="en-US">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976492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anim calcmode="lin" valueType="num">
                                      <p:cBhvr>
                                        <p:cTn id="8" dur="2250" fill="hold"/>
                                        <p:tgtEl>
                                          <p:spTgt spid="2"/>
                                        </p:tgtEl>
                                        <p:attrNameLst>
                                          <p:attrName>ppt_x</p:attrName>
                                        </p:attrNameLst>
                                      </p:cBhvr>
                                      <p:tavLst>
                                        <p:tav tm="0">
                                          <p:val>
                                            <p:strVal val="#ppt_x"/>
                                          </p:val>
                                        </p:tav>
                                        <p:tav tm="100000">
                                          <p:val>
                                            <p:strVal val="#ppt_x"/>
                                          </p:val>
                                        </p:tav>
                                      </p:tavLst>
                                    </p:anim>
                                    <p:anim calcmode="lin" valueType="num">
                                      <p:cBhvr>
                                        <p:cTn id="9" dur="2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250"/>
                                        <p:tgtEl>
                                          <p:spTgt spid="3"/>
                                        </p:tgtEl>
                                      </p:cBhvr>
                                    </p:animEffect>
                                    <p:anim calcmode="lin" valueType="num">
                                      <p:cBhvr>
                                        <p:cTn id="15" dur="2250" fill="hold"/>
                                        <p:tgtEl>
                                          <p:spTgt spid="3"/>
                                        </p:tgtEl>
                                        <p:attrNameLst>
                                          <p:attrName>ppt_x</p:attrName>
                                        </p:attrNameLst>
                                      </p:cBhvr>
                                      <p:tavLst>
                                        <p:tav tm="0">
                                          <p:val>
                                            <p:strVal val="#ppt_x"/>
                                          </p:val>
                                        </p:tav>
                                        <p:tav tm="100000">
                                          <p:val>
                                            <p:strVal val="#ppt_x"/>
                                          </p:val>
                                        </p:tav>
                                      </p:tavLst>
                                    </p:anim>
                                    <p:anim calcmode="lin" valueType="num">
                                      <p:cBhvr>
                                        <p:cTn id="16" dur="2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25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22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Horizontal Scroll 35"/>
          <p:cNvSpPr/>
          <p:nvPr/>
        </p:nvSpPr>
        <p:spPr>
          <a:xfrm>
            <a:off x="2409371" y="1187426"/>
            <a:ext cx="7373258" cy="3239431"/>
          </a:xfrm>
          <a:prstGeom prst="horizontalScroll">
            <a:avLst/>
          </a:prstGeom>
          <a:solidFill>
            <a:srgbClr val="FEC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Bangla" panose="03000603000000000000" pitchFamily="66" charset="0"/>
                <a:cs typeface="Bangla" panose="03000603000000000000" pitchFamily="66" charset="0"/>
              </a:rPr>
              <a:t>আজকের পাঠে সকলকে স্বাগত</a:t>
            </a:r>
            <a:endParaRPr lang="en-US" sz="6000">
              <a:solidFill>
                <a:schemeClr val="tx1"/>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73251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3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3558" y="1044074"/>
            <a:ext cx="3934326" cy="707886"/>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smtClean="0">
                <a:solidFill>
                  <a:srgbClr val="222222"/>
                </a:solidFill>
                <a:latin typeface="Bangla" panose="03000603000000000000" pitchFamily="66" charset="0"/>
                <a:cs typeface="Bangla" panose="03000603000000000000" pitchFamily="66" charset="0"/>
              </a:rPr>
              <a:t>    </a:t>
            </a:r>
            <a:r>
              <a:rPr lang="as-IN" sz="4000" smtClean="0">
                <a:solidFill>
                  <a:srgbClr val="222222"/>
                </a:solidFill>
                <a:latin typeface="Bangla" panose="03000603000000000000" pitchFamily="66" charset="0"/>
                <a:cs typeface="Bangla" panose="03000603000000000000" pitchFamily="66" charset="0"/>
              </a:rPr>
              <a:t>একক </a:t>
            </a:r>
            <a:r>
              <a:rPr lang="as-IN" sz="4000">
                <a:solidFill>
                  <a:srgbClr val="222222"/>
                </a:solidFill>
                <a:latin typeface="Bangla" panose="03000603000000000000" pitchFamily="66" charset="0"/>
                <a:cs typeface="Bangla" panose="03000603000000000000" pitchFamily="66" charset="0"/>
              </a:rPr>
              <a:t>কাজ</a:t>
            </a:r>
            <a:endParaRPr lang="en-US" sz="4000">
              <a:latin typeface="Bangla" panose="03000603000000000000" pitchFamily="66" charset="0"/>
              <a:cs typeface="Bangla" panose="03000603000000000000" pitchFamily="66" charset="0"/>
            </a:endParaRPr>
          </a:p>
        </p:txBody>
      </p:sp>
      <p:sp>
        <p:nvSpPr>
          <p:cNvPr id="3" name="TextBox 2"/>
          <p:cNvSpPr txBox="1"/>
          <p:nvPr/>
        </p:nvSpPr>
        <p:spPr>
          <a:xfrm>
            <a:off x="3090398" y="2379389"/>
            <a:ext cx="6184231" cy="646331"/>
          </a:xfrm>
          <a:prstGeom prst="rect">
            <a:avLst/>
          </a:prstGeom>
          <a:solidFill>
            <a:srgbClr val="64E3FC"/>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a:t>
            </a:r>
            <a:r>
              <a:rPr lang="as-IN" sz="3600" smtClean="0">
                <a:solidFill>
                  <a:srgbClr val="222222"/>
                </a:solidFill>
                <a:latin typeface="Bangla" panose="03000603000000000000" pitchFamily="66" charset="0"/>
                <a:cs typeface="Bangla" panose="03000603000000000000" pitchFamily="66" charset="0"/>
              </a:rPr>
              <a:t>যুক্তবর্ণ </a:t>
            </a:r>
            <a:r>
              <a:rPr lang="as-IN" sz="3600">
                <a:solidFill>
                  <a:srgbClr val="222222"/>
                </a:solidFill>
                <a:latin typeface="Bangla" panose="03000603000000000000" pitchFamily="66" charset="0"/>
                <a:cs typeface="Bangla" panose="03000603000000000000" pitchFamily="66" charset="0"/>
              </a:rPr>
              <a:t>ভেঙে বাক্য তৈরী করো।</a:t>
            </a:r>
            <a:endParaRPr lang="en-US" sz="3600">
              <a:latin typeface="Bangla" panose="03000603000000000000" pitchFamily="66" charset="0"/>
              <a:cs typeface="Bangla" panose="03000603000000000000" pitchFamily="66" charset="0"/>
            </a:endParaRPr>
          </a:p>
        </p:txBody>
      </p:sp>
      <p:sp>
        <p:nvSpPr>
          <p:cNvPr id="4" name="TextBox 3"/>
          <p:cNvSpPr txBox="1"/>
          <p:nvPr/>
        </p:nvSpPr>
        <p:spPr>
          <a:xfrm>
            <a:off x="3988468" y="3808090"/>
            <a:ext cx="830179" cy="64633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ন্দ</a:t>
            </a:r>
            <a:endParaRPr lang="en-US">
              <a:latin typeface="Bangla" panose="03000603000000000000" pitchFamily="66" charset="0"/>
              <a:cs typeface="Bangla" panose="03000603000000000000" pitchFamily="66" charset="0"/>
            </a:endParaRPr>
          </a:p>
        </p:txBody>
      </p:sp>
      <p:sp>
        <p:nvSpPr>
          <p:cNvPr id="5" name="TextBox 4"/>
          <p:cNvSpPr txBox="1"/>
          <p:nvPr/>
        </p:nvSpPr>
        <p:spPr>
          <a:xfrm>
            <a:off x="5964655" y="3815920"/>
            <a:ext cx="812132" cy="646331"/>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প্ত</a:t>
            </a:r>
            <a:endParaRPr lang="en-US">
              <a:latin typeface="Bangla" panose="03000603000000000000" pitchFamily="66" charset="0"/>
              <a:cs typeface="Bangla" panose="03000603000000000000" pitchFamily="66" charset="0"/>
            </a:endParaRPr>
          </a:p>
        </p:txBody>
      </p:sp>
      <p:sp>
        <p:nvSpPr>
          <p:cNvPr id="6" name="TextBox 5"/>
          <p:cNvSpPr txBox="1"/>
          <p:nvPr/>
        </p:nvSpPr>
        <p:spPr>
          <a:xfrm>
            <a:off x="7922795" y="3815920"/>
            <a:ext cx="771262" cy="646331"/>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solidFill>
                  <a:srgbClr val="222222"/>
                </a:solidFill>
                <a:latin typeface="Bangla" panose="03000603000000000000" pitchFamily="66" charset="0"/>
                <a:cs typeface="Bangla" panose="03000603000000000000" pitchFamily="66" charset="0"/>
              </a:rPr>
              <a:t> </a:t>
            </a:r>
            <a:r>
              <a:rPr lang="as-IN" sz="3600" smtClean="0">
                <a:solidFill>
                  <a:srgbClr val="222222"/>
                </a:solidFill>
                <a:latin typeface="Bangla" panose="03000603000000000000" pitchFamily="66" charset="0"/>
                <a:cs typeface="Bangla" panose="03000603000000000000" pitchFamily="66" charset="0"/>
              </a:rPr>
              <a:t>ম্ভ</a:t>
            </a:r>
            <a:r>
              <a:rPr lang="en-US" sz="3600" smtClean="0">
                <a:solidFill>
                  <a:srgbClr val="222222"/>
                </a:solidFill>
                <a:latin typeface="Bangla" panose="03000603000000000000" pitchFamily="66" charset="0"/>
                <a:cs typeface="Bangla" panose="03000603000000000000" pitchFamily="66" charset="0"/>
              </a:rPr>
              <a:t> </a:t>
            </a:r>
            <a:endParaRPr lang="en-US">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258026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250" fill="hold"/>
                                        <p:tgtEl>
                                          <p:spTgt spid="4"/>
                                        </p:tgtEl>
                                        <p:attrNameLst>
                                          <p:attrName>ppt_x</p:attrName>
                                        </p:attrNameLst>
                                      </p:cBhvr>
                                      <p:tavLst>
                                        <p:tav tm="0">
                                          <p:val>
                                            <p:strVal val="#ppt_x"/>
                                          </p:val>
                                        </p:tav>
                                        <p:tav tm="100000">
                                          <p:val>
                                            <p:strVal val="#ppt_x"/>
                                          </p:val>
                                        </p:tav>
                                      </p:tavLst>
                                    </p:anim>
                                    <p:anim calcmode="lin" valueType="num">
                                      <p:cBhvr additive="base">
                                        <p:cTn id="18" dur="2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2250" fill="hold"/>
                                        <p:tgtEl>
                                          <p:spTgt spid="5"/>
                                        </p:tgtEl>
                                        <p:attrNameLst>
                                          <p:attrName>ppt_x</p:attrName>
                                        </p:attrNameLst>
                                      </p:cBhvr>
                                      <p:tavLst>
                                        <p:tav tm="0">
                                          <p:val>
                                            <p:strVal val="#ppt_x"/>
                                          </p:val>
                                        </p:tav>
                                        <p:tav tm="100000">
                                          <p:val>
                                            <p:strVal val="#ppt_x"/>
                                          </p:val>
                                        </p:tav>
                                      </p:tavLst>
                                    </p:anim>
                                    <p:anim calcmode="lin" valueType="num">
                                      <p:cBhvr additive="base">
                                        <p:cTn id="24" dur="2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2250" fill="hold"/>
                                        <p:tgtEl>
                                          <p:spTgt spid="6"/>
                                        </p:tgtEl>
                                        <p:attrNameLst>
                                          <p:attrName>ppt_x</p:attrName>
                                        </p:attrNameLst>
                                      </p:cBhvr>
                                      <p:tavLst>
                                        <p:tav tm="0">
                                          <p:val>
                                            <p:strVal val="#ppt_x"/>
                                          </p:val>
                                        </p:tav>
                                        <p:tav tm="100000">
                                          <p:val>
                                            <p:strVal val="#ppt_x"/>
                                          </p:val>
                                        </p:tav>
                                      </p:tavLst>
                                    </p:anim>
                                    <p:anim calcmode="lin" valueType="num">
                                      <p:cBhvr additive="base">
                                        <p:cTn id="30" dur="2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535155" y="1443093"/>
            <a:ext cx="4488873" cy="584775"/>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smtClean="0">
                <a:solidFill>
                  <a:schemeClr val="tx1"/>
                </a:solidFill>
                <a:latin typeface="Bangla" panose="03000603000000000000" pitchFamily="66" charset="0"/>
                <a:cs typeface="Bangla" panose="03000603000000000000" pitchFamily="66" charset="0"/>
              </a:rPr>
              <a:t>       প্রশ্নের উত্তর দাও </a:t>
            </a:r>
            <a:endParaRPr lang="en-US" sz="3200" b="1">
              <a:solidFill>
                <a:schemeClr val="tx1"/>
              </a:solidFill>
              <a:latin typeface="Bangla" panose="03000603000000000000" pitchFamily="66" charset="0"/>
              <a:cs typeface="Bangla" panose="03000603000000000000" pitchFamily="66" charset="0"/>
            </a:endParaRPr>
          </a:p>
        </p:txBody>
      </p:sp>
      <p:sp>
        <p:nvSpPr>
          <p:cNvPr id="21" name="TextBox 20"/>
          <p:cNvSpPr txBox="1"/>
          <p:nvPr/>
        </p:nvSpPr>
        <p:spPr>
          <a:xfrm>
            <a:off x="4831545" y="470480"/>
            <a:ext cx="1896092" cy="707886"/>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b="1" spc="50" smtClean="0">
                <a:ln w="0"/>
                <a:solidFill>
                  <a:srgbClr val="002060"/>
                </a:solidFill>
                <a:effectLst>
                  <a:innerShdw blurRad="63500" dist="50800" dir="13500000">
                    <a:srgbClr val="000000">
                      <a:alpha val="50000"/>
                    </a:srgbClr>
                  </a:innerShdw>
                </a:effectLst>
                <a:latin typeface="Bangla" panose="03000603000000000000" pitchFamily="66" charset="0"/>
                <a:cs typeface="Bangla" panose="03000603000000000000" pitchFamily="66" charset="0"/>
              </a:rPr>
              <a:t>মূল্যায়ন  </a:t>
            </a:r>
            <a:endParaRPr lang="en-US" sz="4000" b="1" spc="50">
              <a:ln w="0"/>
              <a:solidFill>
                <a:srgbClr val="002060"/>
              </a:solidFill>
              <a:effectLst>
                <a:innerShdw blurRad="63500" dist="50800" dir="13500000">
                  <a:srgbClr val="000000">
                    <a:alpha val="50000"/>
                  </a:srgbClr>
                </a:innerShdw>
              </a:effectLst>
              <a:latin typeface="Bangla" panose="03000603000000000000" pitchFamily="66" charset="0"/>
              <a:cs typeface="Bangla" panose="03000603000000000000" pitchFamily="66" charset="0"/>
            </a:endParaRPr>
          </a:p>
        </p:txBody>
      </p:sp>
      <p:sp>
        <p:nvSpPr>
          <p:cNvPr id="2" name="TextBox 1"/>
          <p:cNvSpPr txBox="1"/>
          <p:nvPr/>
        </p:nvSpPr>
        <p:spPr>
          <a:xfrm>
            <a:off x="2644344" y="2591140"/>
            <a:ext cx="6054811" cy="646331"/>
          </a:xfrm>
          <a:prstGeom prst="rect">
            <a:avLst/>
          </a:prstGeom>
          <a:solidFill>
            <a:srgbClr val="EFF78D"/>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latin typeface="Bangla" panose="03000603000000000000" pitchFamily="66" charset="0"/>
                <a:cs typeface="Bangla" panose="03000603000000000000" pitchFamily="66" charset="0"/>
              </a:rPr>
              <a:t>১। শকুন আমাদের কি উপকার করে?</a:t>
            </a:r>
            <a:endParaRPr lang="en-US" sz="3600">
              <a:latin typeface="Bangla" panose="03000603000000000000" pitchFamily="66" charset="0"/>
              <a:cs typeface="Bangla" panose="03000603000000000000" pitchFamily="66" charset="0"/>
            </a:endParaRPr>
          </a:p>
        </p:txBody>
      </p:sp>
      <p:sp>
        <p:nvSpPr>
          <p:cNvPr id="3" name="TextBox 2"/>
          <p:cNvSpPr txBox="1"/>
          <p:nvPr/>
        </p:nvSpPr>
        <p:spPr>
          <a:xfrm>
            <a:off x="3188041" y="3488894"/>
            <a:ext cx="4967416" cy="646331"/>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latin typeface="Bangla" panose="03000603000000000000" pitchFamily="66" charset="0"/>
                <a:cs typeface="Bangla" panose="03000603000000000000" pitchFamily="66" charset="0"/>
              </a:rPr>
              <a:t>২। সুন্দরবন কোথায় অবস্থিত?</a:t>
            </a:r>
            <a:endParaRPr lang="en-US" sz="3600">
              <a:latin typeface="Bangla" panose="03000603000000000000" pitchFamily="66" charset="0"/>
              <a:cs typeface="Bangla" panose="03000603000000000000" pitchFamily="66" charset="0"/>
            </a:endParaRPr>
          </a:p>
        </p:txBody>
      </p:sp>
      <p:sp>
        <p:nvSpPr>
          <p:cNvPr id="4" name="TextBox 3"/>
          <p:cNvSpPr txBox="1"/>
          <p:nvPr/>
        </p:nvSpPr>
        <p:spPr>
          <a:xfrm>
            <a:off x="1668161" y="4386649"/>
            <a:ext cx="8007179" cy="646331"/>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smtClean="0">
                <a:latin typeface="Bangla" panose="03000603000000000000" pitchFamily="66" charset="0"/>
                <a:cs typeface="Bangla" panose="03000603000000000000" pitchFamily="66" charset="0"/>
              </a:rPr>
              <a:t>৩। বন্যপ্রাণী ধ্বংস করলে কি বিপর্যয় নেমে আসবে?</a:t>
            </a:r>
            <a:endParaRPr lang="en-US" sz="360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914983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calcmode="lin" valueType="num">
                                      <p:cBhvr>
                                        <p:cTn id="12" dur="20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3" dur="2000" fill="hold"/>
                                        <p:tgtEl>
                                          <p:spTgt spid="20"/>
                                        </p:tgtEl>
                                        <p:attrNameLst>
                                          <p:attrName>ppt_y</p:attrName>
                                        </p:attrNameLst>
                                      </p:cBhvr>
                                      <p:tavLst>
                                        <p:tav tm="0">
                                          <p:val>
                                            <p:strVal val="#ppt_y"/>
                                          </p:val>
                                        </p:tav>
                                        <p:tav tm="100000">
                                          <p:val>
                                            <p:strVal val="#ppt_y"/>
                                          </p:val>
                                        </p:tav>
                                      </p:tavLst>
                                    </p:anim>
                                    <p:anim calcmode="lin" valueType="num">
                                      <p:cBhvr>
                                        <p:cTn id="14" dur="20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5" dur="20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0" tmFilter="0,0; .5, 1; 1, 1"/>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225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22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6447" y="2273593"/>
            <a:ext cx="9713723" cy="1323439"/>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smtClean="0">
                <a:solidFill>
                  <a:srgbClr val="222222"/>
                </a:solidFill>
                <a:latin typeface="Bangla" panose="03000603000000000000" pitchFamily="66" charset="0"/>
                <a:cs typeface="Bangla" panose="03000603000000000000" pitchFamily="66" charset="0"/>
              </a:rPr>
              <a:t>তুমি নাম শুনেছ কিন্তু দেখনি এমন পাঁচটি প্রানীর নাম </a:t>
            </a:r>
            <a:r>
              <a:rPr lang="as-IN" sz="4000" smtClean="0">
                <a:solidFill>
                  <a:srgbClr val="222222"/>
                </a:solidFill>
                <a:latin typeface="Bangla" panose="03000603000000000000" pitchFamily="66" charset="0"/>
                <a:cs typeface="Bangla" panose="03000603000000000000" pitchFamily="66" charset="0"/>
              </a:rPr>
              <a:t>লিখে </a:t>
            </a:r>
            <a:r>
              <a:rPr lang="as-IN" sz="4000">
                <a:solidFill>
                  <a:srgbClr val="222222"/>
                </a:solidFill>
                <a:latin typeface="Bangla" panose="03000603000000000000" pitchFamily="66" charset="0"/>
                <a:cs typeface="Bangla" panose="03000603000000000000" pitchFamily="66" charset="0"/>
              </a:rPr>
              <a:t>আনবে।</a:t>
            </a:r>
            <a:endParaRPr lang="en-US" sz="4000">
              <a:latin typeface="Bangla" panose="03000603000000000000" pitchFamily="66" charset="0"/>
              <a:cs typeface="Bangla" panose="03000603000000000000" pitchFamily="66" charset="0"/>
            </a:endParaRPr>
          </a:p>
        </p:txBody>
      </p:sp>
      <p:sp>
        <p:nvSpPr>
          <p:cNvPr id="3" name="TextBox 2"/>
          <p:cNvSpPr txBox="1"/>
          <p:nvPr/>
        </p:nvSpPr>
        <p:spPr>
          <a:xfrm>
            <a:off x="4607074" y="586082"/>
            <a:ext cx="3070983" cy="769441"/>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smtClean="0">
                <a:solidFill>
                  <a:srgbClr val="222222"/>
                </a:solidFill>
                <a:latin typeface="Bangla" panose="03000603000000000000" pitchFamily="66" charset="0"/>
                <a:cs typeface="Bangla" panose="03000603000000000000" pitchFamily="66" charset="0"/>
              </a:rPr>
              <a:t>  </a:t>
            </a:r>
            <a:r>
              <a:rPr lang="as-IN" sz="4400" smtClean="0">
                <a:solidFill>
                  <a:srgbClr val="222222"/>
                </a:solidFill>
                <a:latin typeface="Bangla" panose="03000603000000000000" pitchFamily="66" charset="0"/>
                <a:cs typeface="Bangla" panose="03000603000000000000" pitchFamily="66" charset="0"/>
              </a:rPr>
              <a:t>বাড়ির কাজ</a:t>
            </a:r>
            <a:r>
              <a:rPr lang="en-US" sz="4400" smtClean="0">
                <a:solidFill>
                  <a:srgbClr val="222222"/>
                </a:solidFill>
                <a:latin typeface="Bangla" panose="03000603000000000000" pitchFamily="66" charset="0"/>
                <a:cs typeface="Bangla" panose="03000603000000000000" pitchFamily="66" charset="0"/>
              </a:rPr>
              <a:t> </a:t>
            </a:r>
            <a:endParaRPr lang="en-US" sz="440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97029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7355" y="1940412"/>
            <a:ext cx="7300759" cy="923330"/>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5400" smtClean="0">
                <a:solidFill>
                  <a:srgbClr val="222222"/>
                </a:solidFill>
                <a:latin typeface="Bangla" panose="03000603000000000000" pitchFamily="66" charset="0"/>
                <a:cs typeface="Bangla" panose="03000603000000000000" pitchFamily="66" charset="0"/>
              </a:rPr>
              <a:t> </a:t>
            </a:r>
            <a:r>
              <a:rPr lang="as-IN" sz="5400" smtClean="0">
                <a:solidFill>
                  <a:srgbClr val="222222"/>
                </a:solidFill>
                <a:latin typeface="Bangla" panose="03000603000000000000" pitchFamily="66" charset="0"/>
                <a:cs typeface="Bangla" panose="03000603000000000000" pitchFamily="66" charset="0"/>
              </a:rPr>
              <a:t>প্রিয় </a:t>
            </a:r>
            <a:r>
              <a:rPr lang="as-IN" sz="5400">
                <a:solidFill>
                  <a:srgbClr val="222222"/>
                </a:solidFill>
                <a:latin typeface="Bangla" panose="03000603000000000000" pitchFamily="66" charset="0"/>
                <a:cs typeface="Bangla" panose="03000603000000000000" pitchFamily="66" charset="0"/>
              </a:rPr>
              <a:t>শিক্ষার্থী সবাইকে ধন্যবাদ।</a:t>
            </a:r>
            <a:endParaRPr lang="en-US" sz="540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927343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500" autoRev="1" fill="hold">
                                          <p:stCondLst>
                                            <p:cond delay="0"/>
                                          </p:stCondLst>
                                        </p:cTn>
                                        <p:tgtEl>
                                          <p:spTgt spid="2"/>
                                        </p:tgtEl>
                                        <p:attrNameLst>
                                          <p:attrName>ppt_w</p:attrName>
                                        </p:attrNameLst>
                                      </p:cBhvr>
                                    </p:anim>
                                    <p:anim by="(#ppt_w*0.50)" calcmode="lin" valueType="num">
                                      <p:cBhvr>
                                        <p:cTn id="8" dur="1500" decel="50000" autoRev="1" fill="hold">
                                          <p:stCondLst>
                                            <p:cond delay="0"/>
                                          </p:stCondLst>
                                        </p:cTn>
                                        <p:tgtEl>
                                          <p:spTgt spid="2"/>
                                        </p:tgtEl>
                                        <p:attrNameLst>
                                          <p:attrName>ppt_x</p:attrName>
                                        </p:attrNameLst>
                                      </p:cBhvr>
                                    </p:anim>
                                    <p:anim from="(-#ppt_h/2)" to="(#ppt_y)" calcmode="lin" valueType="num">
                                      <p:cBhvr>
                                        <p:cTn id="9" dur="3000" fill="hold">
                                          <p:stCondLst>
                                            <p:cond delay="0"/>
                                          </p:stCondLst>
                                        </p:cTn>
                                        <p:tgtEl>
                                          <p:spTgt spid="2"/>
                                        </p:tgtEl>
                                        <p:attrNameLst>
                                          <p:attrName>ppt_y</p:attrName>
                                        </p:attrNameLst>
                                      </p:cBhvr>
                                    </p:anim>
                                    <p:animRot by="21600000">
                                      <p:cBhvr>
                                        <p:cTn id="10" dur="3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39" y="303273"/>
            <a:ext cx="2942453" cy="707886"/>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4000" b="0" i="0" smtClean="0">
                <a:effectLst/>
                <a:latin typeface="Bangla" panose="03000603000000000000" pitchFamily="66" charset="0"/>
                <a:cs typeface="Bangla" panose="03000603000000000000" pitchFamily="66" charset="0"/>
              </a:rPr>
              <a:t>শিক্ষক পরিচিতি</a:t>
            </a:r>
            <a:endParaRPr lang="en-US" sz="4000">
              <a:latin typeface="Bangla" panose="03000603000000000000" pitchFamily="66" charset="0"/>
              <a:cs typeface="Bangla" panose="03000603000000000000" pitchFamily="66" charset="0"/>
            </a:endParaRPr>
          </a:p>
        </p:txBody>
      </p:sp>
      <p:sp>
        <p:nvSpPr>
          <p:cNvPr id="5" name="TextBox 4"/>
          <p:cNvSpPr txBox="1"/>
          <p:nvPr/>
        </p:nvSpPr>
        <p:spPr>
          <a:xfrm>
            <a:off x="1097472" y="3476127"/>
            <a:ext cx="5583965" cy="2862322"/>
          </a:xfrm>
          <a:prstGeom prst="rect">
            <a:avLst/>
          </a:prstGeom>
          <a:noFill/>
        </p:spPr>
        <p:txBody>
          <a:bodyPr wrap="square" rtlCol="0">
            <a:spAutoFit/>
          </a:bodyPr>
          <a:lstStyle/>
          <a:p>
            <a:r>
              <a:rPr lang="as-IN" sz="3600" smtClean="0">
                <a:latin typeface="Bangla" panose="03000603000000000000" pitchFamily="66" charset="0"/>
                <a:cs typeface="Bangla" panose="03000603000000000000" pitchFamily="66" charset="0"/>
              </a:rPr>
              <a:t>শামিমা</a:t>
            </a:r>
            <a:r>
              <a:rPr lang="en-US" sz="3600" smtClean="0">
                <a:latin typeface="Bangla" panose="03000603000000000000" pitchFamily="66" charset="0"/>
                <a:cs typeface="Bangla" panose="03000603000000000000" pitchFamily="66" charset="0"/>
              </a:rPr>
              <a:t> </a:t>
            </a:r>
            <a:r>
              <a:rPr lang="as-IN" sz="3600" smtClean="0">
                <a:latin typeface="Bangla" panose="03000603000000000000" pitchFamily="66" charset="0"/>
                <a:cs typeface="Bangla" panose="03000603000000000000" pitchFamily="66" charset="0"/>
              </a:rPr>
              <a:t>নাসরিন</a:t>
            </a:r>
            <a:r>
              <a:rPr lang="en-US" sz="3600" smtClean="0">
                <a:latin typeface="Bangla" panose="03000603000000000000" pitchFamily="66" charset="0"/>
                <a:cs typeface="Bangla" panose="03000603000000000000" pitchFamily="66" charset="0"/>
              </a:rPr>
              <a:t> </a:t>
            </a:r>
            <a:r>
              <a:rPr lang="as-IN" sz="3600" smtClean="0">
                <a:latin typeface="Bangla" panose="03000603000000000000" pitchFamily="66" charset="0"/>
                <a:cs typeface="Bangla" panose="03000603000000000000" pitchFamily="66" charset="0"/>
              </a:rPr>
              <a:t>সনিয়া</a:t>
            </a:r>
          </a:p>
          <a:p>
            <a:r>
              <a:rPr lang="as-IN" sz="3600" smtClean="0">
                <a:latin typeface="Bangla" panose="03000603000000000000" pitchFamily="66" charset="0"/>
                <a:cs typeface="Bangla" panose="03000603000000000000" pitchFamily="66" charset="0"/>
              </a:rPr>
              <a:t>সহকারী</a:t>
            </a:r>
            <a:r>
              <a:rPr lang="en-US" sz="3600" smtClean="0">
                <a:latin typeface="Bangla" panose="03000603000000000000" pitchFamily="66" charset="0"/>
                <a:cs typeface="Bangla" panose="03000603000000000000" pitchFamily="66" charset="0"/>
              </a:rPr>
              <a:t> </a:t>
            </a:r>
            <a:r>
              <a:rPr lang="as-IN" sz="3600" smtClean="0">
                <a:latin typeface="Bangla" panose="03000603000000000000" pitchFamily="66" charset="0"/>
                <a:cs typeface="Bangla" panose="03000603000000000000" pitchFamily="66" charset="0"/>
              </a:rPr>
              <a:t>শিক্ষক</a:t>
            </a:r>
          </a:p>
          <a:p>
            <a:r>
              <a:rPr lang="as-IN" sz="3600" smtClean="0">
                <a:latin typeface="Bangla" panose="03000603000000000000" pitchFamily="66" charset="0"/>
                <a:cs typeface="Bangla" panose="03000603000000000000" pitchFamily="66" charset="0"/>
              </a:rPr>
              <a:t>দক্ষিণ</a:t>
            </a:r>
            <a:r>
              <a:rPr lang="en-US" sz="3600" smtClean="0">
                <a:latin typeface="Bangla" panose="03000603000000000000" pitchFamily="66" charset="0"/>
                <a:cs typeface="Bangla" panose="03000603000000000000" pitchFamily="66" charset="0"/>
              </a:rPr>
              <a:t> </a:t>
            </a:r>
            <a:r>
              <a:rPr lang="as-IN" sz="3600" smtClean="0">
                <a:latin typeface="Bangla" panose="03000603000000000000" pitchFamily="66" charset="0"/>
                <a:cs typeface="Bangla" panose="03000603000000000000" pitchFamily="66" charset="0"/>
              </a:rPr>
              <a:t>গাছুয়া</a:t>
            </a:r>
            <a:r>
              <a:rPr lang="en-US" sz="3600" smtClean="0">
                <a:latin typeface="Bangla" panose="03000603000000000000" pitchFamily="66" charset="0"/>
                <a:cs typeface="Bangla" panose="03000603000000000000" pitchFamily="66" charset="0"/>
              </a:rPr>
              <a:t> </a:t>
            </a:r>
            <a:r>
              <a:rPr lang="as-IN" sz="3600" smtClean="0">
                <a:latin typeface="Bangla" panose="03000603000000000000" pitchFamily="66" charset="0"/>
                <a:cs typeface="Bangla" panose="03000603000000000000" pitchFamily="66" charset="0"/>
              </a:rPr>
              <a:t>সরকারি</a:t>
            </a:r>
            <a:r>
              <a:rPr lang="en-US" sz="3600" smtClean="0">
                <a:latin typeface="Bangla" panose="03000603000000000000" pitchFamily="66" charset="0"/>
                <a:cs typeface="Bangla" panose="03000603000000000000" pitchFamily="66" charset="0"/>
              </a:rPr>
              <a:t> </a:t>
            </a:r>
            <a:r>
              <a:rPr lang="as-IN" sz="3600" smtClean="0">
                <a:latin typeface="Bangla" panose="03000603000000000000" pitchFamily="66" charset="0"/>
                <a:cs typeface="Bangla" panose="03000603000000000000" pitchFamily="66" charset="0"/>
              </a:rPr>
              <a:t>প্রাথমিক</a:t>
            </a:r>
            <a:r>
              <a:rPr lang="en-US" sz="3600" smtClean="0">
                <a:latin typeface="Bangla" panose="03000603000000000000" pitchFamily="66" charset="0"/>
                <a:cs typeface="Bangla" panose="03000603000000000000" pitchFamily="66" charset="0"/>
              </a:rPr>
              <a:t> </a:t>
            </a:r>
            <a:r>
              <a:rPr lang="as-IN" sz="3600" smtClean="0">
                <a:latin typeface="Bangla" panose="03000603000000000000" pitchFamily="66" charset="0"/>
                <a:cs typeface="Bangla" panose="03000603000000000000" pitchFamily="66" charset="0"/>
              </a:rPr>
              <a:t>বিদ্যালয়</a:t>
            </a:r>
            <a:endParaRPr lang="en-US" sz="3600" smtClean="0">
              <a:latin typeface="Bangla" panose="03000603000000000000" pitchFamily="66" charset="0"/>
              <a:cs typeface="Bangla" panose="03000603000000000000" pitchFamily="66" charset="0"/>
            </a:endParaRPr>
          </a:p>
          <a:p>
            <a:r>
              <a:rPr lang="as-IN" sz="3600" smtClean="0">
                <a:latin typeface="Bangla" panose="03000603000000000000" pitchFamily="66" charset="0"/>
                <a:cs typeface="Bangla" panose="03000603000000000000" pitchFamily="66" charset="0"/>
              </a:rPr>
              <a:t>মুলাদী,</a:t>
            </a:r>
            <a:r>
              <a:rPr lang="en-US" sz="3600" smtClean="0">
                <a:latin typeface="Bangla" panose="03000603000000000000" pitchFamily="66" charset="0"/>
                <a:cs typeface="Bangla" panose="03000603000000000000" pitchFamily="66" charset="0"/>
              </a:rPr>
              <a:t> </a:t>
            </a:r>
            <a:r>
              <a:rPr lang="as-IN" sz="3600" smtClean="0">
                <a:latin typeface="Bangla" panose="03000603000000000000" pitchFamily="66" charset="0"/>
                <a:cs typeface="Bangla" panose="03000603000000000000" pitchFamily="66" charset="0"/>
              </a:rPr>
              <a:t>বরিশাল।</a:t>
            </a:r>
            <a:endParaRPr lang="as-IN" sz="3600">
              <a:latin typeface="Bangla" panose="03000603000000000000" pitchFamily="66" charset="0"/>
              <a:cs typeface="Bangla" panose="03000603000000000000" pitchFamily="66" charset="0"/>
            </a:endParaRPr>
          </a:p>
        </p:txBody>
      </p:sp>
      <p:sp>
        <p:nvSpPr>
          <p:cNvPr id="6" name="TextBox 5"/>
          <p:cNvSpPr txBox="1"/>
          <p:nvPr/>
        </p:nvSpPr>
        <p:spPr>
          <a:xfrm>
            <a:off x="7919633" y="406312"/>
            <a:ext cx="2534183" cy="707886"/>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4000" b="0" i="0" smtClean="0">
                <a:effectLst/>
                <a:latin typeface="Bangla" panose="03000603000000000000" pitchFamily="66" charset="0"/>
                <a:cs typeface="Bangla" panose="03000603000000000000" pitchFamily="66" charset="0"/>
              </a:rPr>
              <a:t>পাঠ পরিচিতি</a:t>
            </a:r>
            <a:endParaRPr lang="en-US" sz="4000">
              <a:latin typeface="Bangla" panose="03000603000000000000" pitchFamily="66" charset="0"/>
              <a:cs typeface="Bangla" panose="03000603000000000000" pitchFamily="66" charset="0"/>
            </a:endParaRPr>
          </a:p>
        </p:txBody>
      </p:sp>
      <p:sp>
        <p:nvSpPr>
          <p:cNvPr id="7" name="TextBox 6"/>
          <p:cNvSpPr txBox="1"/>
          <p:nvPr/>
        </p:nvSpPr>
        <p:spPr>
          <a:xfrm>
            <a:off x="8334307" y="3971248"/>
            <a:ext cx="3118940" cy="1754326"/>
          </a:xfrm>
          <a:prstGeom prst="rect">
            <a:avLst/>
          </a:prstGeom>
          <a:noFill/>
        </p:spPr>
        <p:txBody>
          <a:bodyPr wrap="square" rtlCol="0">
            <a:spAutoFit/>
          </a:bodyPr>
          <a:lstStyle/>
          <a:p>
            <a:pPr lvl="0"/>
            <a:r>
              <a:rPr lang="as-IN" sz="3600" b="0" i="0" smtClean="0">
                <a:effectLst/>
                <a:latin typeface="Bangla" panose="03000603000000000000" pitchFamily="66" charset="0"/>
                <a:cs typeface="Bangla" panose="03000603000000000000" pitchFamily="66" charset="0"/>
              </a:rPr>
              <a:t>শ্রেণি</a:t>
            </a:r>
            <a:r>
              <a:rPr lang="en-US" sz="3600" b="0" i="0" smtClean="0">
                <a:effectLst/>
                <a:latin typeface="Bangla" panose="03000603000000000000" pitchFamily="66" charset="0"/>
                <a:cs typeface="Bangla" panose="03000603000000000000" pitchFamily="66" charset="0"/>
              </a:rPr>
              <a:t>-</a:t>
            </a:r>
            <a:r>
              <a:rPr lang="en-US" sz="3600">
                <a:latin typeface="Bangla" panose="03000603000000000000" pitchFamily="66" charset="0"/>
                <a:cs typeface="Bangla" panose="03000603000000000000" pitchFamily="66" charset="0"/>
              </a:rPr>
              <a:t> </a:t>
            </a:r>
            <a:r>
              <a:rPr lang="as-IN" sz="3600" b="0" i="0" smtClean="0">
                <a:effectLst/>
                <a:latin typeface="Bangla" panose="03000603000000000000" pitchFamily="66" charset="0"/>
                <a:cs typeface="Bangla" panose="03000603000000000000" pitchFamily="66" charset="0"/>
              </a:rPr>
              <a:t>পঞ্চম</a:t>
            </a:r>
            <a:endParaRPr lang="en-US" sz="3600" b="0" i="0" smtClean="0">
              <a:effectLst/>
              <a:latin typeface="Bangla" panose="03000603000000000000" pitchFamily="66" charset="0"/>
              <a:cs typeface="Bangla" panose="03000603000000000000" pitchFamily="66" charset="0"/>
            </a:endParaRPr>
          </a:p>
          <a:p>
            <a:pPr lvl="0"/>
            <a:r>
              <a:rPr lang="as-IN" sz="3600" smtClean="0">
                <a:latin typeface="Bangla" panose="03000603000000000000" pitchFamily="66" charset="0"/>
                <a:cs typeface="Bangla" panose="03000603000000000000" pitchFamily="66" charset="0"/>
              </a:rPr>
              <a:t>বিষয়</a:t>
            </a:r>
            <a:r>
              <a:rPr lang="en-US" sz="3600" smtClean="0">
                <a:latin typeface="Bangla" panose="03000603000000000000" pitchFamily="66" charset="0"/>
                <a:cs typeface="Bangla" panose="03000603000000000000" pitchFamily="66" charset="0"/>
              </a:rPr>
              <a:t>- </a:t>
            </a:r>
            <a:r>
              <a:rPr lang="as-IN" sz="3600" smtClean="0">
                <a:latin typeface="Bangla" panose="03000603000000000000" pitchFamily="66" charset="0"/>
                <a:cs typeface="Bangla" panose="03000603000000000000" pitchFamily="66" charset="0"/>
              </a:rPr>
              <a:t>বাংলা</a:t>
            </a:r>
            <a:endParaRPr lang="en-US" sz="3600" smtClean="0">
              <a:latin typeface="Bangla" panose="03000603000000000000" pitchFamily="66" charset="0"/>
              <a:cs typeface="Bangla" panose="03000603000000000000" pitchFamily="66" charset="0"/>
            </a:endParaRPr>
          </a:p>
          <a:p>
            <a:pPr lvl="0"/>
            <a:r>
              <a:rPr lang="as-IN" sz="3600" b="0" i="0" smtClean="0">
                <a:effectLst/>
                <a:latin typeface="Bangla" panose="03000603000000000000" pitchFamily="66" charset="0"/>
                <a:cs typeface="Bangla" panose="03000603000000000000" pitchFamily="66" charset="0"/>
              </a:rPr>
              <a:t>অধ্যায়</a:t>
            </a:r>
            <a:r>
              <a:rPr lang="en-US" sz="3600" b="0" i="0" smtClean="0">
                <a:effectLst/>
                <a:latin typeface="Bangla" panose="03000603000000000000" pitchFamily="66" charset="0"/>
                <a:cs typeface="Bangla" panose="03000603000000000000" pitchFamily="66" charset="0"/>
              </a:rPr>
              <a:t>-</a:t>
            </a:r>
            <a:r>
              <a:rPr lang="en-US" sz="3600">
                <a:latin typeface="Bangla" panose="03000603000000000000" pitchFamily="66" charset="0"/>
                <a:cs typeface="Bangla" panose="03000603000000000000" pitchFamily="66" charset="0"/>
              </a:rPr>
              <a:t> ৩</a:t>
            </a:r>
            <a:endParaRPr lang="as-IN" sz="3600" i="0" smtClean="0">
              <a:effectLst/>
              <a:latin typeface="Bangla" panose="03000603000000000000" pitchFamily="66" charset="0"/>
              <a:cs typeface="Bangla" panose="03000603000000000000"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178" y="1368261"/>
            <a:ext cx="1932713" cy="23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54174" y="949167"/>
            <a:ext cx="1881445" cy="505097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0194" y="1143317"/>
            <a:ext cx="1912538" cy="2200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6555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250" fill="hold"/>
                                        <p:tgtEl>
                                          <p:spTgt spid="4"/>
                                        </p:tgtEl>
                                        <p:attrNameLst>
                                          <p:attrName>ppt_x</p:attrName>
                                        </p:attrNameLst>
                                      </p:cBhvr>
                                      <p:tavLst>
                                        <p:tav tm="0">
                                          <p:val>
                                            <p:strVal val="#ppt_x"/>
                                          </p:val>
                                        </p:tav>
                                        <p:tav tm="100000">
                                          <p:val>
                                            <p:strVal val="#ppt_x"/>
                                          </p:val>
                                        </p:tav>
                                      </p:tavLst>
                                    </p:anim>
                                    <p:anim calcmode="lin" valueType="num">
                                      <p:cBhvr additive="base">
                                        <p:cTn id="8" dur="2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2250"/>
                                        <p:tgtEl>
                                          <p:spTgt spid="2"/>
                                        </p:tgtEl>
                                      </p:cBhvr>
                                    </p:animEffect>
                                  </p:childTnLst>
                                </p:cTn>
                              </p:par>
                            </p:childTnLst>
                          </p:cTn>
                        </p:par>
                        <p:par>
                          <p:cTn id="14" fill="hold">
                            <p:stCondLst>
                              <p:cond delay="225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250" fill="hold"/>
                                        <p:tgtEl>
                                          <p:spTgt spid="5"/>
                                        </p:tgtEl>
                                        <p:attrNameLst>
                                          <p:attrName>ppt_x</p:attrName>
                                        </p:attrNameLst>
                                      </p:cBhvr>
                                      <p:tavLst>
                                        <p:tav tm="0">
                                          <p:val>
                                            <p:strVal val="#ppt_x"/>
                                          </p:val>
                                        </p:tav>
                                        <p:tav tm="100000">
                                          <p:val>
                                            <p:strVal val="#ppt_x"/>
                                          </p:val>
                                        </p:tav>
                                      </p:tavLst>
                                    </p:anim>
                                    <p:anim calcmode="lin" valueType="num">
                                      <p:cBhvr additive="base">
                                        <p:cTn id="18" dur="2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250"/>
                                        <p:tgtEl>
                                          <p:spTgt spid="8"/>
                                        </p:tgtEl>
                                      </p:cBhvr>
                                    </p:animEffect>
                                    <p:anim calcmode="lin" valueType="num">
                                      <p:cBhvr>
                                        <p:cTn id="24" dur="2250" fill="hold"/>
                                        <p:tgtEl>
                                          <p:spTgt spid="8"/>
                                        </p:tgtEl>
                                        <p:attrNameLst>
                                          <p:attrName>ppt_x</p:attrName>
                                        </p:attrNameLst>
                                      </p:cBhvr>
                                      <p:tavLst>
                                        <p:tav tm="0">
                                          <p:val>
                                            <p:strVal val="#ppt_x"/>
                                          </p:val>
                                        </p:tav>
                                        <p:tav tm="100000">
                                          <p:val>
                                            <p:strVal val="#ppt_x"/>
                                          </p:val>
                                        </p:tav>
                                      </p:tavLst>
                                    </p:anim>
                                    <p:anim calcmode="lin" valueType="num">
                                      <p:cBhvr>
                                        <p:cTn id="25" dur="22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2250" fill="hold"/>
                                        <p:tgtEl>
                                          <p:spTgt spid="6"/>
                                        </p:tgtEl>
                                        <p:attrNameLst>
                                          <p:attrName>ppt_x</p:attrName>
                                        </p:attrNameLst>
                                      </p:cBhvr>
                                      <p:tavLst>
                                        <p:tav tm="0">
                                          <p:val>
                                            <p:strVal val="#ppt_x"/>
                                          </p:val>
                                        </p:tav>
                                        <p:tav tm="100000">
                                          <p:val>
                                            <p:strVal val="#ppt_x"/>
                                          </p:val>
                                        </p:tav>
                                      </p:tavLst>
                                    </p:anim>
                                    <p:anim calcmode="lin" valueType="num">
                                      <p:cBhvr additive="base">
                                        <p:cTn id="30" dur="225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16" presetClass="entr" presetSubtype="21"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2250"/>
                                        <p:tgtEl>
                                          <p:spTgt spid="3"/>
                                        </p:tgtEl>
                                      </p:cBhvr>
                                    </p:animEffect>
                                  </p:childTnLst>
                                </p:cTn>
                              </p:par>
                            </p:childTnLst>
                          </p:cTn>
                        </p:par>
                        <p:par>
                          <p:cTn id="35" fill="hold">
                            <p:stCondLst>
                              <p:cond delay="675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2250" fill="hold"/>
                                        <p:tgtEl>
                                          <p:spTgt spid="7"/>
                                        </p:tgtEl>
                                        <p:attrNameLst>
                                          <p:attrName>ppt_x</p:attrName>
                                        </p:attrNameLst>
                                      </p:cBhvr>
                                      <p:tavLst>
                                        <p:tav tm="0">
                                          <p:val>
                                            <p:strVal val="#ppt_x"/>
                                          </p:val>
                                        </p:tav>
                                        <p:tav tm="100000">
                                          <p:val>
                                            <p:strVal val="#ppt_x"/>
                                          </p:val>
                                        </p:tav>
                                      </p:tavLst>
                                    </p:anim>
                                    <p:anim calcmode="lin" valueType="num">
                                      <p:cBhvr additive="base">
                                        <p:cTn id="39" dur="2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051" y="259483"/>
            <a:ext cx="2792635" cy="707886"/>
          </a:xfrm>
          <a:prstGeom prst="rect">
            <a:avLst/>
          </a:prstGeom>
          <a:noFill/>
        </p:spPr>
        <p:txBody>
          <a:bodyPr wrap="square" rtlCol="0">
            <a:spAutoFit/>
          </a:bodyPr>
          <a:lstStyle/>
          <a:p>
            <a:r>
              <a:rPr lang="en-US" sz="4000" b="1" smtClean="0">
                <a:latin typeface="Bangla" panose="03000603000000000000" pitchFamily="66" charset="0"/>
                <a:cs typeface="Bangla" panose="03000603000000000000" pitchFamily="66" charset="0"/>
              </a:rPr>
              <a:t>  শিখনফল</a:t>
            </a:r>
            <a:endParaRPr lang="en-US" sz="4000">
              <a:latin typeface="Bangla" panose="03000603000000000000" pitchFamily="66" charset="0"/>
              <a:cs typeface="Bangla" panose="03000603000000000000" pitchFamily="66" charset="0"/>
            </a:endParaRPr>
          </a:p>
        </p:txBody>
      </p:sp>
      <p:sp>
        <p:nvSpPr>
          <p:cNvPr id="9" name="TextBox 8"/>
          <p:cNvSpPr txBox="1"/>
          <p:nvPr/>
        </p:nvSpPr>
        <p:spPr>
          <a:xfrm>
            <a:off x="716684" y="781069"/>
            <a:ext cx="10453503" cy="5262979"/>
          </a:xfrm>
          <a:prstGeom prst="rect">
            <a:avLst/>
          </a:prstGeom>
          <a:noFill/>
        </p:spPr>
        <p:txBody>
          <a:bodyPr wrap="none" rtlCol="0">
            <a:spAutoFit/>
          </a:bodyPr>
          <a:lstStyle/>
          <a:p>
            <a:r>
              <a:rPr lang="en-US" sz="2800" b="1">
                <a:latin typeface="Bangla" panose="03000603000000000000" pitchFamily="66" charset="0"/>
                <a:cs typeface="Bangla" panose="03000603000000000000" pitchFamily="66" charset="0"/>
              </a:rPr>
              <a:t>শোনা</a:t>
            </a:r>
            <a:r>
              <a:rPr lang="en-US" sz="2800">
                <a:latin typeface="Bangla" panose="03000603000000000000" pitchFamily="66" charset="0"/>
                <a:cs typeface="Bangla" panose="03000603000000000000" pitchFamily="66" charset="0"/>
              </a:rPr>
              <a:t> </a:t>
            </a:r>
          </a:p>
          <a:p>
            <a:r>
              <a:rPr lang="en-US" sz="2800">
                <a:latin typeface="Bangla" panose="03000603000000000000" pitchFamily="66" charset="0"/>
                <a:cs typeface="Bangla" panose="03000603000000000000" pitchFamily="66" charset="0"/>
              </a:rPr>
              <a:t>১.২.১ উচ্চারিত পঠিত বাক্য, কথা মনোযোগ সহকারে শুনবে। </a:t>
            </a:r>
          </a:p>
          <a:p>
            <a:r>
              <a:rPr lang="en-US" sz="2800">
                <a:latin typeface="Bangla" panose="03000603000000000000" pitchFamily="66" charset="0"/>
                <a:cs typeface="Bangla" panose="03000603000000000000" pitchFamily="66" charset="0"/>
              </a:rPr>
              <a:t>৩.১.২ বণর্না শুনে বুঝতে পারবে। </a:t>
            </a:r>
          </a:p>
          <a:p>
            <a:r>
              <a:rPr lang="en-US" sz="2800" b="1">
                <a:latin typeface="Bangla" panose="03000603000000000000" pitchFamily="66" charset="0"/>
                <a:cs typeface="Bangla" panose="03000603000000000000" pitchFamily="66" charset="0"/>
              </a:rPr>
              <a:t>বলা</a:t>
            </a:r>
          </a:p>
          <a:p>
            <a:r>
              <a:rPr lang="en-US" sz="2800">
                <a:latin typeface="Bangla" panose="03000603000000000000" pitchFamily="66" charset="0"/>
                <a:cs typeface="Bangla" panose="03000603000000000000" pitchFamily="66" charset="0"/>
              </a:rPr>
              <a:t>১.১.১ যুক্তবর্ণ সহযোগে তৈরি শব্দ স্পষ্ট ও শুদ্ধভাবে বলতে পারবে। </a:t>
            </a:r>
          </a:p>
          <a:p>
            <a:r>
              <a:rPr lang="en-US" sz="2800">
                <a:latin typeface="Bangla" panose="03000603000000000000" pitchFamily="66" charset="0"/>
                <a:cs typeface="Bangla" panose="03000603000000000000" pitchFamily="66" charset="0"/>
              </a:rPr>
              <a:t>১.১.২ যুক্তবর্ণ সহযোগে তৈরি শব্দযুক্ত বাক্য স্পষ্ট ও শুদ্ধভাবে বলতে পারবে।</a:t>
            </a:r>
          </a:p>
          <a:p>
            <a:r>
              <a:rPr lang="en-US" sz="2800">
                <a:latin typeface="Bangla" panose="03000603000000000000" pitchFamily="66" charset="0"/>
                <a:cs typeface="Bangla" panose="03000603000000000000" pitchFamily="66" charset="0"/>
              </a:rPr>
              <a:t>২.৫.৩ সহজ বিষয় বণর্না করতে পারবে।   </a:t>
            </a:r>
          </a:p>
          <a:p>
            <a:r>
              <a:rPr lang="en-US" sz="2800" b="1">
                <a:latin typeface="Bangla" panose="03000603000000000000" pitchFamily="66" charset="0"/>
                <a:cs typeface="Bangla" panose="03000603000000000000" pitchFamily="66" charset="0"/>
              </a:rPr>
              <a:t>পড়া</a:t>
            </a:r>
            <a:r>
              <a:rPr lang="en-US" sz="2800">
                <a:latin typeface="Bangla" panose="03000603000000000000" pitchFamily="66" charset="0"/>
                <a:cs typeface="Bangla" panose="03000603000000000000" pitchFamily="66" charset="0"/>
              </a:rPr>
              <a:t> </a:t>
            </a:r>
          </a:p>
          <a:p>
            <a:r>
              <a:rPr lang="en-US" sz="2800">
                <a:latin typeface="Bangla" panose="03000603000000000000" pitchFamily="66" charset="0"/>
                <a:cs typeface="Bangla" panose="03000603000000000000" pitchFamily="66" charset="0"/>
              </a:rPr>
              <a:t>১.৩.১ পাঠে ব্যবহৃত যুক্তব্যঞ্জন সংবলিত শব্দ শুদ্ধ উচ্চারণে পড়তে পারবে।</a:t>
            </a:r>
          </a:p>
          <a:p>
            <a:r>
              <a:rPr lang="en-US" sz="2800">
                <a:latin typeface="Bangla" panose="03000603000000000000" pitchFamily="66" charset="0"/>
                <a:cs typeface="Bangla" panose="03000603000000000000" pitchFamily="66" charset="0"/>
              </a:rPr>
              <a:t>১.৩.২ পাঠে ব্যবহৃত যুক্তব্যঞ্জন সংবলিত শব্দযোগে গঠিত বাক্য সাবলীলভাবে পড়তে পারবে। </a:t>
            </a:r>
          </a:p>
          <a:p>
            <a:r>
              <a:rPr lang="en-US" sz="2800" b="1">
                <a:latin typeface="Bangla" panose="03000603000000000000" pitchFamily="66" charset="0"/>
                <a:cs typeface="Bangla" panose="03000603000000000000" pitchFamily="66" charset="0"/>
              </a:rPr>
              <a:t>লেখা</a:t>
            </a:r>
          </a:p>
          <a:p>
            <a:r>
              <a:rPr lang="en-US" sz="2800">
                <a:latin typeface="Bangla" panose="03000603000000000000" pitchFamily="66" charset="0"/>
                <a:cs typeface="Bangla" panose="03000603000000000000" pitchFamily="66" charset="0"/>
              </a:rPr>
              <a:t>১.৪.১ যুক্তবর্ণ ভেঙে লিখতে </a:t>
            </a:r>
            <a:r>
              <a:rPr lang="en-US" sz="2800">
                <a:latin typeface="Bangla" panose="03000603000000000000" pitchFamily="66" charset="0"/>
                <a:cs typeface="Bangla" panose="03000603000000000000" pitchFamily="66" charset="0"/>
              </a:rPr>
              <a:t>পারবে</a:t>
            </a:r>
            <a:r>
              <a:rPr lang="en-US" sz="2800" smtClean="0">
                <a:latin typeface="Bangla" panose="03000603000000000000" pitchFamily="66" charset="0"/>
                <a:cs typeface="Bangla" panose="03000603000000000000" pitchFamily="66" charset="0"/>
              </a:rPr>
              <a:t>।</a:t>
            </a:r>
            <a:endParaRPr lang="en-US" sz="280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322147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5438" y="2347785"/>
            <a:ext cx="3978875" cy="923330"/>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5400" smtClean="0">
                <a:solidFill>
                  <a:srgbClr val="222222"/>
                </a:solidFill>
                <a:latin typeface="Bangla" panose="03000603000000000000" pitchFamily="66" charset="0"/>
                <a:cs typeface="Bangla" panose="03000603000000000000" pitchFamily="66" charset="0"/>
              </a:rPr>
              <a:t>  </a:t>
            </a:r>
            <a:r>
              <a:rPr lang="as-IN" sz="5400" smtClean="0">
                <a:solidFill>
                  <a:srgbClr val="222222"/>
                </a:solidFill>
                <a:latin typeface="Bangla" panose="03000603000000000000" pitchFamily="66" charset="0"/>
                <a:cs typeface="Bangla" panose="03000603000000000000" pitchFamily="66" charset="0"/>
              </a:rPr>
              <a:t>আবেগ </a:t>
            </a:r>
            <a:r>
              <a:rPr lang="as-IN" sz="5400">
                <a:solidFill>
                  <a:srgbClr val="222222"/>
                </a:solidFill>
                <a:latin typeface="Bangla" panose="03000603000000000000" pitchFamily="66" charset="0"/>
                <a:cs typeface="Bangla" panose="03000603000000000000" pitchFamily="66" charset="0"/>
              </a:rPr>
              <a:t>সৃষ্টি</a:t>
            </a:r>
            <a:endParaRPr lang="en-US" sz="5400">
              <a:latin typeface="Bangla" panose="03000603000000000000" pitchFamily="66" charset="0"/>
              <a:cs typeface="Bangla" panose="03000603000000000000" pitchFamily="66" charset="0"/>
            </a:endParaRPr>
          </a:p>
        </p:txBody>
      </p:sp>
      <p:sp>
        <p:nvSpPr>
          <p:cNvPr id="3" name="TextBox 2"/>
          <p:cNvSpPr txBox="1"/>
          <p:nvPr/>
        </p:nvSpPr>
        <p:spPr>
          <a:xfrm>
            <a:off x="762000" y="3757228"/>
            <a:ext cx="10668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C00000"/>
                </a:solidFill>
                <a:effectLst/>
                <a:uLnTx/>
                <a:uFillTx/>
                <a:latin typeface="Calibri"/>
                <a:ea typeface="+mn-ea"/>
                <a:cs typeface="+mn-cs"/>
              </a:rPr>
              <a:t>Entertainment video from YouTube or other  video sites.</a:t>
            </a:r>
            <a:endParaRPr kumimoji="0" lang="en-US" sz="3600" b="0" i="0" u="none" strike="noStrike" kern="1200" cap="none" spc="0" normalizeH="0" baseline="0" noProof="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18089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375" autoRev="1" fill="hold">
                                          <p:stCondLst>
                                            <p:cond delay="0"/>
                                          </p:stCondLst>
                                        </p:cTn>
                                        <p:tgtEl>
                                          <p:spTgt spid="2"/>
                                        </p:tgtEl>
                                        <p:attrNameLst>
                                          <p:attrName>ppt_w</p:attrName>
                                        </p:attrNameLst>
                                      </p:cBhvr>
                                    </p:anim>
                                    <p:anim by="(#ppt_w*0.50)" calcmode="lin" valueType="num">
                                      <p:cBhvr>
                                        <p:cTn id="8" dur="1375" decel="50000" autoRev="1" fill="hold">
                                          <p:stCondLst>
                                            <p:cond delay="0"/>
                                          </p:stCondLst>
                                        </p:cTn>
                                        <p:tgtEl>
                                          <p:spTgt spid="2"/>
                                        </p:tgtEl>
                                        <p:attrNameLst>
                                          <p:attrName>ppt_x</p:attrName>
                                        </p:attrNameLst>
                                      </p:cBhvr>
                                    </p:anim>
                                    <p:anim from="(-#ppt_h/2)" to="(#ppt_y)" calcmode="lin" valueType="num">
                                      <p:cBhvr>
                                        <p:cTn id="9" dur="2750" fill="hold">
                                          <p:stCondLst>
                                            <p:cond delay="0"/>
                                          </p:stCondLst>
                                        </p:cTn>
                                        <p:tgtEl>
                                          <p:spTgt spid="2"/>
                                        </p:tgtEl>
                                        <p:attrNameLst>
                                          <p:attrName>ppt_y</p:attrName>
                                        </p:attrNameLst>
                                      </p:cBhvr>
                                    </p:anim>
                                    <p:animRot by="21600000">
                                      <p:cBhvr>
                                        <p:cTn id="10" dur="275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repeatCount="indefinite" fill="hold" grpId="0" nodeType="clickEffect">
                                  <p:stCondLst>
                                    <p:cond delay="0"/>
                                  </p:stCondLst>
                                  <p:childTnLst>
                                    <p:animRot by="120000">
                                      <p:cBhvr>
                                        <p:cTn id="14" dur="200" fill="hold">
                                          <p:stCondLst>
                                            <p:cond delay="0"/>
                                          </p:stCondLst>
                                        </p:cTn>
                                        <p:tgtEl>
                                          <p:spTgt spid="3"/>
                                        </p:tgtEl>
                                        <p:attrNameLst>
                                          <p:attrName>r</p:attrName>
                                        </p:attrNameLst>
                                      </p:cBhvr>
                                    </p:animRot>
                                    <p:animRot by="-240000">
                                      <p:cBhvr>
                                        <p:cTn id="15" dur="400" fill="hold">
                                          <p:stCondLst>
                                            <p:cond delay="400"/>
                                          </p:stCondLst>
                                        </p:cTn>
                                        <p:tgtEl>
                                          <p:spTgt spid="3"/>
                                        </p:tgtEl>
                                        <p:attrNameLst>
                                          <p:attrName>r</p:attrName>
                                        </p:attrNameLst>
                                      </p:cBhvr>
                                    </p:animRot>
                                    <p:animRot by="240000">
                                      <p:cBhvr>
                                        <p:cTn id="16" dur="400" fill="hold">
                                          <p:stCondLst>
                                            <p:cond delay="800"/>
                                          </p:stCondLst>
                                        </p:cTn>
                                        <p:tgtEl>
                                          <p:spTgt spid="3"/>
                                        </p:tgtEl>
                                        <p:attrNameLst>
                                          <p:attrName>r</p:attrName>
                                        </p:attrNameLst>
                                      </p:cBhvr>
                                    </p:animRot>
                                    <p:animRot by="-240000">
                                      <p:cBhvr>
                                        <p:cTn id="17" dur="400" fill="hold">
                                          <p:stCondLst>
                                            <p:cond delay="1200"/>
                                          </p:stCondLst>
                                        </p:cTn>
                                        <p:tgtEl>
                                          <p:spTgt spid="3"/>
                                        </p:tgtEl>
                                        <p:attrNameLst>
                                          <p:attrName>r</p:attrName>
                                        </p:attrNameLst>
                                      </p:cBhvr>
                                    </p:animRot>
                                    <p:animRot by="120000">
                                      <p:cBhvr>
                                        <p:cTn id="18" dur="400" fill="hold">
                                          <p:stCondLst>
                                            <p:cond delay="16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1112108"/>
            <a:ext cx="7339914" cy="1200329"/>
          </a:xfrm>
          <a:prstGeom prst="rect">
            <a:avLst/>
          </a:prstGeom>
          <a:solidFill>
            <a:srgbClr val="DD89C7"/>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s-IN" sz="3600" b="0" i="0" smtClean="0">
                <a:solidFill>
                  <a:srgbClr val="222222"/>
                </a:solidFill>
                <a:effectLst/>
                <a:latin typeface="Bangla" panose="03000603000000000000" pitchFamily="66" charset="0"/>
                <a:cs typeface="Bangla" panose="03000603000000000000" pitchFamily="66" charset="0"/>
              </a:rPr>
              <a:t>আমাদের আজকের পাঠ </a:t>
            </a:r>
            <a:endParaRPr lang="en-US" sz="3600" b="0" i="0" smtClean="0">
              <a:solidFill>
                <a:srgbClr val="222222"/>
              </a:solidFill>
              <a:effectLst/>
              <a:latin typeface="Bangla" panose="03000603000000000000" pitchFamily="66" charset="0"/>
              <a:cs typeface="Bangla" panose="03000603000000000000" pitchFamily="66" charset="0"/>
            </a:endParaRPr>
          </a:p>
          <a:p>
            <a:pPr algn="ctr"/>
            <a:r>
              <a:rPr lang="en-US" sz="3600" smtClean="0">
                <a:solidFill>
                  <a:srgbClr val="222222"/>
                </a:solidFill>
                <a:latin typeface="Bangla" panose="03000603000000000000" pitchFamily="66" charset="0"/>
                <a:cs typeface="Bangla" panose="03000603000000000000" pitchFamily="66" charset="0"/>
              </a:rPr>
              <a:t>সুন্দরবনের প্রাণী</a:t>
            </a:r>
            <a:endParaRPr lang="en-US" sz="3600" b="0" i="0" smtClean="0">
              <a:solidFill>
                <a:srgbClr val="222222"/>
              </a:solidFill>
              <a:effectLst/>
              <a:latin typeface="Bangla" panose="03000603000000000000" pitchFamily="66" charset="0"/>
              <a:cs typeface="Bangla" panose="03000603000000000000" pitchFamily="66" charset="0"/>
            </a:endParaRPr>
          </a:p>
        </p:txBody>
      </p:sp>
      <p:sp>
        <p:nvSpPr>
          <p:cNvPr id="3" name="TextBox 2"/>
          <p:cNvSpPr txBox="1"/>
          <p:nvPr/>
        </p:nvSpPr>
        <p:spPr>
          <a:xfrm>
            <a:off x="1212138" y="2991145"/>
            <a:ext cx="10479315" cy="646331"/>
          </a:xfrm>
          <a:prstGeom prst="rect">
            <a:avLst/>
          </a:prstGeom>
          <a:noFill/>
        </p:spPr>
        <p:txBody>
          <a:bodyPr wrap="square" rtlCol="0">
            <a:spAutoFit/>
          </a:bodyPr>
          <a:lstStyle/>
          <a:p>
            <a:r>
              <a:rPr lang="as-IN" sz="3600" smtClean="0">
                <a:solidFill>
                  <a:srgbClr val="222222"/>
                </a:solidFill>
                <a:latin typeface="Bangla" panose="03000603000000000000" pitchFamily="66" charset="0"/>
                <a:cs typeface="Bangla" panose="03000603000000000000" pitchFamily="66" charset="0"/>
              </a:rPr>
              <a:t>পাঠ্যাংশ</a:t>
            </a:r>
            <a:r>
              <a:rPr lang="en-US" sz="3600" smtClean="0">
                <a:solidFill>
                  <a:srgbClr val="222222"/>
                </a:solidFill>
                <a:latin typeface="Bangla" panose="03000603000000000000" pitchFamily="66" charset="0"/>
                <a:cs typeface="Bangla" panose="03000603000000000000" pitchFamily="66" charset="0"/>
              </a:rPr>
              <a:t>:- সুন্দরবনের বাঘ……………..হাত থেকে বাচাঁতে হবে।</a:t>
            </a:r>
            <a:endParaRPr lang="en-US" sz="360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21364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2743" y="2555422"/>
            <a:ext cx="4223084" cy="1200329"/>
          </a:xfrm>
          <a:prstGeom prst="rect">
            <a:avLst/>
          </a:prstGeom>
          <a:noFill/>
        </p:spPr>
        <p:txBody>
          <a:bodyPr wrap="square" rtlCol="0">
            <a:spAutoFit/>
          </a:bodyPr>
          <a:lstStyle/>
          <a:p>
            <a:r>
              <a:rPr lang="as-IN" sz="3600" smtClean="0">
                <a:solidFill>
                  <a:srgbClr val="222222"/>
                </a:solidFill>
                <a:latin typeface="Bangla" panose="03000603000000000000" pitchFamily="66" charset="0"/>
                <a:cs typeface="Bangla" panose="03000603000000000000" pitchFamily="66" charset="0"/>
              </a:rPr>
              <a:t>সবাই বইয়ের</a:t>
            </a:r>
            <a:r>
              <a:rPr lang="en-US" sz="3600" smtClean="0">
                <a:solidFill>
                  <a:srgbClr val="222222"/>
                </a:solidFill>
                <a:latin typeface="Bangla" panose="03000603000000000000" pitchFamily="66" charset="0"/>
                <a:cs typeface="Bangla" panose="03000603000000000000" pitchFamily="66" charset="0"/>
              </a:rPr>
              <a:t> ১১  </a:t>
            </a:r>
          </a:p>
          <a:p>
            <a:r>
              <a:rPr lang="as-IN" sz="3600" smtClean="0">
                <a:solidFill>
                  <a:srgbClr val="222222"/>
                </a:solidFill>
                <a:latin typeface="Bangla" panose="03000603000000000000" pitchFamily="66" charset="0"/>
                <a:cs typeface="Bangla" panose="03000603000000000000" pitchFamily="66" charset="0"/>
              </a:rPr>
              <a:t>পৃষ্ঠা </a:t>
            </a:r>
            <a:r>
              <a:rPr lang="as-IN" sz="3600">
                <a:solidFill>
                  <a:srgbClr val="222222"/>
                </a:solidFill>
                <a:latin typeface="Bangla" panose="03000603000000000000" pitchFamily="66" charset="0"/>
                <a:cs typeface="Bangla" panose="03000603000000000000" pitchFamily="66" charset="0"/>
              </a:rPr>
              <a:t>খোলো</a:t>
            </a:r>
            <a:endParaRPr lang="as-IN" sz="3600" b="0" i="0">
              <a:solidFill>
                <a:srgbClr val="222222"/>
              </a:solidFill>
              <a:effectLst/>
              <a:latin typeface="Bangla" panose="03000603000000000000" pitchFamily="66" charset="0"/>
              <a:cs typeface="Bangla" panose="03000603000000000000" pitchFamily="66" charset="0"/>
            </a:endParaRPr>
          </a:p>
        </p:txBody>
      </p:sp>
      <p:sp>
        <p:nvSpPr>
          <p:cNvPr id="3" name="TextBox 2"/>
          <p:cNvSpPr txBox="1"/>
          <p:nvPr/>
        </p:nvSpPr>
        <p:spPr>
          <a:xfrm>
            <a:off x="2976995" y="374808"/>
            <a:ext cx="6123462" cy="646331"/>
          </a:xfrm>
          <a:prstGeom prst="rect">
            <a:avLst/>
          </a:prstGeom>
          <a:solidFill>
            <a:srgbClr val="FEC8C4"/>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sz="3600" smtClean="0">
                <a:solidFill>
                  <a:srgbClr val="222222"/>
                </a:solidFill>
                <a:latin typeface="Bangla" panose="03000603000000000000" pitchFamily="66" charset="0"/>
                <a:cs typeface="Bangla" panose="03000603000000000000" pitchFamily="66" charset="0"/>
              </a:rPr>
              <a:t>  </a:t>
            </a:r>
            <a:r>
              <a:rPr lang="as-IN" sz="3600" smtClean="0">
                <a:solidFill>
                  <a:srgbClr val="222222"/>
                </a:solidFill>
                <a:latin typeface="Bangla" panose="03000603000000000000" pitchFamily="66" charset="0"/>
                <a:cs typeface="Bangla" panose="03000603000000000000" pitchFamily="66" charset="0"/>
              </a:rPr>
              <a:t>পাঠ্যবইয়ের </a:t>
            </a:r>
            <a:r>
              <a:rPr lang="as-IN" sz="3600">
                <a:solidFill>
                  <a:srgbClr val="222222"/>
                </a:solidFill>
                <a:latin typeface="Bangla" panose="03000603000000000000" pitchFamily="66" charset="0"/>
                <a:cs typeface="Bangla" panose="03000603000000000000" pitchFamily="66" charset="0"/>
              </a:rPr>
              <a:t>সাথে</a:t>
            </a:r>
            <a:r>
              <a:rPr lang="en-US" sz="3600">
                <a:solidFill>
                  <a:srgbClr val="222222"/>
                </a:solidFill>
                <a:latin typeface="Bangla" panose="03000603000000000000" pitchFamily="66" charset="0"/>
                <a:cs typeface="Bangla" panose="03000603000000000000" pitchFamily="66" charset="0"/>
              </a:rPr>
              <a:t> </a:t>
            </a:r>
            <a:r>
              <a:rPr lang="as-IN" sz="3600">
                <a:solidFill>
                  <a:srgbClr val="222222"/>
                </a:solidFill>
                <a:latin typeface="Bangla" panose="03000603000000000000" pitchFamily="66" charset="0"/>
                <a:cs typeface="Bangla" panose="03000603000000000000" pitchFamily="66" charset="0"/>
              </a:rPr>
              <a:t>সংযোগ</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154" b="32430"/>
          <a:stretch/>
        </p:blipFill>
        <p:spPr>
          <a:xfrm>
            <a:off x="7502071" y="1509485"/>
            <a:ext cx="3412671" cy="3918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5505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2250"/>
                                        <p:tgtEl>
                                          <p:spTgt spid="2"/>
                                        </p:tgtEl>
                                      </p:cBhvr>
                                    </p:animEffect>
                                  </p:childTnLst>
                                </p:cTn>
                              </p:par>
                            </p:childTnLst>
                          </p:cTn>
                        </p:par>
                        <p:par>
                          <p:cTn id="13" fill="hold">
                            <p:stCondLst>
                              <p:cond delay="225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6137" y="2105526"/>
            <a:ext cx="9192126" cy="1200329"/>
          </a:xfrm>
          <a:prstGeom prst="rect">
            <a:avLst/>
          </a:prstGeom>
          <a:noFill/>
        </p:spPr>
        <p:txBody>
          <a:bodyPr wrap="square" rtlCol="0">
            <a:spAutoFit/>
          </a:bodyPr>
          <a:lstStyle/>
          <a:p>
            <a:r>
              <a:rPr lang="as-IN" sz="3600">
                <a:solidFill>
                  <a:srgbClr val="222222"/>
                </a:solidFill>
                <a:latin typeface="Bangla" panose="03000603000000000000" pitchFamily="66" charset="0"/>
                <a:cs typeface="Bangla" panose="03000603000000000000" pitchFamily="66" charset="0"/>
              </a:rPr>
              <a:t>আমি পাঠের নির্ধারিত অংশটুকু পড়ে শোনাবো, তোমরা সবাই মনোযোগ সহকারে শুনবেন এবং বইয়ে আঙ্গুল রেখে মিলাবে।</a:t>
            </a:r>
            <a:endParaRPr lang="en-US" sz="360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427306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627196"/>
            <a:ext cx="10256108" cy="1200329"/>
          </a:xfrm>
          <a:prstGeom prst="rect">
            <a:avLst/>
          </a:prstGeom>
          <a:noFill/>
        </p:spPr>
        <p:txBody>
          <a:bodyPr wrap="square" rtlCol="0">
            <a:spAutoFit/>
          </a:bodyPr>
          <a:lstStyle/>
          <a:p>
            <a:r>
              <a:rPr lang="en-US" sz="3600" smtClean="0">
                <a:latin typeface="Bangla" panose="03000603000000000000" pitchFamily="66" charset="0"/>
                <a:cs typeface="Bangla" panose="03000603000000000000" pitchFamily="66" charset="0"/>
              </a:rPr>
              <a:t>সুন্দরবনে বাঘ ছাড়াও আছে নানা রকমের হরিণ। কোনটার বড় বড় শিং, কোনটার গায়ে ফোটা ফোটা সাদা দাগ। এদের বলে চিত্রা হরিণ।</a:t>
            </a:r>
            <a:endParaRPr lang="as-IN" sz="3600">
              <a:latin typeface="Bangla" panose="03000603000000000000" pitchFamily="66" charset="0"/>
              <a:cs typeface="Bangla" panose="03000603000000000000"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133" y="2101281"/>
            <a:ext cx="5908219" cy="37073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14999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10100"/>
                            </p:stCondLst>
                            <p:childTnLst>
                              <p:par>
                                <p:cTn id="12" presetID="16" presetClass="entr" presetSubtype="2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4904</TotalTime>
  <Words>568</Words>
  <Application>Microsoft Office PowerPoint</Application>
  <PresentationFormat>Widescreen</PresentationFormat>
  <Paragraphs>79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Bangla</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Shamima</dc:creator>
  <cp:lastModifiedBy>Shamima</cp:lastModifiedBy>
  <cp:revision>123</cp:revision>
  <dcterms:created xsi:type="dcterms:W3CDTF">2021-09-18T17:46:57Z</dcterms:created>
  <dcterms:modified xsi:type="dcterms:W3CDTF">2021-09-25T18:42:58Z</dcterms:modified>
</cp:coreProperties>
</file>