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45" r:id="rId2"/>
    <p:sldMasterId id="2147483857" r:id="rId3"/>
  </p:sldMasterIdLst>
  <p:notesMasterIdLst>
    <p:notesMasterId r:id="rId32"/>
  </p:notesMasterIdLst>
  <p:sldIdLst>
    <p:sldId id="397" r:id="rId4"/>
    <p:sldId id="353" r:id="rId5"/>
    <p:sldId id="372" r:id="rId6"/>
    <p:sldId id="273" r:id="rId7"/>
    <p:sldId id="420" r:id="rId8"/>
    <p:sldId id="274" r:id="rId9"/>
    <p:sldId id="275" r:id="rId10"/>
    <p:sldId id="433" r:id="rId11"/>
    <p:sldId id="446" r:id="rId12"/>
    <p:sldId id="395" r:id="rId13"/>
    <p:sldId id="447" r:id="rId14"/>
    <p:sldId id="452" r:id="rId15"/>
    <p:sldId id="448" r:id="rId16"/>
    <p:sldId id="453" r:id="rId17"/>
    <p:sldId id="454" r:id="rId18"/>
    <p:sldId id="449" r:id="rId19"/>
    <p:sldId id="455" r:id="rId20"/>
    <p:sldId id="456" r:id="rId21"/>
    <p:sldId id="458" r:id="rId22"/>
    <p:sldId id="457" r:id="rId23"/>
    <p:sldId id="459" r:id="rId24"/>
    <p:sldId id="450" r:id="rId25"/>
    <p:sldId id="460" r:id="rId26"/>
    <p:sldId id="396" r:id="rId27"/>
    <p:sldId id="401" r:id="rId28"/>
    <p:sldId id="402" r:id="rId29"/>
    <p:sldId id="403" r:id="rId30"/>
    <p:sldId id="40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66FF"/>
    <a:srgbClr val="00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AD48D-4F11-4EF5-B78A-2768DF567C25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C4465-1BFA-4542-B4EC-C5152369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4917DB-1B7A-4979-A6A8-F77208A5C1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0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CD881-EBA2-4494-B8D1-51F83C05825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12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2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8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55775" y="67400"/>
            <a:ext cx="10626641" cy="6790600"/>
            <a:chOff x="-255775" y="50550"/>
            <a:chExt cx="10626641" cy="50929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8" y="22967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76399" y="4023846"/>
              <a:ext cx="2849303" cy="97045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34697" y="31815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1250" y="25815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436987" y="30600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5777" y="36697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-1" y="30600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498024" y="34877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-255775" y="4169299"/>
              <a:ext cx="1995230" cy="679560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5924561" y="4366325"/>
              <a:ext cx="1696564" cy="777166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6348583" y="24691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" name="Google Shape;56;p2"/>
            <p:cNvGrpSpPr/>
            <p:nvPr/>
          </p:nvGrpSpPr>
          <p:grpSpPr>
            <a:xfrm>
              <a:off x="352648" y="1509651"/>
              <a:ext cx="408036" cy="3633849"/>
              <a:chOff x="967895" y="415018"/>
              <a:chExt cx="628714" cy="5600014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1207111" y="963632"/>
                <a:ext cx="150300" cy="50514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58" name="Google Shape;58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9" name="Google Shape;59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7" name="Google Shape;67;p2"/>
            <p:cNvGrpSpPr/>
            <p:nvPr/>
          </p:nvGrpSpPr>
          <p:grpSpPr>
            <a:xfrm>
              <a:off x="1127772" y="2465013"/>
              <a:ext cx="300714" cy="2678487"/>
              <a:chOff x="967895" y="415018"/>
              <a:chExt cx="628714" cy="5600014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1207111" y="963632"/>
                <a:ext cx="150300" cy="50514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9" name="Google Shape;69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0" name="Google Shape;70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" name="Google Shape;78;p2"/>
            <p:cNvGrpSpPr/>
            <p:nvPr/>
          </p:nvGrpSpPr>
          <p:grpSpPr>
            <a:xfrm>
              <a:off x="7817748" y="622548"/>
              <a:ext cx="408036" cy="4520952"/>
              <a:chOff x="967895" y="415018"/>
              <a:chExt cx="628714" cy="6967101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1207111" y="963619"/>
                <a:ext cx="150300" cy="64185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80" name="Google Shape;80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81" name="Google Shape;81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9" name="Google Shape;89;p2"/>
            <p:cNvGrpSpPr/>
            <p:nvPr/>
          </p:nvGrpSpPr>
          <p:grpSpPr>
            <a:xfrm>
              <a:off x="7200036" y="3261372"/>
              <a:ext cx="284493" cy="1882128"/>
              <a:chOff x="967895" y="415018"/>
              <a:chExt cx="628714" cy="4159398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1207123" y="963617"/>
                <a:ext cx="150300" cy="3610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91" name="Google Shape;91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92" name="Google Shape;92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0" name="Google Shape;100;p2"/>
            <p:cNvGrpSpPr/>
            <p:nvPr/>
          </p:nvGrpSpPr>
          <p:grpSpPr>
            <a:xfrm>
              <a:off x="8299552" y="2676669"/>
              <a:ext cx="333219" cy="2466831"/>
              <a:chOff x="967895" y="415018"/>
              <a:chExt cx="628714" cy="4654398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1207136" y="963616"/>
                <a:ext cx="150300" cy="4105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102" name="Google Shape;102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xfrm>
            <a:off x="1735675" y="2655767"/>
            <a:ext cx="56727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49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A778C5"/>
            </a:gs>
            <a:gs pos="72000">
              <a:srgbClr val="F8C2C2"/>
            </a:gs>
            <a:gs pos="100000">
              <a:srgbClr val="FFE599"/>
            </a:gs>
          </a:gsLst>
          <a:lin ang="5400012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>
            <a:off x="-1" y="67400"/>
            <a:ext cx="10370867" cy="7050285"/>
            <a:chOff x="-1" y="50550"/>
            <a:chExt cx="10370867" cy="5287714"/>
          </a:xfrm>
        </p:grpSpPr>
        <p:sp>
          <p:nvSpPr>
            <p:cNvPr id="114" name="Google Shape;114;p3"/>
            <p:cNvSpPr/>
            <p:nvPr/>
          </p:nvSpPr>
          <p:spPr>
            <a:xfrm>
              <a:off x="8" y="27539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934697" y="36387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121250" y="30387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436987" y="35172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45777" y="41269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flipH="1">
              <a:off x="-1" y="35172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" name="Google Shape;122;p3"/>
            <p:cNvGrpSpPr/>
            <p:nvPr/>
          </p:nvGrpSpPr>
          <p:grpSpPr>
            <a:xfrm>
              <a:off x="352648" y="1966851"/>
              <a:ext cx="408036" cy="3176572"/>
              <a:chOff x="967895" y="415018"/>
              <a:chExt cx="628714" cy="4895318"/>
            </a:xfrm>
          </p:grpSpPr>
          <p:sp>
            <p:nvSpPr>
              <p:cNvPr id="123" name="Google Shape;123;p3"/>
              <p:cNvSpPr/>
              <p:nvPr/>
            </p:nvSpPr>
            <p:spPr>
              <a:xfrm>
                <a:off x="1207111" y="963637"/>
                <a:ext cx="150300" cy="43467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124" name="Google Shape;124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25" name="Google Shape;125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3" name="Google Shape;133;p3"/>
            <p:cNvGrpSpPr/>
            <p:nvPr/>
          </p:nvGrpSpPr>
          <p:grpSpPr>
            <a:xfrm>
              <a:off x="1127772" y="2922213"/>
              <a:ext cx="300714" cy="2221192"/>
              <a:chOff x="967895" y="415018"/>
              <a:chExt cx="628714" cy="4643930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207134" y="963649"/>
                <a:ext cx="150300" cy="40953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135" name="Google Shape;135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36" name="Google Shape;136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4" name="Google Shape;144;p3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146" name="Google Shape;146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5" name="Google Shape;155;p3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157" name="Google Shape;157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58" name="Google Shape;158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6" name="Google Shape;166;p3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167" name="Google Shape;167;p3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168" name="Google Shape;168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69" name="Google Shape;169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7" name="Google Shape;177;p3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178" name="Google Shape;178;p3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211" name="Google Shape;211;p3"/>
          <p:cNvSpPr txBox="1">
            <a:spLocks noGrp="1"/>
          </p:cNvSpPr>
          <p:nvPr>
            <p:ph type="ctrTitle"/>
          </p:nvPr>
        </p:nvSpPr>
        <p:spPr>
          <a:xfrm>
            <a:off x="1632600" y="2230751"/>
            <a:ext cx="5878800" cy="173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subTitle" idx="1"/>
          </p:nvPr>
        </p:nvSpPr>
        <p:spPr>
          <a:xfrm>
            <a:off x="1632600" y="4098451"/>
            <a:ext cx="5878800" cy="5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800"/>
              </a:spcBef>
              <a:spcAft>
                <a:spcPts val="80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6988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dk1"/>
            </a:gs>
            <a:gs pos="67000">
              <a:schemeClr val="accent1"/>
            </a:gs>
            <a:gs pos="100000">
              <a:srgbClr val="B4A7D6"/>
            </a:gs>
          </a:gsLst>
          <a:lin ang="5400012" scaled="0"/>
        </a:gra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4"/>
          <p:cNvGrpSpPr/>
          <p:nvPr/>
        </p:nvGrpSpPr>
        <p:grpSpPr>
          <a:xfrm>
            <a:off x="-1" y="67400"/>
            <a:ext cx="10370867" cy="7050285"/>
            <a:chOff x="-1" y="50550"/>
            <a:chExt cx="10370867" cy="5287714"/>
          </a:xfrm>
        </p:grpSpPr>
        <p:sp>
          <p:nvSpPr>
            <p:cNvPr id="215" name="Google Shape;215;p4"/>
            <p:cNvSpPr/>
            <p:nvPr/>
          </p:nvSpPr>
          <p:spPr>
            <a:xfrm>
              <a:off x="8" y="27539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2934697" y="36387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4121250" y="30387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4436987" y="35172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45777" y="41269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 flipH="1">
              <a:off x="-1" y="35172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4"/>
            <p:cNvGrpSpPr/>
            <p:nvPr/>
          </p:nvGrpSpPr>
          <p:grpSpPr>
            <a:xfrm>
              <a:off x="352648" y="1966851"/>
              <a:ext cx="408036" cy="3176572"/>
              <a:chOff x="967895" y="415018"/>
              <a:chExt cx="628714" cy="4895318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1207111" y="963637"/>
                <a:ext cx="150300" cy="43467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25" name="Google Shape;225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26" name="Google Shape;226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227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228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229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232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4" name="Google Shape;234;p4"/>
            <p:cNvGrpSpPr/>
            <p:nvPr/>
          </p:nvGrpSpPr>
          <p:grpSpPr>
            <a:xfrm>
              <a:off x="1127772" y="2922213"/>
              <a:ext cx="300714" cy="2221192"/>
              <a:chOff x="967895" y="415018"/>
              <a:chExt cx="628714" cy="4643930"/>
            </a:xfrm>
          </p:grpSpPr>
          <p:sp>
            <p:nvSpPr>
              <p:cNvPr id="235" name="Google Shape;235;p4"/>
              <p:cNvSpPr/>
              <p:nvPr/>
            </p:nvSpPr>
            <p:spPr>
              <a:xfrm>
                <a:off x="1207134" y="963649"/>
                <a:ext cx="150300" cy="40953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36" name="Google Shape;236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37" name="Google Shape;237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45" name="Google Shape;245;p4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246" name="Google Shape;246;p4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47" name="Google Shape;247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48" name="Google Shape;248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56" name="Google Shape;256;p4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257" name="Google Shape;257;p4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58" name="Google Shape;258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59" name="Google Shape;259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7" name="Google Shape;267;p4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268" name="Google Shape;268;p4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269" name="Google Shape;269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70" name="Google Shape;270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8" name="Google Shape;278;p4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279" name="Google Shape;279;p4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312" name="Google Shape;312;p4"/>
          <p:cNvSpPr txBox="1">
            <a:spLocks noGrp="1"/>
          </p:cNvSpPr>
          <p:nvPr>
            <p:ph type="body" idx="1"/>
          </p:nvPr>
        </p:nvSpPr>
        <p:spPr>
          <a:xfrm>
            <a:off x="1675575" y="2882400"/>
            <a:ext cx="5778600" cy="1093200"/>
          </a:xfrm>
          <a:prstGeom prst="rect">
            <a:avLst/>
          </a:prstGeom>
          <a:effectLst>
            <a:outerShdw blurRad="28575" dist="9525" dir="5400000" algn="bl" rotWithShape="0">
              <a:schemeClr val="dk1">
                <a:alpha val="38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➢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marL="914400" lvl="1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▻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marL="1371600" lvl="2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marL="1828800" lvl="3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●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marL="2286000" lvl="4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○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marL="2743200" lvl="5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marL="3200400" lvl="6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●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marL="3657600" lvl="7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○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marL="4114800" lvl="8" indent="-406400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3" name="Google Shape;313;p4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32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5"/>
          <p:cNvGrpSpPr/>
          <p:nvPr/>
        </p:nvGrpSpPr>
        <p:grpSpPr>
          <a:xfrm>
            <a:off x="104276" y="67400"/>
            <a:ext cx="10266591" cy="7050285"/>
            <a:chOff x="104275" y="50550"/>
            <a:chExt cx="10266591" cy="5287714"/>
          </a:xfrm>
        </p:grpSpPr>
        <p:sp>
          <p:nvSpPr>
            <p:cNvPr id="316" name="Google Shape;316;p5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" name="Google Shape;324;p5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325" name="Google Shape;325;p5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326" name="Google Shape;326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27" name="Google Shape;327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35" name="Google Shape;335;p5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336" name="Google Shape;336;p5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337" name="Google Shape;337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38" name="Google Shape;338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6" name="Google Shape;346;p5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347" name="Google Shape;347;p5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348" name="Google Shape;348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49" name="Google Shape;349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7" name="Google Shape;357;p5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358" name="Google Shape;358;p5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391" name="Google Shape;391;p5"/>
          <p:cNvSpPr txBox="1">
            <a:spLocks noGrp="1"/>
          </p:cNvSpPr>
          <p:nvPr>
            <p:ph type="title"/>
          </p:nvPr>
        </p:nvSpPr>
        <p:spPr>
          <a:xfrm>
            <a:off x="855300" y="1114667"/>
            <a:ext cx="62409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2" name="Google Shape;392;p5"/>
          <p:cNvSpPr txBox="1">
            <a:spLocks noGrp="1"/>
          </p:cNvSpPr>
          <p:nvPr>
            <p:ph type="body" idx="1"/>
          </p:nvPr>
        </p:nvSpPr>
        <p:spPr>
          <a:xfrm>
            <a:off x="855300" y="2071767"/>
            <a:ext cx="6240900" cy="37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➢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▻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3" name="Google Shape;393;p5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6"/>
          <p:cNvGrpSpPr/>
          <p:nvPr/>
        </p:nvGrpSpPr>
        <p:grpSpPr>
          <a:xfrm>
            <a:off x="104276" y="67400"/>
            <a:ext cx="10266591" cy="7050285"/>
            <a:chOff x="104275" y="50550"/>
            <a:chExt cx="10266591" cy="5287714"/>
          </a:xfrm>
        </p:grpSpPr>
        <p:sp>
          <p:nvSpPr>
            <p:cNvPr id="396" name="Google Shape;396;p6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" name="Google Shape;404;p6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405" name="Google Shape;405;p6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406" name="Google Shape;406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07" name="Google Shape;407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5" name="Google Shape;415;p6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416" name="Google Shape;416;p6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417" name="Google Shape;417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18" name="Google Shape;418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6" name="Google Shape;426;p6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427" name="Google Shape;427;p6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428" name="Google Shape;428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29" name="Google Shape;429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37" name="Google Shape;437;p6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438" name="Google Shape;438;p6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2" name="Google Shape;442;p6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3" name="Google Shape;443;p6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6" name="Google Shape;446;p6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7" name="Google Shape;447;p6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8" name="Google Shape;448;p6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49" name="Google Shape;449;p6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51" name="Google Shape;451;p6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4" name="Google Shape;454;p6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5" name="Google Shape;455;p6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0" name="Google Shape;460;p6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1" name="Google Shape;461;p6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2" name="Google Shape;462;p6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4" name="Google Shape;464;p6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5" name="Google Shape;465;p6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6" name="Google Shape;466;p6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7" name="Google Shape;467;p6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8" name="Google Shape;468;p6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69" name="Google Shape;469;p6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470" name="Google Shape;470;p6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471" name="Google Shape;471;p6"/>
          <p:cNvSpPr txBox="1">
            <a:spLocks noGrp="1"/>
          </p:cNvSpPr>
          <p:nvPr>
            <p:ph type="title"/>
          </p:nvPr>
        </p:nvSpPr>
        <p:spPr>
          <a:xfrm>
            <a:off x="855300" y="1114667"/>
            <a:ext cx="62409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2" name="Google Shape;472;p6"/>
          <p:cNvSpPr txBox="1">
            <a:spLocks noGrp="1"/>
          </p:cNvSpPr>
          <p:nvPr>
            <p:ph type="body" idx="1"/>
          </p:nvPr>
        </p:nvSpPr>
        <p:spPr>
          <a:xfrm>
            <a:off x="855300" y="2071767"/>
            <a:ext cx="2932500" cy="3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3" name="Google Shape;473;p6"/>
          <p:cNvSpPr txBox="1">
            <a:spLocks noGrp="1"/>
          </p:cNvSpPr>
          <p:nvPr>
            <p:ph type="body" idx="2"/>
          </p:nvPr>
        </p:nvSpPr>
        <p:spPr>
          <a:xfrm>
            <a:off x="4199271" y="2071767"/>
            <a:ext cx="2932500" cy="3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4" name="Google Shape;474;p6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86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7"/>
          <p:cNvGrpSpPr/>
          <p:nvPr/>
        </p:nvGrpSpPr>
        <p:grpSpPr>
          <a:xfrm>
            <a:off x="104276" y="67400"/>
            <a:ext cx="10266591" cy="7050285"/>
            <a:chOff x="104275" y="50550"/>
            <a:chExt cx="10266591" cy="5287714"/>
          </a:xfrm>
        </p:grpSpPr>
        <p:sp>
          <p:nvSpPr>
            <p:cNvPr id="477" name="Google Shape;477;p7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5" name="Google Shape;485;p7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486" name="Google Shape;486;p7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487" name="Google Shape;487;p7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88" name="Google Shape;488;p7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Google Shape;489;p7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0" name="Google Shape;490;p7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7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7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p7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Google Shape;494;p7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Google Shape;495;p7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96" name="Google Shape;496;p7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497" name="Google Shape;497;p7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498" name="Google Shape;498;p7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99" name="Google Shape;499;p7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500;p7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501;p7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502;p7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3" name="Google Shape;503;p7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504;p7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505;p7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Google Shape;506;p7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07" name="Google Shape;507;p7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20" name="Google Shape;520;p7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21" name="Google Shape;521;p7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7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6" name="Google Shape;526;p7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27" name="Google Shape;527;p7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28" name="Google Shape;528;p7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29" name="Google Shape;529;p7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0" name="Google Shape;530;p7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1" name="Google Shape;531;p7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2" name="Google Shape;532;p7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3" name="Google Shape;533;p7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5" name="Google Shape;535;p7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541" name="Google Shape;541;p7"/>
          <p:cNvSpPr txBox="1">
            <a:spLocks noGrp="1"/>
          </p:cNvSpPr>
          <p:nvPr>
            <p:ph type="title"/>
          </p:nvPr>
        </p:nvSpPr>
        <p:spPr>
          <a:xfrm>
            <a:off x="855300" y="1114667"/>
            <a:ext cx="66990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2" name="Google Shape;542;p7"/>
          <p:cNvSpPr txBox="1">
            <a:spLocks noGrp="1"/>
          </p:cNvSpPr>
          <p:nvPr>
            <p:ph type="body" idx="1"/>
          </p:nvPr>
        </p:nvSpPr>
        <p:spPr>
          <a:xfrm>
            <a:off x="855434" y="2071767"/>
            <a:ext cx="2087100" cy="42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▻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3" name="Google Shape;543;p7"/>
          <p:cNvSpPr txBox="1">
            <a:spLocks noGrp="1"/>
          </p:cNvSpPr>
          <p:nvPr>
            <p:ph type="body" idx="2"/>
          </p:nvPr>
        </p:nvSpPr>
        <p:spPr>
          <a:xfrm>
            <a:off x="3161403" y="2071767"/>
            <a:ext cx="2087100" cy="42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▻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4" name="Google Shape;544;p7"/>
          <p:cNvSpPr txBox="1">
            <a:spLocks noGrp="1"/>
          </p:cNvSpPr>
          <p:nvPr>
            <p:ph type="body" idx="3"/>
          </p:nvPr>
        </p:nvSpPr>
        <p:spPr>
          <a:xfrm>
            <a:off x="5467372" y="2071767"/>
            <a:ext cx="2087100" cy="429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▻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5" name="Google Shape;545;p7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62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8"/>
          <p:cNvGrpSpPr/>
          <p:nvPr/>
        </p:nvGrpSpPr>
        <p:grpSpPr>
          <a:xfrm>
            <a:off x="104276" y="67400"/>
            <a:ext cx="10266591" cy="7050285"/>
            <a:chOff x="104275" y="50550"/>
            <a:chExt cx="10266591" cy="5287714"/>
          </a:xfrm>
        </p:grpSpPr>
        <p:sp>
          <p:nvSpPr>
            <p:cNvPr id="548" name="Google Shape;548;p8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6" name="Google Shape;556;p8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557" name="Google Shape;557;p8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558" name="Google Shape;558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59" name="Google Shape;559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67" name="Google Shape;567;p8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568" name="Google Shape;568;p8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569" name="Google Shape;569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70" name="Google Shape;570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78" name="Google Shape;578;p8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579" name="Google Shape;579;p8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580" name="Google Shape;580;p8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81" name="Google Shape;581;p8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8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8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8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8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8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8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8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89" name="Google Shape;589;p8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590" name="Google Shape;590;p8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1" name="Google Shape;591;p8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6" name="Google Shape;596;p8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7" name="Google Shape;597;p8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01" name="Google Shape;601;p8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02" name="Google Shape;602;p8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03" name="Google Shape;603;p8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4" name="Google Shape;604;p8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0" name="Google Shape;610;p8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1" name="Google Shape;611;p8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2" name="Google Shape;612;p8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3" name="Google Shape;613;p8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4" name="Google Shape;614;p8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5" name="Google Shape;615;p8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6" name="Google Shape;616;p8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7" name="Google Shape;617;p8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8" name="Google Shape;618;p8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19" name="Google Shape;619;p8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20" name="Google Shape;620;p8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21" name="Google Shape;621;p8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22" name="Google Shape;622;p8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623" name="Google Shape;623;p8"/>
          <p:cNvSpPr txBox="1">
            <a:spLocks noGrp="1"/>
          </p:cNvSpPr>
          <p:nvPr>
            <p:ph type="title"/>
          </p:nvPr>
        </p:nvSpPr>
        <p:spPr>
          <a:xfrm>
            <a:off x="855300" y="1114667"/>
            <a:ext cx="62409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4" name="Google Shape;624;p8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64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Clouds only">
  <p:cSld name="Title only - Clouds only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9"/>
          <p:cNvGrpSpPr/>
          <p:nvPr/>
        </p:nvGrpSpPr>
        <p:grpSpPr>
          <a:xfrm>
            <a:off x="104276" y="67400"/>
            <a:ext cx="10266591" cy="7050285"/>
            <a:chOff x="104275" y="50550"/>
            <a:chExt cx="10266591" cy="5287714"/>
          </a:xfrm>
        </p:grpSpPr>
        <p:sp>
          <p:nvSpPr>
            <p:cNvPr id="627" name="Google Shape;627;p9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5" name="Google Shape;635;p9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636" name="Google Shape;636;p9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5" name="Google Shape;645;p9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669" name="Google Shape;669;p9"/>
          <p:cNvSpPr txBox="1">
            <a:spLocks noGrp="1"/>
          </p:cNvSpPr>
          <p:nvPr>
            <p:ph type="title"/>
          </p:nvPr>
        </p:nvSpPr>
        <p:spPr>
          <a:xfrm>
            <a:off x="855300" y="1114667"/>
            <a:ext cx="62409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0" name="Google Shape;670;p9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6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10"/>
          <p:cNvGrpSpPr/>
          <p:nvPr/>
        </p:nvGrpSpPr>
        <p:grpSpPr>
          <a:xfrm>
            <a:off x="104276" y="67400"/>
            <a:ext cx="10266591" cy="7050285"/>
            <a:chOff x="104275" y="50550"/>
            <a:chExt cx="10266591" cy="5287714"/>
          </a:xfrm>
        </p:grpSpPr>
        <p:sp>
          <p:nvSpPr>
            <p:cNvPr id="673" name="Google Shape;673;p10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0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0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0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0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0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1" name="Google Shape;681;p10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682" name="Google Shape;682;p10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83" name="Google Shape;683;p10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684" name="Google Shape;684;p10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0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0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0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0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0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0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0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92" name="Google Shape;692;p10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693" name="Google Shape;693;p10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94" name="Google Shape;694;p10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695" name="Google Shape;695;p10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10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10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10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10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0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0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p10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03" name="Google Shape;703;p10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704" name="Google Shape;704;p10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705" name="Google Shape;705;p10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06" name="Google Shape;706;p10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10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10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10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10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10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10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10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14" name="Google Shape;714;p10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715" name="Google Shape;715;p10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16" name="Google Shape;716;p10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17" name="Google Shape;717;p10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18" name="Google Shape;718;p10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19" name="Google Shape;719;p10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0" name="Google Shape;720;p10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1" name="Google Shape;721;p10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2" name="Google Shape;722;p10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3" name="Google Shape;723;p10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4" name="Google Shape;724;p10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5" name="Google Shape;725;p10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6" name="Google Shape;726;p10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7" name="Google Shape;727;p10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28" name="Google Shape;728;p10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9" name="Google Shape;729;p10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0" name="Google Shape;730;p10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2" name="Google Shape;732;p10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3" name="Google Shape;733;p10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34" name="Google Shape;734;p10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36" name="Google Shape;736;p10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37" name="Google Shape;737;p10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39" name="Google Shape;739;p10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40" name="Google Shape;740;p10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42" name="Google Shape;742;p10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3" name="Google Shape;743;p10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45" name="Google Shape;745;p10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46" name="Google Shape;746;p10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748" name="Google Shape;748;p10"/>
          <p:cNvSpPr txBox="1">
            <a:spLocks noGrp="1"/>
          </p:cNvSpPr>
          <p:nvPr>
            <p:ph type="body" idx="1"/>
          </p:nvPr>
        </p:nvSpPr>
        <p:spPr>
          <a:xfrm>
            <a:off x="855300" y="5570267"/>
            <a:ext cx="5808600" cy="37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49" name="Google Shape;749;p10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6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1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  <p:grpSp>
        <p:nvGrpSpPr>
          <p:cNvPr id="752" name="Google Shape;752;p11"/>
          <p:cNvGrpSpPr/>
          <p:nvPr/>
        </p:nvGrpSpPr>
        <p:grpSpPr>
          <a:xfrm>
            <a:off x="104276" y="67400"/>
            <a:ext cx="10266591" cy="7050285"/>
            <a:chOff x="104275" y="50550"/>
            <a:chExt cx="10266591" cy="5287714"/>
          </a:xfrm>
        </p:grpSpPr>
        <p:sp>
          <p:nvSpPr>
            <p:cNvPr id="753" name="Google Shape;753;p11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1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1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1" name="Google Shape;761;p11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762" name="Google Shape;762;p11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763" name="Google Shape;763;p11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64" name="Google Shape;764;p11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Google Shape;765;p11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11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11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11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11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11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1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72" name="Google Shape;772;p11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773" name="Google Shape;773;p11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774" name="Google Shape;774;p11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75" name="Google Shape;775;p11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11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11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11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11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11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11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11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3" name="Google Shape;783;p11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784" name="Google Shape;784;p11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785" name="Google Shape;785;p11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86" name="Google Shape;786;p11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11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11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11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11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11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11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11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94" name="Google Shape;794;p11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795" name="Google Shape;795;p11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96" name="Google Shape;796;p11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97" name="Google Shape;797;p11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98" name="Google Shape;798;p11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799" name="Google Shape;799;p11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0" name="Google Shape;800;p11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1" name="Google Shape;801;p11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2" name="Google Shape;802;p11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3" name="Google Shape;803;p11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4" name="Google Shape;804;p11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5" name="Google Shape;805;p11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7" name="Google Shape;807;p11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08" name="Google Shape;808;p11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9" name="Google Shape;809;p11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1" name="Google Shape;811;p11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2" name="Google Shape;812;p11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14" name="Google Shape;814;p11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15" name="Google Shape;815;p11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17" name="Google Shape;817;p11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18" name="Google Shape;818;p11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20" name="Google Shape;820;p11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21" name="Google Shape;821;p11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3" name="Google Shape;823;p11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24" name="Google Shape;824;p11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25" name="Google Shape;825;p11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26" name="Google Shape;826;p11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27" name="Google Shape;827;p11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83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uds only">
  <p:cSld name="Blank - Clouds only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12"/>
          <p:cNvGrpSpPr/>
          <p:nvPr/>
        </p:nvGrpSpPr>
        <p:grpSpPr>
          <a:xfrm>
            <a:off x="-52200" y="67401"/>
            <a:ext cx="9256075" cy="6994313"/>
            <a:chOff x="-52200" y="50550"/>
            <a:chExt cx="9256075" cy="5245735"/>
          </a:xfrm>
        </p:grpSpPr>
        <p:sp>
          <p:nvSpPr>
            <p:cNvPr id="830" name="Google Shape;830;p12"/>
            <p:cNvSpPr/>
            <p:nvPr/>
          </p:nvSpPr>
          <p:spPr>
            <a:xfrm>
              <a:off x="-52200" y="2990532"/>
              <a:ext cx="3584483" cy="1539111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2"/>
            <p:cNvSpPr/>
            <p:nvPr/>
          </p:nvSpPr>
          <p:spPr>
            <a:xfrm>
              <a:off x="2567033" y="3780191"/>
              <a:ext cx="2154572" cy="9869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2"/>
            <p:cNvSpPr/>
            <p:nvPr/>
          </p:nvSpPr>
          <p:spPr>
            <a:xfrm>
              <a:off x="3626041" y="3244742"/>
              <a:ext cx="2038292" cy="694227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2"/>
            <p:cNvSpPr/>
            <p:nvPr/>
          </p:nvSpPr>
          <p:spPr>
            <a:xfrm>
              <a:off x="3907840" y="3671766"/>
              <a:ext cx="3406627" cy="1462743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2"/>
            <p:cNvSpPr/>
            <p:nvPr/>
          </p:nvSpPr>
          <p:spPr>
            <a:xfrm>
              <a:off x="434903" y="4215970"/>
              <a:ext cx="2406853" cy="917225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2"/>
            <p:cNvSpPr/>
            <p:nvPr/>
          </p:nvSpPr>
          <p:spPr>
            <a:xfrm flipH="1">
              <a:off x="-50423" y="3671774"/>
              <a:ext cx="1322417" cy="605776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2"/>
            <p:cNvSpPr/>
            <p:nvPr/>
          </p:nvSpPr>
          <p:spPr>
            <a:xfrm>
              <a:off x="5747332" y="4053480"/>
              <a:ext cx="3261193" cy="1242805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2"/>
            <p:cNvSpPr/>
            <p:nvPr/>
          </p:nvSpPr>
          <p:spPr>
            <a:xfrm flipH="1">
              <a:off x="5619392" y="3144412"/>
              <a:ext cx="3584483" cy="1539111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8" name="Google Shape;838;p12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839" name="Google Shape;839;p12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0" name="Google Shape;840;p12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1" name="Google Shape;841;p12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2" name="Google Shape;842;p12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3" name="Google Shape;843;p12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4" name="Google Shape;844;p12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5" name="Google Shape;845;p12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6" name="Google Shape;846;p12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7" name="Google Shape;847;p12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8" name="Google Shape;848;p12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49" name="Google Shape;849;p12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50" name="Google Shape;850;p12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51" name="Google Shape;851;p12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52" name="Google Shape;852;p12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3" name="Google Shape;853;p12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4" name="Google Shape;854;p12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5" name="Google Shape;855;p12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6" name="Google Shape;856;p12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7" name="Google Shape;857;p12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58" name="Google Shape;858;p12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59" name="Google Shape;859;p12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0" name="Google Shape;860;p12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1" name="Google Shape;861;p12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2" name="Google Shape;862;p12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3" name="Google Shape;863;p12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4" name="Google Shape;864;p12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5" name="Google Shape;865;p12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6" name="Google Shape;866;p12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7" name="Google Shape;867;p12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8" name="Google Shape;868;p12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69" name="Google Shape;869;p12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70" name="Google Shape;870;p12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  <p:sp>
            <p:nvSpPr>
              <p:cNvPr id="871" name="Google Shape;871;p12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/>
                  <a:t>  </a:t>
                </a:r>
                <a:endParaRPr sz="1800"/>
              </a:p>
            </p:txBody>
          </p:sp>
        </p:grpSp>
      </p:grpSp>
      <p:sp>
        <p:nvSpPr>
          <p:cNvPr id="872" name="Google Shape;872;p12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69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75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40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88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93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46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2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3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37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37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46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6D12-4342-4156-A37C-8DD85F339F6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9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4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5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7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1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6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B8090-C7FB-4273-B8F4-15B24C425E4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33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1114667"/>
            <a:ext cx="62409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2071767"/>
            <a:ext cx="6240900" cy="3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➢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▻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61299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392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B8090-C7FB-4273-B8F4-15B24C425E4C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1E37-591C-43A8-AD32-66B1EBC1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5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>
    <p:fade thruBlk="1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CB3B55-E005-4FCD-A2AD-9B1F739DC71A}"/>
              </a:ext>
            </a:extLst>
          </p:cNvPr>
          <p:cNvSpPr txBox="1"/>
          <p:nvPr/>
        </p:nvSpPr>
        <p:spPr>
          <a:xfrm>
            <a:off x="0" y="0"/>
            <a:ext cx="9144000" cy="16004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বিসমিল্লাহির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রাহ্‌মানির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রাহিম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/>
              <a:ea typeface="+mn-ea"/>
              <a:cs typeface="SutonnyMJ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আসসালামু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আলাইকুম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ওয়া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রহ্‌মাতুল্লাহি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ওবা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রাকাতুহ্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NikoshBAN"/>
                <a:ea typeface="+mn-ea"/>
                <a:cs typeface="SutonnyMJ" pitchFamily="2" charset="0"/>
              </a:rPr>
              <a:t>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F06BA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ikoshBAN"/>
                <a:ea typeface="+mn-ea"/>
                <a:cs typeface="SutonnyMJ" pitchFamily="2" charset="0"/>
              </a:rPr>
              <a:t>স্বাগতম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F06BA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NikoshBAN"/>
              <a:ea typeface="+mn-ea"/>
              <a:cs typeface="SutonnyMJ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AF8DDD-4BE1-4F13-B66D-1B7064AF5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0438"/>
            <a:ext cx="9144000" cy="52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86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81 -0.01621 L -0.54878 -0.02917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3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1" y="1956072"/>
            <a:ext cx="7814930" cy="43394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9852" y="1453755"/>
            <a:ext cx="7814930" cy="5023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25"/>
              </a:spcBef>
              <a:spcAft>
                <a:spcPts val="225"/>
              </a:spcAft>
            </a:pPr>
            <a:r>
              <a:rPr lang="bn-IN" sz="2400" b="1" u="sng" dirty="0">
                <a:latin typeface="SutonnyMJ" pitchFamily="2" charset="0"/>
                <a:cs typeface="SutonnyMJ" pitchFamily="2" charset="0"/>
              </a:rPr>
              <a:t>একক কাজ</a:t>
            </a:r>
            <a:endParaRPr lang="en-US" sz="24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851" y="3519531"/>
            <a:ext cx="7781192" cy="55399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মুখস্ত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9820F-B04C-41F9-818A-B0E9BB0269CA}"/>
              </a:ext>
            </a:extLst>
          </p:cNvPr>
          <p:cNvSpPr txBox="1"/>
          <p:nvPr/>
        </p:nvSpPr>
        <p:spPr>
          <a:xfrm>
            <a:off x="669851" y="562430"/>
            <a:ext cx="778119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</p:spTree>
    <p:extLst>
      <p:ext uri="{BB962C8B-B14F-4D97-AF65-F5344CB8AC3E}">
        <p14:creationId xmlns:p14="http://schemas.microsoft.com/office/powerpoint/2010/main" val="425158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404" y="1329801"/>
            <a:ext cx="7781192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 হার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(Interest Rate Risk)</a:t>
            </a:r>
            <a:endParaRPr lang="as-IN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810" y="2569601"/>
            <a:ext cx="7787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সুদের হার পরিবর্তনের ফলে যে ঝুঁকির সৃষ্টি হয় তাকে সুদ হার ঝুঁকি বলে। যেমন: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হাসনি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স্কয়ার কোম্পানি কর্তৃক ইস্যুকৃত বন্ডে বিনিয়োগ করেছে। যদি ভবিষ্যতে সুদের হার বৃদ্ধি পায় তাহলে বন্ডের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1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404" y="1329801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 হার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810" y="2569601"/>
            <a:ext cx="7787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সুদের হার এবং বন্ডের মূল্যের মধ্যে বিপরীত সম্পর্ক বিদ্যমান। সুতরাং ভবিষ্যতে সুদের হার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 মূল্য হ্রাস পায় এবং এর ফলে যে আর্থিক ক্ষতি হয় তাকে সুদ হার ঝুঁকি বলে।</a:t>
            </a:r>
            <a:endParaRPr lang="en-US" sz="30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57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404" y="1329801"/>
            <a:ext cx="7781192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তারল্য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(Liquidity Risk)</a:t>
            </a:r>
            <a:endParaRPr lang="as-IN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325010"/>
            <a:ext cx="7787786" cy="349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বিনিয়োগকৃত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টিসমূহ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যে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ক্ষত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 হয় তাকে তারল্য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 হলে স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টিসমূহ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নগদ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 করে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 </a:t>
            </a:r>
            <a:r>
              <a:rPr lang="en-US" sz="3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টিসমূহ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মুল্যের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চেয়েও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চায়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404" y="1329801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তারল্য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094685"/>
            <a:ext cx="778778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মন্দা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স্থিতির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স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টিসমূহ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মুল্যের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চেয়েও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 মূল্যে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হয়।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ক্ষতিকে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তারল্য ঝুঁকি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 এবং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 তারল্য তত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 এবং তারল্য</a:t>
            </a:r>
          </a:p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ঝূঁকি তত কম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25871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404" y="1329801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তারল্য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094685"/>
            <a:ext cx="7787786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ব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গকারীরা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 এবং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সঙ্গত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সিকিউরিটিসমূহ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 র্অথে রূপান্তর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681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404" y="1329801"/>
            <a:ext cx="7781192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 হার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(Exchange Rate Risk)</a:t>
            </a:r>
            <a:endParaRPr lang="as-IN" sz="32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810" y="2407019"/>
            <a:ext cx="778778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বিনিয়োগকারীরা যখন বিদেশী সিকিউরিটিজ ও বন্ড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 এছাড়া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মুদ্রাও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 এ ক্ষেত্রে দেশীয় মুদ্রা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 অনুযায়ী বৈদেশিক মুদ্রার সাথে বিনিময় করতে হয়।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পরিবর্তনের কারণে যে আর্থিক ক্ষতির সৃষ্টি হয় তাকে বি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 হার ঝুঁকি বলে।</a:t>
            </a:r>
            <a:endParaRPr lang="en-US" sz="30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1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404" y="1329801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 হার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094685"/>
            <a:ext cx="778778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বিনিয়োগকারীরা যখন বিদেশী সিকিউরিটিজ ও বন্ড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 এছাড়া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মুদ্রাও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 এ ক্ষেত্রে দেশীয় মুদ্রা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 অনুযায়ী বৈদেশিক মুদ্রার সাথে বিনিময় করতে হয়।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পরিবর্তনের কারণে যে আর্থিক ক্ষতির সৃষ্টি হয় তাকে বি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 হার ঝুঁকি বলে।</a:t>
            </a:r>
            <a:endParaRPr lang="en-US" sz="30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404" y="1329801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 হার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094685"/>
            <a:ext cx="7787786" cy="349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স্কয়ার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ফার্মা লিমিটেড যদি মার্কিন যুক্তরাষ্ট্রের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 ১০,০০০ ডলারের সিকিউরিটিজ ৮২ টাকা =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ডলার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 হারে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বিনিয়োগ করে এবং তিনমাস পর ৮৭ টাকা = ১ ডলার বিনিময় হারে উক্ত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সকিউরিটিজ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তাহলে স্কয়ার ফার্মা লিমিটেড এর আয় কত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4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404" y="1329801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 হার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094685"/>
            <a:ext cx="7787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১০,০০০ ডলার </a:t>
            </a:r>
            <a:r>
              <a:rPr lang="as-IN" sz="3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×</a:t>
            </a:r>
            <a:r>
              <a:rPr lang="en-US" sz="30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৮২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= ৮,২০,০০০ টাকা</a:t>
            </a:r>
          </a:p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ডলারের দাম বৃদ্ধি পাওয়ায় বাড়ায় প্রাপ্তি =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১০,০০০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×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৮৭ = ৮,৭০,০০০ টাকা</a:t>
            </a:r>
          </a:p>
          <a:p>
            <a:pPr algn="just">
              <a:lnSpc>
                <a:spcPct val="150000"/>
              </a:lnSpc>
            </a:pP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অতএব, লাভ = (৮,৭০,০০০ - ৮,২০,০০০) = ৫০,০০০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as-IN" sz="3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92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761" y="642910"/>
            <a:ext cx="8434599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পরিচিতি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786" y="2388086"/>
            <a:ext cx="1608344" cy="25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09959" y="1647805"/>
            <a:ext cx="62073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মোঃ শাহাদাত হোসেন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প্রভাষক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ফিন্যান্স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এন্ড</a:t>
            </a:r>
            <a:r>
              <a:rPr kumimoji="0" lang="bn-I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ব্যাংকিং বিভাগ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bn-IN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চান্দিনা রেদোয়ান আহ্‌মেদ কলেজ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চান্দিনা, কুমিল্লা।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সহ-প্রণেতাঃ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উচ্চ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মাধ্যমিক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স্নাতক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পর্যায়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bn-IN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মোবা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ইলঃ</a:t>
            </a:r>
            <a:r>
              <a:rPr kumimoji="0" lang="bn-IN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 ০১৭২০১১৮২৯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anose="02000000000000000000" pitchFamily="2" charset="0"/>
              </a:rPr>
              <a:t>4/01551806612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utonnyMJ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ই-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মেইলঃ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hossainshahadat1985@gmail.com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bn-IN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0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404" y="1329801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 হার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094685"/>
            <a:ext cx="778778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অন্যদিকে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ডলারের দাম কমে গেলে সেক্ষেত্রে আর্থিক ক্ষতি হবে। অর্থাৎ দেশীয় মুদ্রার তুলনায় বিদেশী মুদ্রার দাম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আর্থিক ক্ষতি হয় তাকে বিনিময় হার ঝুঁকি বলে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সময় বিনিয়োগকারীরা যখন বিদেশী সিকিউরিটিজ ও বন্ড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 এছাড়া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মুদ্রাও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বি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করে</a:t>
            </a:r>
            <a:endParaRPr lang="en-US" sz="30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65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404" y="1329801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 হার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094685"/>
            <a:ext cx="778778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 দেশীয় মুদ্রা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 অনুযায়ী বৈদেশিক মুদ্রার সাথে বিনিময় করতে হয়।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 কারণে যে আর্থিক ক্ষতির সৃষ্টি হয় তাকে বিমিয় হার ঝুঁকি বলে।</a:t>
            </a:r>
            <a:endParaRPr lang="en-US" sz="30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6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404" y="1329801"/>
            <a:ext cx="7781192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ক্ষমতা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(Purchasing Power Risk)</a:t>
            </a:r>
            <a:endParaRPr lang="as-IN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810" y="2587128"/>
            <a:ext cx="778778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মুদ্রাস্ফীতির হারের পরিবর্তনের কারণে আর্থিক ক্ষতি হলে তাকে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ক্ষমতা ঝুঁকি বলে। সাধারনত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মুদ্রাস্ফীতি হার বৃদ্ধি পেলে গড় দ্রব্য মূল্য বৃদ্ধি পায় অথবা ভোক্তার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 হ্রাস পায়।</a:t>
            </a:r>
            <a:endParaRPr lang="en-US" sz="30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8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404" y="1329801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ক্ষমতা </a:t>
            </a:r>
            <a:r>
              <a:rPr lang="as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810" y="2282328"/>
            <a:ext cx="7787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মুদ্রাস্ফীতির সাথে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বিপরীতমূখী সম্পর্ক বিদ্যমান। সুতরাং মুদ্রাস্ফীতি নগদ আন্ত:প্রবাহকে প্রভাবিত করে। মুদ্রাস্ফিতির কারণে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স্তরের পরিবর্তনের সাথে সাথে নগদ আন্ত:প্রবাহ পরিবর্তীত হলে তাকে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 ঝুঁকি বলে।</a:t>
            </a:r>
            <a:endParaRPr lang="en-US" sz="30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0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1" y="2046619"/>
            <a:ext cx="7781192" cy="44793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2611" y="1441773"/>
            <a:ext cx="7828119" cy="6401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25"/>
              </a:spcBef>
              <a:spcAft>
                <a:spcPts val="225"/>
              </a:spcAft>
            </a:pPr>
            <a:r>
              <a:rPr lang="bn-IN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F69FC1-F93A-4137-909A-D0BEC700C1E2}"/>
              </a:ext>
            </a:extLst>
          </p:cNvPr>
          <p:cNvSpPr txBox="1"/>
          <p:nvPr/>
        </p:nvSpPr>
        <p:spPr>
          <a:xfrm>
            <a:off x="672611" y="545062"/>
            <a:ext cx="778119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611" y="2892451"/>
            <a:ext cx="7792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7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230" y="1982174"/>
            <a:ext cx="7749541" cy="4342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230" y="655567"/>
            <a:ext cx="774954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230" y="1428175"/>
            <a:ext cx="774954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bn-IN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7230" y="3349016"/>
            <a:ext cx="7749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পারবো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7684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" y="1781591"/>
            <a:ext cx="7793831" cy="4515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657" y="560742"/>
            <a:ext cx="779383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Rectangle 4"/>
          <p:cNvSpPr/>
          <p:nvPr/>
        </p:nvSpPr>
        <p:spPr>
          <a:xfrm>
            <a:off x="678657" y="1279274"/>
            <a:ext cx="7793831" cy="5023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25"/>
              </a:spcBef>
              <a:spcAft>
                <a:spcPts val="225"/>
              </a:spcAft>
            </a:pPr>
            <a:r>
              <a:rPr lang="bn-IN" sz="2400" b="1" u="sng" dirty="0">
                <a:latin typeface="SutonnyMJ" pitchFamily="2" charset="0"/>
                <a:cs typeface="SutonnyMJ" pitchFamily="2" charset="0"/>
              </a:rPr>
              <a:t>বাড়ির কাজ</a:t>
            </a:r>
            <a:endParaRPr lang="en-US" sz="24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657" y="3226407"/>
            <a:ext cx="77938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ঝুঁকিসমূহ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8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163" y="564276"/>
            <a:ext cx="761414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1" y="3067583"/>
            <a:ext cx="458604" cy="402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5" y="3537213"/>
            <a:ext cx="491528" cy="604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1" y="4257530"/>
            <a:ext cx="511088" cy="5110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32345" y="3002745"/>
            <a:ext cx="5996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https://www.facebook/shahadat19850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5" y="5013333"/>
            <a:ext cx="486850" cy="4868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37516" y="4987451"/>
            <a:ext cx="73223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https://www.linkedin.com/in/shahadat-hossain-7162b5109//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91395" y="4257530"/>
            <a:ext cx="6249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https://twitter.com/MdShaha32185614//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07775" y="3732666"/>
            <a:ext cx="737005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https://www.youtube.com/channel/UCFXUUBTl0mdfu4lDpW7ZIAg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3" y="2453567"/>
            <a:ext cx="498860" cy="4988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57040" y="1783463"/>
            <a:ext cx="4214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01720118294/01551806612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1" y="1871520"/>
            <a:ext cx="483298" cy="53604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4768" y="2407567"/>
            <a:ext cx="5359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hossainshahadat1985@gmail.com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3C4A57-C9C9-4019-9333-695B7DD1515E}"/>
              </a:ext>
            </a:extLst>
          </p:cNvPr>
          <p:cNvSpPr txBox="1"/>
          <p:nvPr/>
        </p:nvSpPr>
        <p:spPr>
          <a:xfrm>
            <a:off x="6139126" y="1618592"/>
            <a:ext cx="229234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Subscribe and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my channel.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6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3" grpId="0"/>
      <p:bldP spid="14" grpId="0"/>
      <p:bldP spid="15" grpId="0"/>
      <p:bldP spid="17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0968" y="5457826"/>
            <a:ext cx="7684479" cy="7771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" y="573741"/>
            <a:ext cx="7684478" cy="48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125" y="691771"/>
            <a:ext cx="783463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শুভেচ্ছা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বিনিময়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746125" y="1325317"/>
            <a:ext cx="3825875" cy="201529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আলহামদুলিল্লাহ্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‌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আল্লাহ্‌র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রহমতে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9" name="Pentagon 8"/>
          <p:cNvSpPr/>
          <p:nvPr/>
        </p:nvSpPr>
        <p:spPr>
          <a:xfrm flipH="1">
            <a:off x="4572000" y="1324506"/>
            <a:ext cx="3825875" cy="2015295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আল্লাহ্‌র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দয়ায়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তোমরাও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4" name="Flowchart: Stored Data 13"/>
          <p:cNvSpPr/>
          <p:nvPr/>
        </p:nvSpPr>
        <p:spPr>
          <a:xfrm rot="5400000">
            <a:off x="3145247" y="3230830"/>
            <a:ext cx="2895705" cy="3078479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মহান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আল্লাহ্‌র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কাছে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শুকরিয়া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আদায়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ক্লাস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আরম্ভ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করছি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03259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087" y="548764"/>
            <a:ext cx="7672388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61521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একাদশ- দ্বাদশ শ্রেণি</a:t>
            </a:r>
          </a:p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, ব্যাংকিং ও বিমা  (প্রথম পত্র) 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ক্লাস-০৩</a:t>
            </a:r>
            <a:endParaRPr lang="bn-BD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1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81" y="1557151"/>
            <a:ext cx="3860616" cy="4053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57151"/>
            <a:ext cx="3916180" cy="4150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0087" y="564918"/>
            <a:ext cx="7750969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7" y="2305784"/>
            <a:ext cx="775096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87" y="3647098"/>
            <a:ext cx="7750968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Types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of risk in the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view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of the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investors</a:t>
            </a:r>
            <a:endParaRPr lang="bn-I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88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656" y="564917"/>
            <a:ext cx="775811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7" y="1461093"/>
            <a:ext cx="7758112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5400" dirty="0">
                <a:solidFill>
                  <a:srgbClr val="FFC000"/>
                </a:solidFill>
                <a:latin typeface="SutonnyMJ" pitchFamily="2" charset="0"/>
                <a:cs typeface="NikoshBAN" panose="02000000000000000000" pitchFamily="2" charset="0"/>
              </a:rPr>
              <a:t>শিখনফল</a:t>
            </a:r>
            <a:endParaRPr lang="bn-IN" sz="5400" dirty="0">
              <a:solidFill>
                <a:srgbClr val="FFC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6" y="2656275"/>
            <a:ext cx="775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656" y="3482125"/>
            <a:ext cx="7758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just">
              <a:buFont typeface="Wingdings" panose="05000000000000000000" pitchFamily="2" charset="2"/>
              <a:buChar char="Ø"/>
            </a:pP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892" indent="-342892" algn="just">
              <a:buFont typeface="Wingdings" panose="05000000000000000000" pitchFamily="2" charset="2"/>
              <a:buChar char="Ø"/>
            </a:pP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892" indent="-342892" algn="just">
              <a:buFont typeface="Wingdings" panose="05000000000000000000" pitchFamily="2" charset="2"/>
              <a:buChar char="Ø"/>
            </a:pP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তারল্য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892" indent="-342892" algn="just">
              <a:buFont typeface="Wingdings" panose="05000000000000000000" pitchFamily="2" charset="2"/>
              <a:buChar char="Ø"/>
            </a:pP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ঝূঁকি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5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404" y="1329801"/>
            <a:ext cx="7781192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endParaRPr lang="as-IN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(Businessman)</a:t>
            </a:r>
            <a:endParaRPr lang="bn-IN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2962319"/>
            <a:ext cx="7787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1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04" y="564917"/>
            <a:ext cx="778119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বিনিয়োগকারীর দৃষ্টিতে ঝুঁকির প্রকারভেদ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404" y="1329801"/>
            <a:ext cx="778119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endParaRPr lang="as-IN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404" y="1914576"/>
            <a:ext cx="77877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সম্মুখীন</a:t>
            </a:r>
            <a:r>
              <a:rPr lang="en-US" sz="30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তাহলোঃ</a:t>
            </a:r>
            <a:endParaRPr lang="en-US" sz="30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 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(Interest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Rate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Risk)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তারল্য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(Liquidity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Risk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 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 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Exchange 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Rate Risk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s-IN" sz="2800" dirty="0">
              <a:solidFill>
                <a:srgbClr val="00B05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ক্ষমতা </a:t>
            </a:r>
            <a:r>
              <a:rPr lang="as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(Purchasing Power Risk)</a:t>
            </a:r>
            <a:endParaRPr lang="en-US" sz="3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anca template">
  <a:themeElements>
    <a:clrScheme name="Custom 347">
      <a:dk1>
        <a:srgbClr val="192D49"/>
      </a:dk1>
      <a:lt1>
        <a:srgbClr val="FFFFFF"/>
      </a:lt1>
      <a:dk2>
        <a:srgbClr val="9199A0"/>
      </a:dk2>
      <a:lt2>
        <a:srgbClr val="E0E8F0"/>
      </a:lt2>
      <a:accent1>
        <a:srgbClr val="5B87C8"/>
      </a:accent1>
      <a:accent2>
        <a:srgbClr val="9DC0EA"/>
      </a:accent2>
      <a:accent3>
        <a:srgbClr val="C5E0FE"/>
      </a:accent3>
      <a:accent4>
        <a:srgbClr val="F8DB51"/>
      </a:accent4>
      <a:accent5>
        <a:srgbClr val="F7A479"/>
      </a:accent5>
      <a:accent6>
        <a:srgbClr val="F37474"/>
      </a:accent6>
      <a:hlink>
        <a:srgbClr val="224C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3103</TotalTime>
  <Words>978</Words>
  <Application>Microsoft Office PowerPoint</Application>
  <PresentationFormat>On-screen Show (4:3)</PresentationFormat>
  <Paragraphs>113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Nikosh</vt:lpstr>
      <vt:lpstr>NikoshBAN</vt:lpstr>
      <vt:lpstr>Space Grotesk Light</vt:lpstr>
      <vt:lpstr>SutonnyMJ</vt:lpstr>
      <vt:lpstr>Times New Roman</vt:lpstr>
      <vt:lpstr>Wingdings</vt:lpstr>
      <vt:lpstr>1_Office Theme</vt:lpstr>
      <vt:lpstr>Bianca template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 Rana</dc:creator>
  <cp:lastModifiedBy>Windows User</cp:lastModifiedBy>
  <cp:revision>966</cp:revision>
  <dcterms:created xsi:type="dcterms:W3CDTF">2020-05-02T09:56:10Z</dcterms:created>
  <dcterms:modified xsi:type="dcterms:W3CDTF">2021-09-27T01:50:18Z</dcterms:modified>
</cp:coreProperties>
</file>