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3" r:id="rId7"/>
    <p:sldId id="272" r:id="rId8"/>
    <p:sldId id="261" r:id="rId9"/>
    <p:sldId id="262" r:id="rId10"/>
    <p:sldId id="264" r:id="rId11"/>
    <p:sldId id="274" r:id="rId12"/>
    <p:sldId id="267" r:id="rId13"/>
    <p:sldId id="263" r:id="rId14"/>
    <p:sldId id="265" r:id="rId15"/>
    <p:sldId id="268" r:id="rId16"/>
    <p:sldId id="276" r:id="rId17"/>
    <p:sldId id="269" r:id="rId18"/>
    <p:sldId id="275"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9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543C25-CC05-44BD-B94B-E6EFEF30C38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327B0-F7EE-4648-865C-84417F04484D}" type="slidenum">
              <a:rPr lang="en-US" smtClean="0"/>
              <a:t>‹#›</a:t>
            </a:fld>
            <a:endParaRPr lang="en-US"/>
          </a:p>
        </p:txBody>
      </p:sp>
    </p:spTree>
    <p:extLst>
      <p:ext uri="{BB962C8B-B14F-4D97-AF65-F5344CB8AC3E}">
        <p14:creationId xmlns:p14="http://schemas.microsoft.com/office/powerpoint/2010/main" val="48132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543C25-CC05-44BD-B94B-E6EFEF30C38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327B0-F7EE-4648-865C-84417F04484D}" type="slidenum">
              <a:rPr lang="en-US" smtClean="0"/>
              <a:t>‹#›</a:t>
            </a:fld>
            <a:endParaRPr lang="en-US"/>
          </a:p>
        </p:txBody>
      </p:sp>
    </p:spTree>
    <p:extLst>
      <p:ext uri="{BB962C8B-B14F-4D97-AF65-F5344CB8AC3E}">
        <p14:creationId xmlns:p14="http://schemas.microsoft.com/office/powerpoint/2010/main" val="176100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543C25-CC05-44BD-B94B-E6EFEF30C38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327B0-F7EE-4648-865C-84417F04484D}" type="slidenum">
              <a:rPr lang="en-US" smtClean="0"/>
              <a:t>‹#›</a:t>
            </a:fld>
            <a:endParaRPr lang="en-US"/>
          </a:p>
        </p:txBody>
      </p:sp>
    </p:spTree>
    <p:extLst>
      <p:ext uri="{BB962C8B-B14F-4D97-AF65-F5344CB8AC3E}">
        <p14:creationId xmlns:p14="http://schemas.microsoft.com/office/powerpoint/2010/main" val="365627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543C25-CC05-44BD-B94B-E6EFEF30C38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327B0-F7EE-4648-865C-84417F04484D}" type="slidenum">
              <a:rPr lang="en-US" smtClean="0"/>
              <a:t>‹#›</a:t>
            </a:fld>
            <a:endParaRPr lang="en-US"/>
          </a:p>
        </p:txBody>
      </p:sp>
    </p:spTree>
    <p:extLst>
      <p:ext uri="{BB962C8B-B14F-4D97-AF65-F5344CB8AC3E}">
        <p14:creationId xmlns:p14="http://schemas.microsoft.com/office/powerpoint/2010/main" val="422259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543C25-CC05-44BD-B94B-E6EFEF30C38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327B0-F7EE-4648-865C-84417F04484D}" type="slidenum">
              <a:rPr lang="en-US" smtClean="0"/>
              <a:t>‹#›</a:t>
            </a:fld>
            <a:endParaRPr lang="en-US"/>
          </a:p>
        </p:txBody>
      </p:sp>
    </p:spTree>
    <p:extLst>
      <p:ext uri="{BB962C8B-B14F-4D97-AF65-F5344CB8AC3E}">
        <p14:creationId xmlns:p14="http://schemas.microsoft.com/office/powerpoint/2010/main" val="319130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543C25-CC05-44BD-B94B-E6EFEF30C383}"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327B0-F7EE-4648-865C-84417F04484D}" type="slidenum">
              <a:rPr lang="en-US" smtClean="0"/>
              <a:t>‹#›</a:t>
            </a:fld>
            <a:endParaRPr lang="en-US"/>
          </a:p>
        </p:txBody>
      </p:sp>
    </p:spTree>
    <p:extLst>
      <p:ext uri="{BB962C8B-B14F-4D97-AF65-F5344CB8AC3E}">
        <p14:creationId xmlns:p14="http://schemas.microsoft.com/office/powerpoint/2010/main" val="390100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543C25-CC05-44BD-B94B-E6EFEF30C383}"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6327B0-F7EE-4648-865C-84417F04484D}" type="slidenum">
              <a:rPr lang="en-US" smtClean="0"/>
              <a:t>‹#›</a:t>
            </a:fld>
            <a:endParaRPr lang="en-US"/>
          </a:p>
        </p:txBody>
      </p:sp>
    </p:spTree>
    <p:extLst>
      <p:ext uri="{BB962C8B-B14F-4D97-AF65-F5344CB8AC3E}">
        <p14:creationId xmlns:p14="http://schemas.microsoft.com/office/powerpoint/2010/main" val="375112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543C25-CC05-44BD-B94B-E6EFEF30C383}"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6327B0-F7EE-4648-865C-84417F04484D}" type="slidenum">
              <a:rPr lang="en-US" smtClean="0"/>
              <a:t>‹#›</a:t>
            </a:fld>
            <a:endParaRPr lang="en-US"/>
          </a:p>
        </p:txBody>
      </p:sp>
    </p:spTree>
    <p:extLst>
      <p:ext uri="{BB962C8B-B14F-4D97-AF65-F5344CB8AC3E}">
        <p14:creationId xmlns:p14="http://schemas.microsoft.com/office/powerpoint/2010/main" val="19592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43C25-CC05-44BD-B94B-E6EFEF30C383}"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6327B0-F7EE-4648-865C-84417F04484D}" type="slidenum">
              <a:rPr lang="en-US" smtClean="0"/>
              <a:t>‹#›</a:t>
            </a:fld>
            <a:endParaRPr lang="en-US"/>
          </a:p>
        </p:txBody>
      </p:sp>
      <p:grpSp>
        <p:nvGrpSpPr>
          <p:cNvPr id="8" name="Group 7"/>
          <p:cNvGrpSpPr/>
          <p:nvPr userDrawn="1"/>
        </p:nvGrpSpPr>
        <p:grpSpPr>
          <a:xfrm>
            <a:off x="203864" y="5541014"/>
            <a:ext cx="8857396" cy="1385248"/>
            <a:chOff x="136478" y="5143116"/>
            <a:chExt cx="8857396" cy="1824066"/>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416" r="5693"/>
            <a:stretch/>
          </p:blipFill>
          <p:spPr>
            <a:xfrm>
              <a:off x="136478" y="5143116"/>
              <a:ext cx="4735774" cy="1824066"/>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7905" r="7441"/>
            <a:stretch/>
          </p:blipFill>
          <p:spPr>
            <a:xfrm>
              <a:off x="4407375" y="5143116"/>
              <a:ext cx="4586499" cy="1824066"/>
            </a:xfrm>
            <a:prstGeom prst="rect">
              <a:avLst/>
            </a:prstGeom>
          </p:spPr>
        </p:pic>
      </p:gr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848" y="109182"/>
            <a:ext cx="1146412" cy="1528549"/>
          </a:xfrm>
          <a:prstGeom prst="rect">
            <a:avLst/>
          </a:prstGeom>
        </p:spPr>
      </p:pic>
      <p:sp>
        <p:nvSpPr>
          <p:cNvPr id="10" name="Rectangle 9"/>
          <p:cNvSpPr/>
          <p:nvPr userDrawn="1"/>
        </p:nvSpPr>
        <p:spPr>
          <a:xfrm>
            <a:off x="0" y="0"/>
            <a:ext cx="9144000" cy="6858000"/>
          </a:xfrm>
          <a:prstGeom prst="rect">
            <a:avLst/>
          </a:prstGeom>
          <a:noFill/>
          <a:ln w="825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8992" y="109182"/>
            <a:ext cx="8906015" cy="6748818"/>
          </a:xfrm>
          <a:prstGeom prst="rect">
            <a:avLst/>
          </a:prstGeom>
          <a:no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30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543C25-CC05-44BD-B94B-E6EFEF30C383}"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327B0-F7EE-4648-865C-84417F04484D}" type="slidenum">
              <a:rPr lang="en-US" smtClean="0"/>
              <a:t>‹#›</a:t>
            </a:fld>
            <a:endParaRPr lang="en-US"/>
          </a:p>
        </p:txBody>
      </p:sp>
    </p:spTree>
    <p:extLst>
      <p:ext uri="{BB962C8B-B14F-4D97-AF65-F5344CB8AC3E}">
        <p14:creationId xmlns:p14="http://schemas.microsoft.com/office/powerpoint/2010/main" val="337423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543C25-CC05-44BD-B94B-E6EFEF30C383}"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327B0-F7EE-4648-865C-84417F04484D}" type="slidenum">
              <a:rPr lang="en-US" smtClean="0"/>
              <a:t>‹#›</a:t>
            </a:fld>
            <a:endParaRPr lang="en-US"/>
          </a:p>
        </p:txBody>
      </p:sp>
    </p:spTree>
    <p:extLst>
      <p:ext uri="{BB962C8B-B14F-4D97-AF65-F5344CB8AC3E}">
        <p14:creationId xmlns:p14="http://schemas.microsoft.com/office/powerpoint/2010/main" val="388254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43C25-CC05-44BD-B94B-E6EFEF30C383}" type="datetimeFigureOut">
              <a:rPr lang="en-US" smtClean="0"/>
              <a:t>9/27/2021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327B0-F7EE-4648-865C-84417F04484D}" type="slidenum">
              <a:rPr lang="en-US" smtClean="0"/>
              <a:t>‹#›</a:t>
            </a:fld>
            <a:endParaRPr lang="en-US"/>
          </a:p>
        </p:txBody>
      </p:sp>
    </p:spTree>
    <p:extLst>
      <p:ext uri="{BB962C8B-B14F-4D97-AF65-F5344CB8AC3E}">
        <p14:creationId xmlns:p14="http://schemas.microsoft.com/office/powerpoint/2010/main" val="12132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gif"/><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g"/><Relationship Id="rId5" Type="http://schemas.microsoft.com/office/2007/relationships/hdphoto" Target="../media/hdphoto2.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p:cNvGrpSpPr/>
          <p:nvPr/>
        </p:nvGrpSpPr>
        <p:grpSpPr>
          <a:xfrm>
            <a:off x="-2803984" y="1817978"/>
            <a:ext cx="1661160" cy="3791335"/>
            <a:chOff x="6407968" y="1839561"/>
            <a:chExt cx="1661160" cy="3791335"/>
          </a:xfrm>
        </p:grpSpPr>
        <p:grpSp>
          <p:nvGrpSpPr>
            <p:cNvPr id="84" name="Group 83"/>
            <p:cNvGrpSpPr/>
            <p:nvPr/>
          </p:nvGrpSpPr>
          <p:grpSpPr>
            <a:xfrm>
              <a:off x="6407968" y="1839561"/>
              <a:ext cx="1661160" cy="3650803"/>
              <a:chOff x="4699609" y="1842447"/>
              <a:chExt cx="1661160" cy="3650803"/>
            </a:xfrm>
            <a:solidFill>
              <a:srgbClr val="00B0F0"/>
            </a:solidFill>
          </p:grpSpPr>
          <p:sp>
            <p:nvSpPr>
              <p:cNvPr id="85" name="Freeform 84"/>
              <p:cNvSpPr/>
              <p:nvPr/>
            </p:nvSpPr>
            <p:spPr>
              <a:xfrm>
                <a:off x="5239607" y="1842447"/>
                <a:ext cx="581164" cy="573206"/>
              </a:xfrm>
              <a:custGeom>
                <a:avLst/>
                <a:gdLst>
                  <a:gd name="connsiteX0" fmla="*/ 280912 w 581164"/>
                  <a:gd name="connsiteY0" fmla="*/ 0 h 573206"/>
                  <a:gd name="connsiteX1" fmla="*/ 581164 w 581164"/>
                  <a:gd name="connsiteY1" fmla="*/ 286603 h 573206"/>
                  <a:gd name="connsiteX2" fmla="*/ 280912 w 581164"/>
                  <a:gd name="connsiteY2" fmla="*/ 573206 h 573206"/>
                  <a:gd name="connsiteX3" fmla="*/ 4255 w 581164"/>
                  <a:gd name="connsiteY3" fmla="*/ 398162 h 573206"/>
                  <a:gd name="connsiteX4" fmla="*/ 0 w 581164"/>
                  <a:gd name="connsiteY4" fmla="*/ 378043 h 573206"/>
                  <a:gd name="connsiteX5" fmla="*/ 162629 w 581164"/>
                  <a:gd name="connsiteY5" fmla="*/ 378043 h 573206"/>
                  <a:gd name="connsiteX6" fmla="*/ 169932 w 581164"/>
                  <a:gd name="connsiteY6" fmla="*/ 387933 h 573206"/>
                  <a:gd name="connsiteX7" fmla="*/ 280913 w 581164"/>
                  <a:gd name="connsiteY7" fmla="*/ 429905 h 573206"/>
                  <a:gd name="connsiteX8" fmla="*/ 437864 w 581164"/>
                  <a:gd name="connsiteY8" fmla="*/ 286603 h 573206"/>
                  <a:gd name="connsiteX9" fmla="*/ 280913 w 581164"/>
                  <a:gd name="connsiteY9" fmla="*/ 143301 h 573206"/>
                  <a:gd name="connsiteX10" fmla="*/ 169932 w 581164"/>
                  <a:gd name="connsiteY10" fmla="*/ 185273 h 573206"/>
                  <a:gd name="connsiteX11" fmla="*/ 162629 w 581164"/>
                  <a:gd name="connsiteY11" fmla="*/ 195163 h 573206"/>
                  <a:gd name="connsiteX12" fmla="*/ 0 w 581164"/>
                  <a:gd name="connsiteY12" fmla="*/ 195163 h 573206"/>
                  <a:gd name="connsiteX13" fmla="*/ 4255 w 581164"/>
                  <a:gd name="connsiteY13" fmla="*/ 175045 h 573206"/>
                  <a:gd name="connsiteX14" fmla="*/ 280912 w 581164"/>
                  <a:gd name="connsiteY14" fmla="*/ 0 h 5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164" h="573206">
                    <a:moveTo>
                      <a:pt x="280912" y="0"/>
                    </a:moveTo>
                    <a:cubicBezTo>
                      <a:pt x="446737" y="0"/>
                      <a:pt x="581164" y="128317"/>
                      <a:pt x="581164" y="286603"/>
                    </a:cubicBezTo>
                    <a:cubicBezTo>
                      <a:pt x="581164" y="444889"/>
                      <a:pt x="446737" y="573206"/>
                      <a:pt x="280912" y="573206"/>
                    </a:cubicBezTo>
                    <a:cubicBezTo>
                      <a:pt x="156543" y="573206"/>
                      <a:pt x="49836" y="501028"/>
                      <a:pt x="4255" y="398162"/>
                    </a:cubicBezTo>
                    <a:lnTo>
                      <a:pt x="0" y="378043"/>
                    </a:lnTo>
                    <a:lnTo>
                      <a:pt x="162629" y="378043"/>
                    </a:lnTo>
                    <a:lnTo>
                      <a:pt x="169932" y="387933"/>
                    </a:lnTo>
                    <a:cubicBezTo>
                      <a:pt x="198335" y="413866"/>
                      <a:pt x="237572" y="429905"/>
                      <a:pt x="280913" y="429905"/>
                    </a:cubicBezTo>
                    <a:cubicBezTo>
                      <a:pt x="367595" y="429905"/>
                      <a:pt x="437864" y="365747"/>
                      <a:pt x="437864" y="286603"/>
                    </a:cubicBezTo>
                    <a:cubicBezTo>
                      <a:pt x="437864" y="207459"/>
                      <a:pt x="367595" y="143301"/>
                      <a:pt x="280913" y="143301"/>
                    </a:cubicBezTo>
                    <a:cubicBezTo>
                      <a:pt x="237572" y="143301"/>
                      <a:pt x="198335" y="159341"/>
                      <a:pt x="169932" y="185273"/>
                    </a:cubicBezTo>
                    <a:lnTo>
                      <a:pt x="162629" y="195163"/>
                    </a:lnTo>
                    <a:lnTo>
                      <a:pt x="0" y="195163"/>
                    </a:lnTo>
                    <a:lnTo>
                      <a:pt x="4255" y="175045"/>
                    </a:lnTo>
                    <a:cubicBezTo>
                      <a:pt x="49836" y="72178"/>
                      <a:pt x="156543" y="0"/>
                      <a:pt x="2809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6" name="Group 85"/>
              <p:cNvGrpSpPr/>
              <p:nvPr/>
            </p:nvGrpSpPr>
            <p:grpSpPr>
              <a:xfrm rot="2663915">
                <a:off x="4699609" y="2759626"/>
                <a:ext cx="1661160" cy="1661160"/>
                <a:chOff x="1296537" y="2948598"/>
                <a:chExt cx="1661160" cy="1661160"/>
              </a:xfrm>
              <a:grpFill/>
            </p:grpSpPr>
            <p:sp>
              <p:nvSpPr>
                <p:cNvPr id="89" name="Oval 88"/>
                <p:cNvSpPr/>
                <p:nvPr/>
              </p:nvSpPr>
              <p:spPr>
                <a:xfrm flipV="1">
                  <a:off x="1296537" y="29485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flipV="1">
                  <a:off x="1448937" y="31009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flipV="1">
                  <a:off x="1601337" y="32533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flipV="1">
                  <a:off x="1753737" y="34057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flipV="1">
                  <a:off x="1906137" y="35581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flipV="1">
                  <a:off x="2058537" y="37105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flipV="1">
                  <a:off x="2210937" y="38629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flipV="1">
                  <a:off x="2363337" y="40153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flipV="1">
                  <a:off x="2515737" y="41677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flipV="1">
                  <a:off x="2668137" y="43201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flipV="1">
                  <a:off x="2820537" y="44725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ounded Rectangle 86"/>
              <p:cNvSpPr/>
              <p:nvPr/>
            </p:nvSpPr>
            <p:spPr>
              <a:xfrm rot="2648318">
                <a:off x="5218566" y="4882169"/>
                <a:ext cx="600624" cy="611081"/>
              </a:xfrm>
              <a:prstGeom prst="roundRect">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663915" flipV="1">
                <a:off x="5450297" y="4913087"/>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TextBox 120"/>
            <p:cNvSpPr txBox="1"/>
            <p:nvPr/>
          </p:nvSpPr>
          <p:spPr>
            <a:xfrm>
              <a:off x="6947966" y="4923010"/>
              <a:ext cx="975738"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ম</a:t>
              </a:r>
              <a:endParaRPr lang="en-US" sz="4000" dirty="0" smtClean="0">
                <a:latin typeface="NikoshBAN" panose="02000000000000000000" pitchFamily="2" charset="0"/>
                <a:cs typeface="NikoshBAN" panose="02000000000000000000" pitchFamily="2" charset="0"/>
              </a:endParaRPr>
            </a:p>
          </p:txBody>
        </p:sp>
      </p:grpSp>
      <p:sp>
        <p:nvSpPr>
          <p:cNvPr id="5" name="Rectangle 4"/>
          <p:cNvSpPr/>
          <p:nvPr/>
        </p:nvSpPr>
        <p:spPr>
          <a:xfrm>
            <a:off x="109179" y="2047164"/>
            <a:ext cx="8939284" cy="163773"/>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3220972" y="1846300"/>
            <a:ext cx="1661160" cy="3791745"/>
            <a:chOff x="5018401" y="1878239"/>
            <a:chExt cx="1661160" cy="3791745"/>
          </a:xfrm>
        </p:grpSpPr>
        <p:grpSp>
          <p:nvGrpSpPr>
            <p:cNvPr id="68" name="Group 67"/>
            <p:cNvGrpSpPr/>
            <p:nvPr/>
          </p:nvGrpSpPr>
          <p:grpSpPr>
            <a:xfrm>
              <a:off x="5018401" y="1878239"/>
              <a:ext cx="1661160" cy="3650803"/>
              <a:chOff x="4699609" y="1842447"/>
              <a:chExt cx="1661160" cy="3650803"/>
            </a:xfrm>
          </p:grpSpPr>
          <p:sp>
            <p:nvSpPr>
              <p:cNvPr id="69" name="Freeform 68"/>
              <p:cNvSpPr/>
              <p:nvPr/>
            </p:nvSpPr>
            <p:spPr>
              <a:xfrm>
                <a:off x="5239607" y="1842447"/>
                <a:ext cx="581164" cy="573206"/>
              </a:xfrm>
              <a:custGeom>
                <a:avLst/>
                <a:gdLst>
                  <a:gd name="connsiteX0" fmla="*/ 280912 w 581164"/>
                  <a:gd name="connsiteY0" fmla="*/ 0 h 573206"/>
                  <a:gd name="connsiteX1" fmla="*/ 581164 w 581164"/>
                  <a:gd name="connsiteY1" fmla="*/ 286603 h 573206"/>
                  <a:gd name="connsiteX2" fmla="*/ 280912 w 581164"/>
                  <a:gd name="connsiteY2" fmla="*/ 573206 h 573206"/>
                  <a:gd name="connsiteX3" fmla="*/ 4255 w 581164"/>
                  <a:gd name="connsiteY3" fmla="*/ 398162 h 573206"/>
                  <a:gd name="connsiteX4" fmla="*/ 0 w 581164"/>
                  <a:gd name="connsiteY4" fmla="*/ 378043 h 573206"/>
                  <a:gd name="connsiteX5" fmla="*/ 162629 w 581164"/>
                  <a:gd name="connsiteY5" fmla="*/ 378043 h 573206"/>
                  <a:gd name="connsiteX6" fmla="*/ 169932 w 581164"/>
                  <a:gd name="connsiteY6" fmla="*/ 387933 h 573206"/>
                  <a:gd name="connsiteX7" fmla="*/ 280913 w 581164"/>
                  <a:gd name="connsiteY7" fmla="*/ 429905 h 573206"/>
                  <a:gd name="connsiteX8" fmla="*/ 437864 w 581164"/>
                  <a:gd name="connsiteY8" fmla="*/ 286603 h 573206"/>
                  <a:gd name="connsiteX9" fmla="*/ 280913 w 581164"/>
                  <a:gd name="connsiteY9" fmla="*/ 143301 h 573206"/>
                  <a:gd name="connsiteX10" fmla="*/ 169932 w 581164"/>
                  <a:gd name="connsiteY10" fmla="*/ 185273 h 573206"/>
                  <a:gd name="connsiteX11" fmla="*/ 162629 w 581164"/>
                  <a:gd name="connsiteY11" fmla="*/ 195163 h 573206"/>
                  <a:gd name="connsiteX12" fmla="*/ 0 w 581164"/>
                  <a:gd name="connsiteY12" fmla="*/ 195163 h 573206"/>
                  <a:gd name="connsiteX13" fmla="*/ 4255 w 581164"/>
                  <a:gd name="connsiteY13" fmla="*/ 175045 h 573206"/>
                  <a:gd name="connsiteX14" fmla="*/ 280912 w 581164"/>
                  <a:gd name="connsiteY14" fmla="*/ 0 h 5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164" h="573206">
                    <a:moveTo>
                      <a:pt x="280912" y="0"/>
                    </a:moveTo>
                    <a:cubicBezTo>
                      <a:pt x="446737" y="0"/>
                      <a:pt x="581164" y="128317"/>
                      <a:pt x="581164" y="286603"/>
                    </a:cubicBezTo>
                    <a:cubicBezTo>
                      <a:pt x="581164" y="444889"/>
                      <a:pt x="446737" y="573206"/>
                      <a:pt x="280912" y="573206"/>
                    </a:cubicBezTo>
                    <a:cubicBezTo>
                      <a:pt x="156543" y="573206"/>
                      <a:pt x="49836" y="501028"/>
                      <a:pt x="4255" y="398162"/>
                    </a:cubicBezTo>
                    <a:lnTo>
                      <a:pt x="0" y="378043"/>
                    </a:lnTo>
                    <a:lnTo>
                      <a:pt x="162629" y="378043"/>
                    </a:lnTo>
                    <a:lnTo>
                      <a:pt x="169932" y="387933"/>
                    </a:lnTo>
                    <a:cubicBezTo>
                      <a:pt x="198335" y="413866"/>
                      <a:pt x="237572" y="429905"/>
                      <a:pt x="280913" y="429905"/>
                    </a:cubicBezTo>
                    <a:cubicBezTo>
                      <a:pt x="367595" y="429905"/>
                      <a:pt x="437864" y="365747"/>
                      <a:pt x="437864" y="286603"/>
                    </a:cubicBezTo>
                    <a:cubicBezTo>
                      <a:pt x="437864" y="207459"/>
                      <a:pt x="367595" y="143301"/>
                      <a:pt x="280913" y="143301"/>
                    </a:cubicBezTo>
                    <a:cubicBezTo>
                      <a:pt x="237572" y="143301"/>
                      <a:pt x="198335" y="159341"/>
                      <a:pt x="169932" y="185273"/>
                    </a:cubicBezTo>
                    <a:lnTo>
                      <a:pt x="162629" y="195163"/>
                    </a:lnTo>
                    <a:lnTo>
                      <a:pt x="0" y="195163"/>
                    </a:lnTo>
                    <a:lnTo>
                      <a:pt x="4255" y="175045"/>
                    </a:lnTo>
                    <a:cubicBezTo>
                      <a:pt x="49836" y="72178"/>
                      <a:pt x="156543" y="0"/>
                      <a:pt x="28091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0" name="Group 69"/>
              <p:cNvGrpSpPr/>
              <p:nvPr/>
            </p:nvGrpSpPr>
            <p:grpSpPr>
              <a:xfrm rot="2663915">
                <a:off x="4699609" y="2759626"/>
                <a:ext cx="1661160" cy="1661160"/>
                <a:chOff x="1296537" y="2948598"/>
                <a:chExt cx="1661160" cy="1661160"/>
              </a:xfrm>
              <a:solidFill>
                <a:srgbClr val="FF0000"/>
              </a:solidFill>
            </p:grpSpPr>
            <p:sp>
              <p:nvSpPr>
                <p:cNvPr id="73" name="Oval 72"/>
                <p:cNvSpPr/>
                <p:nvPr/>
              </p:nvSpPr>
              <p:spPr>
                <a:xfrm flipV="1">
                  <a:off x="1296537" y="29485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flipV="1">
                  <a:off x="1448937" y="31009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flipV="1">
                  <a:off x="1601337" y="32533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flipV="1">
                  <a:off x="1753737" y="34057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flipV="1">
                  <a:off x="1906137" y="35581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V="1">
                  <a:off x="2058537" y="37105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flipV="1">
                  <a:off x="2210937" y="38629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flipV="1">
                  <a:off x="2363337" y="40153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flipV="1">
                  <a:off x="2515737" y="41677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flipV="1">
                  <a:off x="2668137" y="43201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flipV="1">
                  <a:off x="2820537" y="44725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ounded Rectangle 70"/>
              <p:cNvSpPr/>
              <p:nvPr/>
            </p:nvSpPr>
            <p:spPr>
              <a:xfrm rot="2648318">
                <a:off x="5218566" y="4882169"/>
                <a:ext cx="600624" cy="611081"/>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663915" flipV="1">
                <a:off x="5450297" y="4913087"/>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extBox 119"/>
            <p:cNvSpPr txBox="1"/>
            <p:nvPr/>
          </p:nvSpPr>
          <p:spPr>
            <a:xfrm>
              <a:off x="5555515" y="4962098"/>
              <a:ext cx="928933" cy="707886"/>
            </a:xfrm>
            <a:prstGeom prst="rect">
              <a:avLst/>
            </a:prstGeom>
            <a:noFill/>
          </p:spPr>
          <p:txBody>
            <a:bodyPr wrap="square" rtlCol="0">
              <a:spAutoFit/>
            </a:bodyPr>
            <a:lstStyle/>
            <a:p>
              <a:r>
                <a:rPr lang="bn-BD" sz="4000" dirty="0" smtClean="0">
                  <a:solidFill>
                    <a:schemeClr val="bg1"/>
                  </a:solidFill>
                  <a:latin typeface="NikoshBAN" panose="02000000000000000000" pitchFamily="2" charset="0"/>
                  <a:cs typeface="NikoshBAN" panose="02000000000000000000" pitchFamily="2" charset="0"/>
                </a:rPr>
                <a:t>ত</a:t>
              </a:r>
              <a:endParaRPr lang="en-US" sz="4000" dirty="0" smtClean="0">
                <a:solidFill>
                  <a:schemeClr val="bg1"/>
                </a:solidFill>
                <a:latin typeface="NikoshBAN" panose="02000000000000000000" pitchFamily="2" charset="0"/>
                <a:cs typeface="NikoshBAN" panose="02000000000000000000" pitchFamily="2" charset="0"/>
              </a:endParaRPr>
            </a:p>
          </p:txBody>
        </p:sp>
      </p:grpSp>
      <p:grpSp>
        <p:nvGrpSpPr>
          <p:cNvPr id="124" name="Group 123"/>
          <p:cNvGrpSpPr/>
          <p:nvPr/>
        </p:nvGrpSpPr>
        <p:grpSpPr>
          <a:xfrm>
            <a:off x="-3758701" y="1844573"/>
            <a:ext cx="1661160" cy="3763013"/>
            <a:chOff x="3637091" y="1858900"/>
            <a:chExt cx="1661160" cy="3763013"/>
          </a:xfrm>
        </p:grpSpPr>
        <p:grpSp>
          <p:nvGrpSpPr>
            <p:cNvPr id="51" name="Group 50"/>
            <p:cNvGrpSpPr/>
            <p:nvPr/>
          </p:nvGrpSpPr>
          <p:grpSpPr>
            <a:xfrm>
              <a:off x="3637091" y="1858900"/>
              <a:ext cx="1661160" cy="3650803"/>
              <a:chOff x="4699609" y="1842447"/>
              <a:chExt cx="1661160" cy="3650803"/>
            </a:xfrm>
            <a:solidFill>
              <a:srgbClr val="92D050"/>
            </a:solidFill>
          </p:grpSpPr>
          <p:sp>
            <p:nvSpPr>
              <p:cNvPr id="8" name="Freeform 7"/>
              <p:cNvSpPr/>
              <p:nvPr/>
            </p:nvSpPr>
            <p:spPr>
              <a:xfrm>
                <a:off x="5239607" y="1842447"/>
                <a:ext cx="581164" cy="573206"/>
              </a:xfrm>
              <a:custGeom>
                <a:avLst/>
                <a:gdLst>
                  <a:gd name="connsiteX0" fmla="*/ 280912 w 581164"/>
                  <a:gd name="connsiteY0" fmla="*/ 0 h 573206"/>
                  <a:gd name="connsiteX1" fmla="*/ 581164 w 581164"/>
                  <a:gd name="connsiteY1" fmla="*/ 286603 h 573206"/>
                  <a:gd name="connsiteX2" fmla="*/ 280912 w 581164"/>
                  <a:gd name="connsiteY2" fmla="*/ 573206 h 573206"/>
                  <a:gd name="connsiteX3" fmla="*/ 4255 w 581164"/>
                  <a:gd name="connsiteY3" fmla="*/ 398162 h 573206"/>
                  <a:gd name="connsiteX4" fmla="*/ 0 w 581164"/>
                  <a:gd name="connsiteY4" fmla="*/ 378043 h 573206"/>
                  <a:gd name="connsiteX5" fmla="*/ 162629 w 581164"/>
                  <a:gd name="connsiteY5" fmla="*/ 378043 h 573206"/>
                  <a:gd name="connsiteX6" fmla="*/ 169932 w 581164"/>
                  <a:gd name="connsiteY6" fmla="*/ 387933 h 573206"/>
                  <a:gd name="connsiteX7" fmla="*/ 280913 w 581164"/>
                  <a:gd name="connsiteY7" fmla="*/ 429905 h 573206"/>
                  <a:gd name="connsiteX8" fmla="*/ 437864 w 581164"/>
                  <a:gd name="connsiteY8" fmla="*/ 286603 h 573206"/>
                  <a:gd name="connsiteX9" fmla="*/ 280913 w 581164"/>
                  <a:gd name="connsiteY9" fmla="*/ 143301 h 573206"/>
                  <a:gd name="connsiteX10" fmla="*/ 169932 w 581164"/>
                  <a:gd name="connsiteY10" fmla="*/ 185273 h 573206"/>
                  <a:gd name="connsiteX11" fmla="*/ 162629 w 581164"/>
                  <a:gd name="connsiteY11" fmla="*/ 195163 h 573206"/>
                  <a:gd name="connsiteX12" fmla="*/ 0 w 581164"/>
                  <a:gd name="connsiteY12" fmla="*/ 195163 h 573206"/>
                  <a:gd name="connsiteX13" fmla="*/ 4255 w 581164"/>
                  <a:gd name="connsiteY13" fmla="*/ 175045 h 573206"/>
                  <a:gd name="connsiteX14" fmla="*/ 280912 w 581164"/>
                  <a:gd name="connsiteY14" fmla="*/ 0 h 5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164" h="573206">
                    <a:moveTo>
                      <a:pt x="280912" y="0"/>
                    </a:moveTo>
                    <a:cubicBezTo>
                      <a:pt x="446737" y="0"/>
                      <a:pt x="581164" y="128317"/>
                      <a:pt x="581164" y="286603"/>
                    </a:cubicBezTo>
                    <a:cubicBezTo>
                      <a:pt x="581164" y="444889"/>
                      <a:pt x="446737" y="573206"/>
                      <a:pt x="280912" y="573206"/>
                    </a:cubicBezTo>
                    <a:cubicBezTo>
                      <a:pt x="156543" y="573206"/>
                      <a:pt x="49836" y="501028"/>
                      <a:pt x="4255" y="398162"/>
                    </a:cubicBezTo>
                    <a:lnTo>
                      <a:pt x="0" y="378043"/>
                    </a:lnTo>
                    <a:lnTo>
                      <a:pt x="162629" y="378043"/>
                    </a:lnTo>
                    <a:lnTo>
                      <a:pt x="169932" y="387933"/>
                    </a:lnTo>
                    <a:cubicBezTo>
                      <a:pt x="198335" y="413866"/>
                      <a:pt x="237572" y="429905"/>
                      <a:pt x="280913" y="429905"/>
                    </a:cubicBezTo>
                    <a:cubicBezTo>
                      <a:pt x="367595" y="429905"/>
                      <a:pt x="437864" y="365747"/>
                      <a:pt x="437864" y="286603"/>
                    </a:cubicBezTo>
                    <a:cubicBezTo>
                      <a:pt x="437864" y="207459"/>
                      <a:pt x="367595" y="143301"/>
                      <a:pt x="280913" y="143301"/>
                    </a:cubicBezTo>
                    <a:cubicBezTo>
                      <a:pt x="237572" y="143301"/>
                      <a:pt x="198335" y="159341"/>
                      <a:pt x="169932" y="185273"/>
                    </a:cubicBezTo>
                    <a:lnTo>
                      <a:pt x="162629" y="195163"/>
                    </a:lnTo>
                    <a:lnTo>
                      <a:pt x="0" y="195163"/>
                    </a:lnTo>
                    <a:lnTo>
                      <a:pt x="4255" y="175045"/>
                    </a:lnTo>
                    <a:cubicBezTo>
                      <a:pt x="49836" y="72178"/>
                      <a:pt x="156543" y="0"/>
                      <a:pt x="2809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8" name="Group 47"/>
              <p:cNvGrpSpPr/>
              <p:nvPr/>
            </p:nvGrpSpPr>
            <p:grpSpPr>
              <a:xfrm rot="2663915">
                <a:off x="4699609" y="2759626"/>
                <a:ext cx="1661160" cy="1661160"/>
                <a:chOff x="1296537" y="2948598"/>
                <a:chExt cx="1661160" cy="1661160"/>
              </a:xfrm>
              <a:grpFill/>
            </p:grpSpPr>
            <p:sp>
              <p:nvSpPr>
                <p:cNvPr id="37" name="Oval 36"/>
                <p:cNvSpPr/>
                <p:nvPr/>
              </p:nvSpPr>
              <p:spPr>
                <a:xfrm flipV="1">
                  <a:off x="1296537" y="29485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flipV="1">
                  <a:off x="1448937" y="31009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V="1">
                  <a:off x="1601337" y="32533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flipV="1">
                  <a:off x="1753737" y="34057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flipV="1">
                  <a:off x="1906137" y="35581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flipV="1">
                  <a:off x="2058537" y="37105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V="1">
                  <a:off x="2210937" y="38629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flipV="1">
                  <a:off x="2363337" y="40153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flipV="1">
                  <a:off x="2515737" y="41677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V="1">
                  <a:off x="2668137" y="43201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V="1">
                  <a:off x="2820537" y="44725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ounded Rectangle 48"/>
              <p:cNvSpPr/>
              <p:nvPr/>
            </p:nvSpPr>
            <p:spPr>
              <a:xfrm rot="2648318">
                <a:off x="5218566" y="4882169"/>
                <a:ext cx="600624" cy="611081"/>
              </a:xfrm>
              <a:prstGeom prst="roundRect">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663915" flipV="1">
                <a:off x="5450297" y="4913087"/>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extBox 118"/>
            <p:cNvSpPr txBox="1"/>
            <p:nvPr/>
          </p:nvSpPr>
          <p:spPr>
            <a:xfrm>
              <a:off x="4203528" y="4914027"/>
              <a:ext cx="623816"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গ</a:t>
              </a:r>
              <a:endParaRPr lang="en-US" sz="4000" dirty="0" smtClean="0">
                <a:latin typeface="NikoshBAN" panose="02000000000000000000" pitchFamily="2" charset="0"/>
                <a:cs typeface="NikoshBAN" panose="02000000000000000000" pitchFamily="2" charset="0"/>
              </a:endParaRPr>
            </a:p>
          </p:txBody>
        </p:sp>
      </p:grpSp>
      <p:grpSp>
        <p:nvGrpSpPr>
          <p:cNvPr id="125" name="Group 124"/>
          <p:cNvGrpSpPr/>
          <p:nvPr/>
        </p:nvGrpSpPr>
        <p:grpSpPr>
          <a:xfrm>
            <a:off x="-4323065" y="1831464"/>
            <a:ext cx="1661160" cy="3763013"/>
            <a:chOff x="2300008" y="1858900"/>
            <a:chExt cx="1661160" cy="3763013"/>
          </a:xfrm>
        </p:grpSpPr>
        <p:grpSp>
          <p:nvGrpSpPr>
            <p:cNvPr id="52" name="Group 51"/>
            <p:cNvGrpSpPr/>
            <p:nvPr/>
          </p:nvGrpSpPr>
          <p:grpSpPr>
            <a:xfrm>
              <a:off x="2300008" y="1858900"/>
              <a:ext cx="1661160" cy="3650803"/>
              <a:chOff x="4699609" y="1842447"/>
              <a:chExt cx="1661160" cy="3650803"/>
            </a:xfrm>
            <a:solidFill>
              <a:schemeClr val="accent2">
                <a:lumMod val="50000"/>
              </a:schemeClr>
            </a:solidFill>
          </p:grpSpPr>
          <p:sp>
            <p:nvSpPr>
              <p:cNvPr id="55" name="Rounded Rectangle 54"/>
              <p:cNvSpPr/>
              <p:nvPr/>
            </p:nvSpPr>
            <p:spPr>
              <a:xfrm rot="2648318">
                <a:off x="5218566" y="4882169"/>
                <a:ext cx="600624" cy="611081"/>
              </a:xfrm>
              <a:prstGeom prst="roundRect">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5239607" y="1842447"/>
                <a:ext cx="581164" cy="573206"/>
              </a:xfrm>
              <a:custGeom>
                <a:avLst/>
                <a:gdLst>
                  <a:gd name="connsiteX0" fmla="*/ 280912 w 581164"/>
                  <a:gd name="connsiteY0" fmla="*/ 0 h 573206"/>
                  <a:gd name="connsiteX1" fmla="*/ 581164 w 581164"/>
                  <a:gd name="connsiteY1" fmla="*/ 286603 h 573206"/>
                  <a:gd name="connsiteX2" fmla="*/ 280912 w 581164"/>
                  <a:gd name="connsiteY2" fmla="*/ 573206 h 573206"/>
                  <a:gd name="connsiteX3" fmla="*/ 4255 w 581164"/>
                  <a:gd name="connsiteY3" fmla="*/ 398162 h 573206"/>
                  <a:gd name="connsiteX4" fmla="*/ 0 w 581164"/>
                  <a:gd name="connsiteY4" fmla="*/ 378043 h 573206"/>
                  <a:gd name="connsiteX5" fmla="*/ 162629 w 581164"/>
                  <a:gd name="connsiteY5" fmla="*/ 378043 h 573206"/>
                  <a:gd name="connsiteX6" fmla="*/ 169932 w 581164"/>
                  <a:gd name="connsiteY6" fmla="*/ 387933 h 573206"/>
                  <a:gd name="connsiteX7" fmla="*/ 280913 w 581164"/>
                  <a:gd name="connsiteY7" fmla="*/ 429905 h 573206"/>
                  <a:gd name="connsiteX8" fmla="*/ 437864 w 581164"/>
                  <a:gd name="connsiteY8" fmla="*/ 286603 h 573206"/>
                  <a:gd name="connsiteX9" fmla="*/ 280913 w 581164"/>
                  <a:gd name="connsiteY9" fmla="*/ 143301 h 573206"/>
                  <a:gd name="connsiteX10" fmla="*/ 169932 w 581164"/>
                  <a:gd name="connsiteY10" fmla="*/ 185273 h 573206"/>
                  <a:gd name="connsiteX11" fmla="*/ 162629 w 581164"/>
                  <a:gd name="connsiteY11" fmla="*/ 195163 h 573206"/>
                  <a:gd name="connsiteX12" fmla="*/ 0 w 581164"/>
                  <a:gd name="connsiteY12" fmla="*/ 195163 h 573206"/>
                  <a:gd name="connsiteX13" fmla="*/ 4255 w 581164"/>
                  <a:gd name="connsiteY13" fmla="*/ 175045 h 573206"/>
                  <a:gd name="connsiteX14" fmla="*/ 280912 w 581164"/>
                  <a:gd name="connsiteY14" fmla="*/ 0 h 5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164" h="573206">
                    <a:moveTo>
                      <a:pt x="280912" y="0"/>
                    </a:moveTo>
                    <a:cubicBezTo>
                      <a:pt x="446737" y="0"/>
                      <a:pt x="581164" y="128317"/>
                      <a:pt x="581164" y="286603"/>
                    </a:cubicBezTo>
                    <a:cubicBezTo>
                      <a:pt x="581164" y="444889"/>
                      <a:pt x="446737" y="573206"/>
                      <a:pt x="280912" y="573206"/>
                    </a:cubicBezTo>
                    <a:cubicBezTo>
                      <a:pt x="156543" y="573206"/>
                      <a:pt x="49836" y="501028"/>
                      <a:pt x="4255" y="398162"/>
                    </a:cubicBezTo>
                    <a:lnTo>
                      <a:pt x="0" y="378043"/>
                    </a:lnTo>
                    <a:lnTo>
                      <a:pt x="162629" y="378043"/>
                    </a:lnTo>
                    <a:lnTo>
                      <a:pt x="169932" y="387933"/>
                    </a:lnTo>
                    <a:cubicBezTo>
                      <a:pt x="198335" y="413866"/>
                      <a:pt x="237572" y="429905"/>
                      <a:pt x="280913" y="429905"/>
                    </a:cubicBezTo>
                    <a:cubicBezTo>
                      <a:pt x="367595" y="429905"/>
                      <a:pt x="437864" y="365747"/>
                      <a:pt x="437864" y="286603"/>
                    </a:cubicBezTo>
                    <a:cubicBezTo>
                      <a:pt x="437864" y="207459"/>
                      <a:pt x="367595" y="143301"/>
                      <a:pt x="280913" y="143301"/>
                    </a:cubicBezTo>
                    <a:cubicBezTo>
                      <a:pt x="237572" y="143301"/>
                      <a:pt x="198335" y="159341"/>
                      <a:pt x="169932" y="185273"/>
                    </a:cubicBezTo>
                    <a:lnTo>
                      <a:pt x="162629" y="195163"/>
                    </a:lnTo>
                    <a:lnTo>
                      <a:pt x="0" y="195163"/>
                    </a:lnTo>
                    <a:lnTo>
                      <a:pt x="4255" y="175045"/>
                    </a:lnTo>
                    <a:cubicBezTo>
                      <a:pt x="49836" y="72178"/>
                      <a:pt x="156543" y="0"/>
                      <a:pt x="2809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 name="Group 53"/>
              <p:cNvGrpSpPr/>
              <p:nvPr/>
            </p:nvGrpSpPr>
            <p:grpSpPr>
              <a:xfrm rot="2663915">
                <a:off x="4699609" y="2759626"/>
                <a:ext cx="1661160" cy="1661160"/>
                <a:chOff x="1296537" y="2948598"/>
                <a:chExt cx="1661160" cy="1661160"/>
              </a:xfrm>
              <a:grpFill/>
            </p:grpSpPr>
            <p:sp>
              <p:nvSpPr>
                <p:cNvPr id="57" name="Oval 56"/>
                <p:cNvSpPr/>
                <p:nvPr/>
              </p:nvSpPr>
              <p:spPr>
                <a:xfrm flipV="1">
                  <a:off x="1296537" y="29485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flipV="1">
                  <a:off x="1448937" y="31009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V="1">
                  <a:off x="1601337" y="32533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flipV="1">
                  <a:off x="1753737" y="34057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flipV="1">
                  <a:off x="1906137" y="35581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flipV="1">
                  <a:off x="2058537" y="37105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flipV="1">
                  <a:off x="2210937" y="38629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flipV="1">
                  <a:off x="2363337" y="40153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flipV="1">
                  <a:off x="2515737" y="41677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flipV="1">
                  <a:off x="2668137" y="43201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flipV="1">
                  <a:off x="2820537" y="44725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rot="2663915" flipV="1">
                <a:off x="5450297" y="4913087"/>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TextBox 117"/>
            <p:cNvSpPr txBox="1"/>
            <p:nvPr/>
          </p:nvSpPr>
          <p:spPr>
            <a:xfrm>
              <a:off x="2800144" y="4914027"/>
              <a:ext cx="715384" cy="707886"/>
            </a:xfrm>
            <a:prstGeom prst="rect">
              <a:avLst/>
            </a:prstGeom>
            <a:noFill/>
          </p:spPr>
          <p:txBody>
            <a:bodyPr wrap="square" rtlCol="0">
              <a:spAutoFit/>
            </a:bodyPr>
            <a:lstStyle/>
            <a:p>
              <a:r>
                <a:rPr lang="en-US" sz="4000" dirty="0" smtClean="0">
                  <a:solidFill>
                    <a:schemeClr val="bg1"/>
                  </a:solidFill>
                  <a:latin typeface="NikoshBAN" panose="02000000000000000000" pitchFamily="2" charset="0"/>
                  <a:cs typeface="NikoshBAN" panose="02000000000000000000" pitchFamily="2" charset="0"/>
                </a:rPr>
                <a:t>স্বা</a:t>
              </a:r>
              <a:endParaRPr lang="en-US" sz="4000" dirty="0" smtClean="0">
                <a:solidFill>
                  <a:schemeClr val="bg1"/>
                </a:solidFill>
                <a:latin typeface="NikoshBAN" panose="02000000000000000000" pitchFamily="2" charset="0"/>
                <a:cs typeface="NikoshBAN" panose="02000000000000000000" pitchFamily="2" charset="0"/>
              </a:endParaRPr>
            </a:p>
          </p:txBody>
        </p:sp>
      </p:grpSp>
      <p:grpSp>
        <p:nvGrpSpPr>
          <p:cNvPr id="126" name="Group 125"/>
          <p:cNvGrpSpPr/>
          <p:nvPr/>
        </p:nvGrpSpPr>
        <p:grpSpPr>
          <a:xfrm>
            <a:off x="-4913973" y="1829015"/>
            <a:ext cx="1661160" cy="3650803"/>
            <a:chOff x="834972" y="1821489"/>
            <a:chExt cx="1661160" cy="3650803"/>
          </a:xfrm>
        </p:grpSpPr>
        <p:grpSp>
          <p:nvGrpSpPr>
            <p:cNvPr id="100" name="Group 99"/>
            <p:cNvGrpSpPr/>
            <p:nvPr/>
          </p:nvGrpSpPr>
          <p:grpSpPr>
            <a:xfrm>
              <a:off x="834972" y="1821489"/>
              <a:ext cx="1661160" cy="3650803"/>
              <a:chOff x="4699609" y="1842447"/>
              <a:chExt cx="1661160" cy="3650803"/>
            </a:xfrm>
          </p:grpSpPr>
          <p:sp>
            <p:nvSpPr>
              <p:cNvPr id="101" name="Freeform 100"/>
              <p:cNvSpPr/>
              <p:nvPr/>
            </p:nvSpPr>
            <p:spPr>
              <a:xfrm>
                <a:off x="5239607" y="1842447"/>
                <a:ext cx="581164" cy="573206"/>
              </a:xfrm>
              <a:custGeom>
                <a:avLst/>
                <a:gdLst>
                  <a:gd name="connsiteX0" fmla="*/ 280912 w 581164"/>
                  <a:gd name="connsiteY0" fmla="*/ 0 h 573206"/>
                  <a:gd name="connsiteX1" fmla="*/ 581164 w 581164"/>
                  <a:gd name="connsiteY1" fmla="*/ 286603 h 573206"/>
                  <a:gd name="connsiteX2" fmla="*/ 280912 w 581164"/>
                  <a:gd name="connsiteY2" fmla="*/ 573206 h 573206"/>
                  <a:gd name="connsiteX3" fmla="*/ 4255 w 581164"/>
                  <a:gd name="connsiteY3" fmla="*/ 398162 h 573206"/>
                  <a:gd name="connsiteX4" fmla="*/ 0 w 581164"/>
                  <a:gd name="connsiteY4" fmla="*/ 378043 h 573206"/>
                  <a:gd name="connsiteX5" fmla="*/ 162629 w 581164"/>
                  <a:gd name="connsiteY5" fmla="*/ 378043 h 573206"/>
                  <a:gd name="connsiteX6" fmla="*/ 169932 w 581164"/>
                  <a:gd name="connsiteY6" fmla="*/ 387933 h 573206"/>
                  <a:gd name="connsiteX7" fmla="*/ 280913 w 581164"/>
                  <a:gd name="connsiteY7" fmla="*/ 429905 h 573206"/>
                  <a:gd name="connsiteX8" fmla="*/ 437864 w 581164"/>
                  <a:gd name="connsiteY8" fmla="*/ 286603 h 573206"/>
                  <a:gd name="connsiteX9" fmla="*/ 280913 w 581164"/>
                  <a:gd name="connsiteY9" fmla="*/ 143301 h 573206"/>
                  <a:gd name="connsiteX10" fmla="*/ 169932 w 581164"/>
                  <a:gd name="connsiteY10" fmla="*/ 185273 h 573206"/>
                  <a:gd name="connsiteX11" fmla="*/ 162629 w 581164"/>
                  <a:gd name="connsiteY11" fmla="*/ 195163 h 573206"/>
                  <a:gd name="connsiteX12" fmla="*/ 0 w 581164"/>
                  <a:gd name="connsiteY12" fmla="*/ 195163 h 573206"/>
                  <a:gd name="connsiteX13" fmla="*/ 4255 w 581164"/>
                  <a:gd name="connsiteY13" fmla="*/ 175045 h 573206"/>
                  <a:gd name="connsiteX14" fmla="*/ 280912 w 581164"/>
                  <a:gd name="connsiteY14" fmla="*/ 0 h 5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164" h="573206">
                    <a:moveTo>
                      <a:pt x="280912" y="0"/>
                    </a:moveTo>
                    <a:cubicBezTo>
                      <a:pt x="446737" y="0"/>
                      <a:pt x="581164" y="128317"/>
                      <a:pt x="581164" y="286603"/>
                    </a:cubicBezTo>
                    <a:cubicBezTo>
                      <a:pt x="581164" y="444889"/>
                      <a:pt x="446737" y="573206"/>
                      <a:pt x="280912" y="573206"/>
                    </a:cubicBezTo>
                    <a:cubicBezTo>
                      <a:pt x="156543" y="573206"/>
                      <a:pt x="49836" y="501028"/>
                      <a:pt x="4255" y="398162"/>
                    </a:cubicBezTo>
                    <a:lnTo>
                      <a:pt x="0" y="378043"/>
                    </a:lnTo>
                    <a:lnTo>
                      <a:pt x="162629" y="378043"/>
                    </a:lnTo>
                    <a:lnTo>
                      <a:pt x="169932" y="387933"/>
                    </a:lnTo>
                    <a:cubicBezTo>
                      <a:pt x="198335" y="413866"/>
                      <a:pt x="237572" y="429905"/>
                      <a:pt x="280913" y="429905"/>
                    </a:cubicBezTo>
                    <a:cubicBezTo>
                      <a:pt x="367595" y="429905"/>
                      <a:pt x="437864" y="365747"/>
                      <a:pt x="437864" y="286603"/>
                    </a:cubicBezTo>
                    <a:cubicBezTo>
                      <a:pt x="437864" y="207459"/>
                      <a:pt x="367595" y="143301"/>
                      <a:pt x="280913" y="143301"/>
                    </a:cubicBezTo>
                    <a:cubicBezTo>
                      <a:pt x="237572" y="143301"/>
                      <a:pt x="198335" y="159341"/>
                      <a:pt x="169932" y="185273"/>
                    </a:cubicBezTo>
                    <a:lnTo>
                      <a:pt x="162629" y="195163"/>
                    </a:lnTo>
                    <a:lnTo>
                      <a:pt x="0" y="195163"/>
                    </a:lnTo>
                    <a:lnTo>
                      <a:pt x="4255" y="175045"/>
                    </a:lnTo>
                    <a:cubicBezTo>
                      <a:pt x="49836" y="72178"/>
                      <a:pt x="156543" y="0"/>
                      <a:pt x="28091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2" name="Group 101"/>
              <p:cNvGrpSpPr/>
              <p:nvPr/>
            </p:nvGrpSpPr>
            <p:grpSpPr>
              <a:xfrm rot="2663915">
                <a:off x="4699609" y="2759626"/>
                <a:ext cx="1661160" cy="1661160"/>
                <a:chOff x="1296537" y="2948598"/>
                <a:chExt cx="1661160" cy="1661160"/>
              </a:xfrm>
              <a:solidFill>
                <a:srgbClr val="FF0000"/>
              </a:solidFill>
            </p:grpSpPr>
            <p:sp>
              <p:nvSpPr>
                <p:cNvPr id="105" name="Oval 104"/>
                <p:cNvSpPr/>
                <p:nvPr/>
              </p:nvSpPr>
              <p:spPr>
                <a:xfrm flipV="1">
                  <a:off x="1296537" y="29485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flipV="1">
                  <a:off x="1448937" y="31009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flipV="1">
                  <a:off x="1601337" y="32533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flipV="1">
                  <a:off x="1753737" y="34057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flipV="1">
                  <a:off x="1906137" y="35581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flipV="1">
                  <a:off x="2058537" y="37105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flipV="1">
                  <a:off x="2210937" y="38629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flipV="1">
                  <a:off x="2363337" y="40153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flipV="1">
                  <a:off x="2515737" y="41677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flipV="1">
                  <a:off x="2668137" y="43201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flipV="1">
                  <a:off x="2820537" y="447259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Rounded Rectangle 102"/>
              <p:cNvSpPr/>
              <p:nvPr/>
            </p:nvSpPr>
            <p:spPr>
              <a:xfrm rot="2648318">
                <a:off x="5218566" y="4882169"/>
                <a:ext cx="600624" cy="611081"/>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663915" flipV="1">
                <a:off x="5450297" y="4913087"/>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6" name="Picture 1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1419582" y="4960709"/>
              <a:ext cx="482823" cy="4668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26818245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1389 0.00439 L 1.03976 0.003 " pathEditMode="relative" rAng="0" ptsTypes="AA">
                                      <p:cBhvr>
                                        <p:cTn id="6" dur="2000" fill="hold"/>
                                        <p:tgtEl>
                                          <p:spTgt spid="122"/>
                                        </p:tgtEl>
                                        <p:attrNameLst>
                                          <p:attrName>ppt_x</p:attrName>
                                          <p:attrName>ppt_y</p:attrName>
                                        </p:attrNameLst>
                                      </p:cBhvr>
                                      <p:rCtr x="52674" y="-69"/>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1.66667E-6 -1.85185E-6 L 0.93733 -0.00347 " pathEditMode="relative" rAng="0" ptsTypes="AA">
                                      <p:cBhvr>
                                        <p:cTn id="10" dur="2000" fill="hold"/>
                                        <p:tgtEl>
                                          <p:spTgt spid="123"/>
                                        </p:tgtEl>
                                        <p:attrNameLst>
                                          <p:attrName>ppt_x</p:attrName>
                                          <p:attrName>ppt_y</p:attrName>
                                        </p:attrNameLst>
                                      </p:cBhvr>
                                      <p:rCtr x="46858" y="-185"/>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03177 0.00486 L 0.87952 -0.00278 " pathEditMode="relative" rAng="0" ptsTypes="AA">
                                      <p:cBhvr>
                                        <p:cTn id="14" dur="2000" fill="hold"/>
                                        <p:tgtEl>
                                          <p:spTgt spid="124"/>
                                        </p:tgtEl>
                                        <p:attrNameLst>
                                          <p:attrName>ppt_x</p:attrName>
                                          <p:attrName>ppt_y</p:attrName>
                                        </p:attrNameLst>
                                      </p:cBhvr>
                                      <p:rCtr x="42378" y="-394"/>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00937 0.00023 L 0.79062 -0.00163 " pathEditMode="relative" rAng="0" ptsTypes="AA">
                                      <p:cBhvr>
                                        <p:cTn id="18" dur="2000" fill="hold"/>
                                        <p:tgtEl>
                                          <p:spTgt spid="125"/>
                                        </p:tgtEl>
                                        <p:attrNameLst>
                                          <p:attrName>ppt_x</p:attrName>
                                          <p:attrName>ppt_y</p:attrName>
                                        </p:attrNameLst>
                                      </p:cBhvr>
                                      <p:rCtr x="39063" y="-93"/>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2.22222E-6 -3.7037E-7 L 0.70347 0.00023 " pathEditMode="relative" rAng="0" ptsTypes="AA">
                                      <p:cBhvr>
                                        <p:cTn id="22" dur="2000" fill="hold"/>
                                        <p:tgtEl>
                                          <p:spTgt spid="126"/>
                                        </p:tgtEl>
                                        <p:attrNameLst>
                                          <p:attrName>ppt_x</p:attrName>
                                          <p:attrName>ppt_y</p:attrName>
                                        </p:attrNameLst>
                                      </p:cBhvr>
                                      <p:rCtr x="3517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94" y="4053805"/>
            <a:ext cx="8175009" cy="1815882"/>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হরিণ এলো,খরগোশ এলো,ময়ূর এলো।তারাও রাজার ছোটো মেয়ে পারুলের দুঃখ বুঝতে পারলো।তারা পারুলের জন্য এনে দিল নানা ফলমূল।পরীরা এনে দিল মজার মজার খাবার।গভীর অরণ্যেপারুলের দিন কাটতে লাগলো একা একা।মনে তার অনেক দুঃখ।মা নেই ,বাবা নেই,বোনেরা নেই।</a:t>
            </a:r>
            <a:endParaRPr lang="en-US" sz="2800" dirty="0" smtClean="0">
              <a:latin typeface="NikoshBAN" panose="02000000000000000000" pitchFamily="2" charset="0"/>
              <a:cs typeface="NikoshBAN" panose="02000000000000000000" pitchFamily="2" charset="0"/>
            </a:endParaRPr>
          </a:p>
        </p:txBody>
      </p:sp>
      <p:sp>
        <p:nvSpPr>
          <p:cNvPr id="3" name="Rectangle 2"/>
          <p:cNvSpPr/>
          <p:nvPr/>
        </p:nvSpPr>
        <p:spPr>
          <a:xfrm>
            <a:off x="477672" y="4202556"/>
            <a:ext cx="8311486" cy="584775"/>
          </a:xfrm>
          <a:prstGeom prst="rect">
            <a:avLst/>
          </a:prstGeom>
        </p:spPr>
        <p:txBody>
          <a:bodyPr wrap="square">
            <a:spAutoFit/>
          </a:bodyPr>
          <a:lstStyle/>
          <a:p>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a:t>
            </a:r>
            <a:endParaRPr lang="en-US" sz="3200" dirty="0"/>
          </a:p>
        </p:txBody>
      </p:sp>
      <p:sp>
        <p:nvSpPr>
          <p:cNvPr id="5" name="Rectangle 4"/>
          <p:cNvSpPr/>
          <p:nvPr/>
        </p:nvSpPr>
        <p:spPr>
          <a:xfrm>
            <a:off x="2498855" y="282770"/>
            <a:ext cx="4269117" cy="707886"/>
          </a:xfrm>
          <a:prstGeom prst="rect">
            <a:avLst/>
          </a:prstGeom>
        </p:spPr>
        <p:txBody>
          <a:bodyPr wrap="none">
            <a:spAutoFit/>
          </a:bodyPr>
          <a:lstStyle/>
          <a:p>
            <a:r>
              <a:rPr lang="en-US" sz="4000" dirty="0">
                <a:latin typeface="NikoshBAN" panose="02000000000000000000" pitchFamily="2" charset="0"/>
                <a:cs typeface="NikoshBAN" panose="02000000000000000000" pitchFamily="2" charset="0"/>
              </a:rPr>
              <a:t>ছবি দেখি আর গল্পটা </a:t>
            </a:r>
            <a:r>
              <a:rPr lang="en-US" sz="4000" dirty="0" err="1" smtClean="0">
                <a:latin typeface="NikoshBAN" panose="02000000000000000000" pitchFamily="2" charset="0"/>
                <a:cs typeface="NikoshBAN" panose="02000000000000000000" pitchFamily="2" charset="0"/>
              </a:rPr>
              <a:t>পড়ি</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10" name="Rectangle 9"/>
          <p:cNvSpPr/>
          <p:nvPr/>
        </p:nvSpPr>
        <p:spPr>
          <a:xfrm>
            <a:off x="-898138" y="6150114"/>
            <a:ext cx="5767926" cy="707886"/>
          </a:xfrm>
          <a:prstGeom prst="rect">
            <a:avLst/>
          </a:prstGeom>
        </p:spPr>
        <p:txBody>
          <a:bodyPr wrap="none">
            <a:spAutoFit/>
          </a:bodyPr>
          <a:lstStyle/>
          <a:p>
            <a:r>
              <a:rPr lang="en-US" sz="4000" dirty="0">
                <a:latin typeface="NikoshBAN" panose="02000000000000000000" pitchFamily="2" charset="0"/>
                <a:cs typeface="NikoshBAN" panose="02000000000000000000" pitchFamily="2" charset="0"/>
              </a:rPr>
              <a:t>বেড়বাড়ী সরকারি প্রাথমিক বিদ্যালয়</a:t>
            </a:r>
          </a:p>
        </p:txBody>
      </p:sp>
      <p:grpSp>
        <p:nvGrpSpPr>
          <p:cNvPr id="15" name="Group 14"/>
          <p:cNvGrpSpPr/>
          <p:nvPr/>
        </p:nvGrpSpPr>
        <p:grpSpPr>
          <a:xfrm>
            <a:off x="1985825" y="961636"/>
            <a:ext cx="4952457" cy="3092169"/>
            <a:chOff x="4829103" y="1782800"/>
            <a:chExt cx="3960055" cy="1927274"/>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22205" r="13384" b="21590"/>
            <a:stretch/>
          </p:blipFill>
          <p:spPr>
            <a:xfrm>
              <a:off x="4829103" y="1782800"/>
              <a:ext cx="3960055" cy="19272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7893" y="2272299"/>
              <a:ext cx="581719" cy="38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166555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0"/>
                                  </p:stCondLst>
                                  <p:childTnLst>
                                    <p:animMotion origin="layout" path="M 1.14844 -0.02431 L -0.73108 0.01157 " pathEditMode="relative" rAng="0" ptsTypes="AA">
                                      <p:cBhvr>
                                        <p:cTn id="6" dur="5000" fill="hold"/>
                                        <p:tgtEl>
                                          <p:spTgt spid="10"/>
                                        </p:tgtEl>
                                        <p:attrNameLst>
                                          <p:attrName>ppt_x</p:attrName>
                                          <p:attrName>ppt_y</p:attrName>
                                        </p:attrNameLst>
                                      </p:cBhvr>
                                      <p:rCtr x="-93976" y="1782"/>
                                    </p:animMotion>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5"/>
                                        </p:tgtEl>
                                        <p:attrNameLst>
                                          <p:attrName>ppt_x</p:attrName>
                                          <p:attrName>ppt_y</p:attrName>
                                        </p:attrNameLst>
                                      </p:cBhvr>
                                    </p:animMotion>
                                    <p:animRot by="1500000">
                                      <p:cBhvr>
                                        <p:cTn id="11" dur="125" fill="hold">
                                          <p:stCondLst>
                                            <p:cond delay="0"/>
                                          </p:stCondLst>
                                        </p:cTn>
                                        <p:tgtEl>
                                          <p:spTgt spid="5"/>
                                        </p:tgtEl>
                                        <p:attrNameLst>
                                          <p:attrName>r</p:attrName>
                                        </p:attrNameLst>
                                      </p:cBhvr>
                                    </p:animRot>
                                    <p:animRot by="-1500000">
                                      <p:cBhvr>
                                        <p:cTn id="12" dur="125" fill="hold">
                                          <p:stCondLst>
                                            <p:cond delay="125"/>
                                          </p:stCondLst>
                                        </p:cTn>
                                        <p:tgtEl>
                                          <p:spTgt spid="5"/>
                                        </p:tgtEl>
                                        <p:attrNameLst>
                                          <p:attrName>r</p:attrName>
                                        </p:attrNameLst>
                                      </p:cBhvr>
                                    </p:animRot>
                                    <p:animRot by="-1500000">
                                      <p:cBhvr>
                                        <p:cTn id="13" dur="125" fill="hold">
                                          <p:stCondLst>
                                            <p:cond delay="250"/>
                                          </p:stCondLst>
                                        </p:cTn>
                                        <p:tgtEl>
                                          <p:spTgt spid="5"/>
                                        </p:tgtEl>
                                        <p:attrNameLst>
                                          <p:attrName>r</p:attrName>
                                        </p:attrNameLst>
                                      </p:cBhvr>
                                    </p:animRot>
                                    <p:animRot by="1500000">
                                      <p:cBhvr>
                                        <p:cTn id="14" dur="125" fill="hold">
                                          <p:stCondLst>
                                            <p:cond delay="375"/>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3052" t="21733" r="32448" b="34802"/>
          <a:stretch/>
        </p:blipFill>
        <p:spPr>
          <a:xfrm>
            <a:off x="4260222" y="1175910"/>
            <a:ext cx="3559945" cy="2218137"/>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42" t="24991" r="40895" b="6286"/>
          <a:stretch/>
        </p:blipFill>
        <p:spPr>
          <a:xfrm>
            <a:off x="457801" y="1204077"/>
            <a:ext cx="3452883" cy="2322848"/>
          </a:xfrm>
          <a:prstGeom prst="rect">
            <a:avLst/>
          </a:prstGeom>
        </p:spPr>
      </p:pic>
      <p:sp>
        <p:nvSpPr>
          <p:cNvPr id="4" name="TextBox 3"/>
          <p:cNvSpPr txBox="1"/>
          <p:nvPr/>
        </p:nvSpPr>
        <p:spPr>
          <a:xfrm>
            <a:off x="354842" y="3526925"/>
            <a:ext cx="8467375" cy="2246769"/>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একদিন রাজার খেয়াল হলো শিকারে যাবেন।রাজার খেয়াল মানে সহজ কথা নয়য়।উজির ,নাজির,পইক বরকন্দাজনিয়ে বের হলেন শিকারে। সবাই দূরে দেখতে পেলো একটা সুন্দর কুটির।সেই কুটিরে বাস করে এক সুন্দরী কন্যা।তিনি খাও্যার ইচ্ছা জানিয়েছেন।পারুল রান্না করলো পোলাও,কুরমা ও মাংস।কিন্তু কোনো কিছুতেই একটুও নুন দিল না।</a:t>
            </a:r>
            <a:endParaRPr lang="en-US" sz="2800" dirty="0" smtClean="0">
              <a:latin typeface="NikoshBAN" panose="02000000000000000000" pitchFamily="2" charset="0"/>
              <a:cs typeface="NikoshBAN" panose="02000000000000000000" pitchFamily="2" charset="0"/>
            </a:endParaRPr>
          </a:p>
        </p:txBody>
      </p:sp>
      <p:sp>
        <p:nvSpPr>
          <p:cNvPr id="5" name="Rectangle 4"/>
          <p:cNvSpPr/>
          <p:nvPr/>
        </p:nvSpPr>
        <p:spPr>
          <a:xfrm>
            <a:off x="2329244" y="168142"/>
            <a:ext cx="3861955" cy="646331"/>
          </a:xfrm>
          <a:prstGeom prst="rect">
            <a:avLst/>
          </a:prstGeom>
        </p:spPr>
        <p:txBody>
          <a:bodyPr wrap="none">
            <a:spAutoFit/>
          </a:bodyPr>
          <a:lstStyle/>
          <a:p>
            <a:r>
              <a:rPr lang="en-US" sz="3600" dirty="0">
                <a:latin typeface="NikoshBAN" panose="02000000000000000000" pitchFamily="2" charset="0"/>
                <a:cs typeface="NikoshBAN" panose="02000000000000000000" pitchFamily="2" charset="0"/>
              </a:rPr>
              <a:t>ছবি দেখি আর গল্পটা পড়ি-</a:t>
            </a:r>
          </a:p>
        </p:txBody>
      </p:sp>
    </p:spTree>
    <p:extLst>
      <p:ext uri="{BB962C8B-B14F-4D97-AF65-F5344CB8AC3E}">
        <p14:creationId xmlns:p14="http://schemas.microsoft.com/office/powerpoint/2010/main" val="324433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2005" y="350475"/>
            <a:ext cx="4490114"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শব্দের অর্থ জেনে নিই-</a:t>
            </a:r>
            <a:endParaRPr lang="en-US" sz="4000" dirty="0" smtClean="0">
              <a:latin typeface="NikoshBAN" panose="02000000000000000000" pitchFamily="2" charset="0"/>
              <a:cs typeface="NikoshBAN" panose="02000000000000000000" pitchFamily="2" charset="0"/>
            </a:endParaRPr>
          </a:p>
        </p:txBody>
      </p:sp>
      <p:grpSp>
        <p:nvGrpSpPr>
          <p:cNvPr id="30" name="Group 29"/>
          <p:cNvGrpSpPr/>
          <p:nvPr/>
        </p:nvGrpSpPr>
        <p:grpSpPr>
          <a:xfrm>
            <a:off x="504967" y="1253320"/>
            <a:ext cx="6523630" cy="4401205"/>
            <a:chOff x="504967" y="1253320"/>
            <a:chExt cx="6523630" cy="4401205"/>
          </a:xfrm>
        </p:grpSpPr>
        <p:sp>
          <p:nvSpPr>
            <p:cNvPr id="3" name="TextBox 2"/>
            <p:cNvSpPr txBox="1"/>
            <p:nvPr/>
          </p:nvSpPr>
          <p:spPr>
            <a:xfrm>
              <a:off x="504967" y="1253320"/>
              <a:ext cx="6523630" cy="4401205"/>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অরণ্য</a:t>
              </a:r>
              <a:r>
                <a:rPr lang="bn-BD" sz="4000" dirty="0" smtClean="0">
                  <a:latin typeface="NikoshBAN" panose="02000000000000000000" pitchFamily="2" charset="0"/>
                  <a:cs typeface="NikoshBAN" panose="02000000000000000000" pitchFamily="2" charset="0"/>
                </a:rPr>
                <a:t> </a:t>
              </a:r>
              <a:endParaRPr lang="en-US" sz="4000" dirty="0" smtClean="0">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                         </a:t>
              </a:r>
            </a:p>
            <a:p>
              <a:r>
                <a:rPr lang="en-US" sz="4000" dirty="0" err="1" smtClean="0">
                  <a:latin typeface="NikoshBAN" panose="02000000000000000000" pitchFamily="2" charset="0"/>
                  <a:cs typeface="NikoshBAN" panose="02000000000000000000" pitchFamily="2" charset="0"/>
                </a:rPr>
                <a:t>জনপ্রাণী</a:t>
              </a:r>
              <a:endParaRPr lang="en-US" sz="4000" dirty="0" smtClean="0">
                <a:latin typeface="NikoshBAN" panose="02000000000000000000" pitchFamily="2" charset="0"/>
                <a:cs typeface="NikoshBAN" panose="02000000000000000000" pitchFamily="2" charset="0"/>
              </a:endParaRPr>
            </a:p>
            <a:p>
              <a:endParaRPr lang="en-US"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উজির</a:t>
              </a:r>
              <a:endParaRPr lang="en-US" sz="4000" dirty="0" smtClean="0">
                <a:latin typeface="NikoshBAN" panose="02000000000000000000" pitchFamily="2" charset="0"/>
                <a:cs typeface="NikoshBAN" panose="02000000000000000000" pitchFamily="2" charset="0"/>
              </a:endParaRPr>
            </a:p>
            <a:p>
              <a:endParaRPr lang="en-US"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পাইক</a:t>
              </a:r>
              <a:r>
                <a:rPr lang="bn-BD" sz="4000" dirty="0" smtClean="0">
                  <a:latin typeface="NikoshBAN" panose="02000000000000000000" pitchFamily="2" charset="0"/>
                  <a:cs typeface="NikoshBAN" panose="02000000000000000000" pitchFamily="2" charset="0"/>
                </a:rPr>
                <a:t>                                         </a:t>
              </a:r>
              <a:endParaRPr lang="en-US" sz="4000" dirty="0" smtClean="0">
                <a:latin typeface="NikoshBAN" panose="02000000000000000000" pitchFamily="2" charset="0"/>
                <a:cs typeface="NikoshBAN" panose="02000000000000000000" pitchFamily="2" charset="0"/>
              </a:endParaRPr>
            </a:p>
          </p:txBody>
        </p:sp>
        <p:sp>
          <p:nvSpPr>
            <p:cNvPr id="4" name="Right Arrow 3"/>
            <p:cNvSpPr/>
            <p:nvPr/>
          </p:nvSpPr>
          <p:spPr>
            <a:xfrm>
              <a:off x="2244135" y="1345365"/>
              <a:ext cx="698461" cy="49132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244135" y="2554791"/>
              <a:ext cx="698461" cy="49132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223181" y="3632847"/>
              <a:ext cx="698461" cy="49132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223181" y="4883853"/>
              <a:ext cx="698461" cy="49132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7062" y="1303999"/>
            <a:ext cx="1744496" cy="906938"/>
          </a:xfrm>
          <a:prstGeom prst="rect">
            <a:avLst/>
          </a:prstGeom>
        </p:spPr>
      </p:pic>
      <p:sp>
        <p:nvSpPr>
          <p:cNvPr id="13" name="TextBox 12"/>
          <p:cNvSpPr txBox="1"/>
          <p:nvPr/>
        </p:nvSpPr>
        <p:spPr>
          <a:xfrm>
            <a:off x="5390429" y="3916574"/>
            <a:ext cx="2190309" cy="707886"/>
          </a:xfrm>
          <a:prstGeom prst="rect">
            <a:avLst/>
          </a:prstGeom>
          <a:noFill/>
        </p:spPr>
        <p:txBody>
          <a:bodyPr wrap="square" rtlCol="0">
            <a:spAutoFit/>
          </a:bodyPr>
          <a:lstStyle/>
          <a:p>
            <a:endParaRPr lang="en-US" sz="4000" dirty="0" smtClean="0">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35405" t="13968" r="30867"/>
          <a:stretch/>
        </p:blipFill>
        <p:spPr>
          <a:xfrm>
            <a:off x="3402456" y="3512756"/>
            <a:ext cx="1435832" cy="807635"/>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88271" y="4373776"/>
            <a:ext cx="1364505" cy="1405971"/>
          </a:xfrm>
          <a:prstGeom prst="rect">
            <a:avLst/>
          </a:prstGeom>
        </p:spPr>
      </p:pic>
      <p:grpSp>
        <p:nvGrpSpPr>
          <p:cNvPr id="26" name="Group 25"/>
          <p:cNvGrpSpPr/>
          <p:nvPr/>
        </p:nvGrpSpPr>
        <p:grpSpPr>
          <a:xfrm>
            <a:off x="5375281" y="1601826"/>
            <a:ext cx="3546719" cy="523220"/>
            <a:chOff x="5375281" y="1601826"/>
            <a:chExt cx="3546719" cy="523220"/>
          </a:xfrm>
        </p:grpSpPr>
        <p:sp>
          <p:nvSpPr>
            <p:cNvPr id="11" name="TextBox 10"/>
            <p:cNvSpPr txBox="1"/>
            <p:nvPr/>
          </p:nvSpPr>
          <p:spPr>
            <a:xfrm>
              <a:off x="5823958" y="1601826"/>
              <a:ext cx="3098042" cy="52322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গাছপালায় ভরা বন জঙ্গল</a:t>
              </a:r>
              <a:endParaRPr lang="en-US" sz="2800" dirty="0" smtClean="0">
                <a:latin typeface="NikoshBAN" panose="02000000000000000000" pitchFamily="2" charset="0"/>
                <a:cs typeface="NikoshBAN" panose="02000000000000000000" pitchFamily="2" charset="0"/>
              </a:endParaRPr>
            </a:p>
          </p:txBody>
        </p:sp>
        <p:sp>
          <p:nvSpPr>
            <p:cNvPr id="22" name="Right Arrow 21"/>
            <p:cNvSpPr/>
            <p:nvPr/>
          </p:nvSpPr>
          <p:spPr>
            <a:xfrm>
              <a:off x="5375281" y="1697188"/>
              <a:ext cx="399786" cy="35394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402456" y="2287942"/>
            <a:ext cx="1949350" cy="1025017"/>
            <a:chOff x="3402456" y="2287942"/>
            <a:chExt cx="1949350" cy="1025017"/>
          </a:xfrm>
        </p:grpSpPr>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27044" t="63314"/>
            <a:stretch/>
          </p:blipFill>
          <p:spPr>
            <a:xfrm>
              <a:off x="3402456" y="2287942"/>
              <a:ext cx="1331623" cy="102501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1897" y="2302534"/>
              <a:ext cx="989909" cy="997348"/>
            </a:xfrm>
            <a:prstGeom prst="rect">
              <a:avLst/>
            </a:prstGeom>
          </p:spPr>
        </p:pic>
      </p:grpSp>
      <p:grpSp>
        <p:nvGrpSpPr>
          <p:cNvPr id="27" name="Group 26"/>
          <p:cNvGrpSpPr/>
          <p:nvPr/>
        </p:nvGrpSpPr>
        <p:grpSpPr>
          <a:xfrm>
            <a:off x="5380733" y="2508377"/>
            <a:ext cx="3387032" cy="523220"/>
            <a:chOff x="5455158" y="2508377"/>
            <a:chExt cx="3514456" cy="523220"/>
          </a:xfrm>
        </p:grpSpPr>
        <p:sp>
          <p:nvSpPr>
            <p:cNvPr id="16" name="TextBox 15"/>
            <p:cNvSpPr txBox="1"/>
            <p:nvPr/>
          </p:nvSpPr>
          <p:spPr>
            <a:xfrm>
              <a:off x="6007299" y="2508377"/>
              <a:ext cx="2962315" cy="52322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মানুষ ও অন্যান্য প্রাণী</a:t>
              </a:r>
              <a:endParaRPr lang="en-US" sz="2800" dirty="0" smtClean="0">
                <a:latin typeface="NikoshBAN" panose="02000000000000000000" pitchFamily="2" charset="0"/>
                <a:cs typeface="NikoshBAN" panose="02000000000000000000" pitchFamily="2" charset="0"/>
              </a:endParaRPr>
            </a:p>
          </p:txBody>
        </p:sp>
        <p:sp>
          <p:nvSpPr>
            <p:cNvPr id="23" name="Right Arrow 22"/>
            <p:cNvSpPr/>
            <p:nvPr/>
          </p:nvSpPr>
          <p:spPr>
            <a:xfrm>
              <a:off x="5455158" y="2648880"/>
              <a:ext cx="382792" cy="35394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455158" y="3600971"/>
            <a:ext cx="3043613" cy="523220"/>
            <a:chOff x="5455158" y="3600971"/>
            <a:chExt cx="3043613" cy="523220"/>
          </a:xfrm>
        </p:grpSpPr>
        <p:sp>
          <p:nvSpPr>
            <p:cNvPr id="20" name="TextBox 19"/>
            <p:cNvSpPr txBox="1"/>
            <p:nvPr/>
          </p:nvSpPr>
          <p:spPr>
            <a:xfrm>
              <a:off x="6069470" y="3600971"/>
              <a:ext cx="2429301" cy="52322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মন্ত্রী</a:t>
              </a:r>
              <a:endParaRPr lang="en-US" sz="2800" dirty="0" smtClean="0">
                <a:latin typeface="NikoshBAN" panose="02000000000000000000" pitchFamily="2" charset="0"/>
                <a:cs typeface="NikoshBAN" panose="02000000000000000000" pitchFamily="2" charset="0"/>
              </a:endParaRPr>
            </a:p>
          </p:txBody>
        </p:sp>
        <p:sp>
          <p:nvSpPr>
            <p:cNvPr id="24" name="Right Arrow 23"/>
            <p:cNvSpPr/>
            <p:nvPr/>
          </p:nvSpPr>
          <p:spPr>
            <a:xfrm>
              <a:off x="5455158" y="3721615"/>
              <a:ext cx="382792" cy="35394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388492" y="4867903"/>
            <a:ext cx="2328868" cy="523220"/>
            <a:chOff x="5388492" y="4867903"/>
            <a:chExt cx="2328868" cy="523220"/>
          </a:xfrm>
        </p:grpSpPr>
        <p:sp>
          <p:nvSpPr>
            <p:cNvPr id="21" name="TextBox 20"/>
            <p:cNvSpPr txBox="1"/>
            <p:nvPr/>
          </p:nvSpPr>
          <p:spPr>
            <a:xfrm>
              <a:off x="6069470" y="4867903"/>
              <a:ext cx="1647890" cy="52322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লাঠিয়াল</a:t>
              </a:r>
              <a:endParaRPr lang="en-US" sz="2800" dirty="0" smtClean="0">
                <a:latin typeface="NikoshBAN" panose="02000000000000000000" pitchFamily="2" charset="0"/>
                <a:cs typeface="NikoshBAN" panose="02000000000000000000" pitchFamily="2" charset="0"/>
              </a:endParaRPr>
            </a:p>
          </p:txBody>
        </p:sp>
        <p:sp>
          <p:nvSpPr>
            <p:cNvPr id="25" name="Right Arrow 24"/>
            <p:cNvSpPr/>
            <p:nvPr/>
          </p:nvSpPr>
          <p:spPr>
            <a:xfrm>
              <a:off x="5388492" y="4960535"/>
              <a:ext cx="409173" cy="35394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075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ppt_x"/>
                                          </p:val>
                                        </p:tav>
                                        <p:tav tm="100000">
                                          <p:val>
                                            <p:strVal val="#ppt_x"/>
                                          </p:val>
                                        </p:tav>
                                      </p:tavLst>
                                    </p:anim>
                                    <p:anim calcmode="lin" valueType="num">
                                      <p:cBhvr additive="base">
                                        <p:cTn id="5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1188" y="545910"/>
            <a:ext cx="4271750" cy="707886"/>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4000" dirty="0" smtClean="0">
                <a:latin typeface="NikoshBAN" panose="02000000000000000000" pitchFamily="2" charset="0"/>
                <a:cs typeface="NikoshBAN" panose="02000000000000000000" pitchFamily="2" charset="0"/>
              </a:rPr>
              <a:t>    শিক্ষার্থীর নিরব পাঠ</a:t>
            </a:r>
            <a:endParaRPr lang="en-US" sz="4000" dirty="0" smtClean="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162" y="1970521"/>
            <a:ext cx="3248166" cy="330433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155" t="4824" r="6094" b="4364"/>
          <a:stretch/>
        </p:blipFill>
        <p:spPr>
          <a:xfrm>
            <a:off x="414965" y="1831422"/>
            <a:ext cx="5003197" cy="35825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1483549" y="3100069"/>
            <a:ext cx="2866029" cy="1323439"/>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বাংলা বইয়ের </a:t>
            </a:r>
          </a:p>
          <a:p>
            <a:r>
              <a:rPr lang="bn-BD" sz="4000" dirty="0" smtClean="0">
                <a:latin typeface="NikoshBAN" panose="02000000000000000000" pitchFamily="2" charset="0"/>
                <a:cs typeface="NikoshBAN" panose="02000000000000000000" pitchFamily="2" charset="0"/>
              </a:rPr>
              <a:t>৮ পৃষ্ঠা খোলো।</a:t>
            </a:r>
            <a:endParaRPr lang="en-US" sz="40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8547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iterate type="lt">
                                    <p:tmPct val="10000"/>
                                  </p:iterate>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additive="base">
                                        <p:cTn id="2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3767" y="614148"/>
            <a:ext cx="4053386" cy="1173708"/>
          </a:xfrm>
          <a:prstGeom prst="rect">
            <a:avLst/>
          </a:prstGeom>
          <a:noFill/>
        </p:spPr>
        <p:txBody>
          <a:bodyPr wrap="square" rtlCol="0">
            <a:spAutoFit/>
          </a:bodyPr>
          <a:lstStyle/>
          <a:p>
            <a:endParaRPr lang="en-US" sz="4000" dirty="0" smtClean="0">
              <a:latin typeface="NikoshBAN" panose="02000000000000000000" pitchFamily="2" charset="0"/>
              <a:cs typeface="NikoshBAN" panose="02000000000000000000" pitchFamily="2" charset="0"/>
            </a:endParaRPr>
          </a:p>
        </p:txBody>
      </p:sp>
      <p:sp>
        <p:nvSpPr>
          <p:cNvPr id="3" name="TextBox 2"/>
          <p:cNvSpPr txBox="1"/>
          <p:nvPr/>
        </p:nvSpPr>
        <p:spPr>
          <a:xfrm>
            <a:off x="586854" y="493116"/>
            <a:ext cx="7192370" cy="70788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4000" dirty="0" smtClean="0">
                <a:latin typeface="NikoshBAN" panose="02000000000000000000" pitchFamily="2" charset="0"/>
                <a:cs typeface="NikoshBAN" panose="02000000000000000000" pitchFamily="2" charset="0"/>
              </a:rPr>
              <a:t>  যুক্তব্যঞ্জন ভেঙে শব্দ গঠণ ও বাক্য তৈরি -</a:t>
            </a:r>
            <a:endParaRPr lang="en-US" sz="4000" dirty="0" smtClean="0">
              <a:latin typeface="NikoshBAN" panose="02000000000000000000" pitchFamily="2" charset="0"/>
              <a:cs typeface="NikoshBAN" panose="02000000000000000000" pitchFamily="2" charset="0"/>
            </a:endParaRPr>
          </a:p>
        </p:txBody>
      </p:sp>
      <p:sp>
        <p:nvSpPr>
          <p:cNvPr id="4" name="TextBox 3"/>
          <p:cNvSpPr txBox="1"/>
          <p:nvPr/>
        </p:nvSpPr>
        <p:spPr>
          <a:xfrm>
            <a:off x="450376" y="1793192"/>
            <a:ext cx="6482687" cy="3170099"/>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জঙ্গল</a:t>
            </a:r>
            <a:r>
              <a:rPr lang="bn-BD" sz="4000" dirty="0" smtClean="0">
                <a:latin typeface="NikoshBAN" panose="02000000000000000000" pitchFamily="2" charset="0"/>
                <a:cs typeface="NikoshBAN" panose="02000000000000000000" pitchFamily="2" charset="0"/>
              </a:rPr>
              <a:t>      </a:t>
            </a:r>
            <a:endParaRPr lang="bn-BD" sz="4000" dirty="0" smtClean="0">
              <a:latin typeface="NikoshBAN" panose="02000000000000000000" pitchFamily="2" charset="0"/>
              <a:cs typeface="NikoshBAN" panose="02000000000000000000" pitchFamily="2" charset="0"/>
            </a:endParaRPr>
          </a:p>
          <a:p>
            <a:endParaRPr lang="bn-BD" sz="4000" dirty="0">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মিষ্টি</a:t>
            </a:r>
          </a:p>
          <a:p>
            <a:endParaRPr lang="bn-BD" sz="4000" dirty="0">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কিন্তু</a:t>
            </a:r>
            <a:endParaRPr lang="bn-BD" sz="4000" dirty="0">
              <a:latin typeface="NikoshBAN" panose="02000000000000000000" pitchFamily="2" charset="0"/>
              <a:cs typeface="NikoshBAN" panose="02000000000000000000" pitchFamily="2" charset="0"/>
            </a:endParaRPr>
          </a:p>
        </p:txBody>
      </p:sp>
      <p:sp>
        <p:nvSpPr>
          <p:cNvPr id="5" name="Oval 4"/>
          <p:cNvSpPr/>
          <p:nvPr/>
        </p:nvSpPr>
        <p:spPr>
          <a:xfrm>
            <a:off x="2115403" y="1648363"/>
            <a:ext cx="1269242" cy="77792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rPr>
              <a:t>ঙ্গ</a:t>
            </a:r>
            <a:endParaRPr lang="en-US" sz="3200" dirty="0">
              <a:solidFill>
                <a:schemeClr val="tx1"/>
              </a:solidFill>
            </a:endParaRPr>
          </a:p>
        </p:txBody>
      </p:sp>
      <p:sp>
        <p:nvSpPr>
          <p:cNvPr id="6" name="Oval 5"/>
          <p:cNvSpPr/>
          <p:nvPr/>
        </p:nvSpPr>
        <p:spPr>
          <a:xfrm>
            <a:off x="2115403" y="4185368"/>
            <a:ext cx="1269242" cy="77792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rPr>
              <a:t>ন্ত</a:t>
            </a:r>
            <a:endParaRPr lang="en-US" sz="3200" dirty="0">
              <a:solidFill>
                <a:schemeClr val="tx1"/>
              </a:solidFill>
            </a:endParaRPr>
          </a:p>
        </p:txBody>
      </p:sp>
      <p:sp>
        <p:nvSpPr>
          <p:cNvPr id="7" name="Oval 6"/>
          <p:cNvSpPr/>
          <p:nvPr/>
        </p:nvSpPr>
        <p:spPr>
          <a:xfrm>
            <a:off x="2115403" y="2989279"/>
            <a:ext cx="1269242" cy="77792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rPr>
              <a:t>ষ্ট</a:t>
            </a:r>
            <a:endParaRPr lang="en-US" sz="3200" dirty="0">
              <a:solidFill>
                <a:schemeClr val="tx1"/>
              </a:solidFill>
            </a:endParaRPr>
          </a:p>
        </p:txBody>
      </p:sp>
      <p:sp>
        <p:nvSpPr>
          <p:cNvPr id="8" name="Oval 7"/>
          <p:cNvSpPr/>
          <p:nvPr/>
        </p:nvSpPr>
        <p:spPr>
          <a:xfrm>
            <a:off x="3780430" y="1588895"/>
            <a:ext cx="1269242" cy="77792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rPr>
              <a:t>ঙ</a:t>
            </a:r>
            <a:endParaRPr lang="en-US" sz="3200" dirty="0">
              <a:solidFill>
                <a:schemeClr val="tx1"/>
              </a:solidFill>
            </a:endParaRPr>
          </a:p>
        </p:txBody>
      </p:sp>
      <p:sp>
        <p:nvSpPr>
          <p:cNvPr id="9" name="Oval 8"/>
          <p:cNvSpPr/>
          <p:nvPr/>
        </p:nvSpPr>
        <p:spPr>
          <a:xfrm>
            <a:off x="5431809" y="1640491"/>
            <a:ext cx="1269242" cy="77792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rPr>
              <a:t>গ</a:t>
            </a:r>
            <a:endParaRPr lang="en-US" sz="3200" dirty="0">
              <a:solidFill>
                <a:schemeClr val="tx1"/>
              </a:solidFill>
            </a:endParaRPr>
          </a:p>
        </p:txBody>
      </p:sp>
      <p:sp>
        <p:nvSpPr>
          <p:cNvPr id="10" name="Oval 9"/>
          <p:cNvSpPr/>
          <p:nvPr/>
        </p:nvSpPr>
        <p:spPr>
          <a:xfrm>
            <a:off x="5377217" y="4185367"/>
            <a:ext cx="1269242" cy="77792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rPr>
              <a:t>ত</a:t>
            </a:r>
            <a:endParaRPr lang="en-US" sz="3200" dirty="0">
              <a:solidFill>
                <a:schemeClr val="tx1"/>
              </a:solidFill>
            </a:endParaRPr>
          </a:p>
        </p:txBody>
      </p:sp>
      <p:sp>
        <p:nvSpPr>
          <p:cNvPr id="11" name="Oval 10"/>
          <p:cNvSpPr/>
          <p:nvPr/>
        </p:nvSpPr>
        <p:spPr>
          <a:xfrm>
            <a:off x="3780430" y="2950434"/>
            <a:ext cx="1269242" cy="77792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rPr>
              <a:t>ষ</a:t>
            </a:r>
            <a:endParaRPr lang="en-US" sz="3200" dirty="0">
              <a:solidFill>
                <a:schemeClr val="tx1"/>
              </a:solidFill>
            </a:endParaRPr>
          </a:p>
        </p:txBody>
      </p:sp>
      <p:sp>
        <p:nvSpPr>
          <p:cNvPr id="12" name="Oval 11"/>
          <p:cNvSpPr/>
          <p:nvPr/>
        </p:nvSpPr>
        <p:spPr>
          <a:xfrm>
            <a:off x="3746310" y="4185367"/>
            <a:ext cx="1269242" cy="77792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rPr>
              <a:t>ন</a:t>
            </a:r>
            <a:endParaRPr lang="en-US" sz="3200" dirty="0">
              <a:solidFill>
                <a:schemeClr val="tx1"/>
              </a:solidFill>
            </a:endParaRPr>
          </a:p>
        </p:txBody>
      </p:sp>
      <p:sp>
        <p:nvSpPr>
          <p:cNvPr id="13" name="Oval 12"/>
          <p:cNvSpPr/>
          <p:nvPr/>
        </p:nvSpPr>
        <p:spPr>
          <a:xfrm>
            <a:off x="5424982" y="2950434"/>
            <a:ext cx="1269242" cy="77792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rPr>
              <a:t>ট</a:t>
            </a:r>
            <a:endParaRPr lang="en-US" sz="3200" dirty="0">
              <a:solidFill>
                <a:schemeClr val="tx1"/>
              </a:solidFill>
            </a:endParaRPr>
          </a:p>
        </p:txBody>
      </p:sp>
      <p:sp>
        <p:nvSpPr>
          <p:cNvPr id="14" name="TextBox 13"/>
          <p:cNvSpPr txBox="1"/>
          <p:nvPr/>
        </p:nvSpPr>
        <p:spPr>
          <a:xfrm>
            <a:off x="6803409" y="3059316"/>
            <a:ext cx="1951630"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কষ্ট,সৃষ্টি</a:t>
            </a:r>
            <a:endParaRPr lang="en-US" sz="4000" dirty="0" smtClean="0">
              <a:latin typeface="NikoshBAN" panose="02000000000000000000" pitchFamily="2" charset="0"/>
              <a:cs typeface="NikoshBAN" panose="02000000000000000000" pitchFamily="2" charset="0"/>
            </a:endParaRPr>
          </a:p>
        </p:txBody>
      </p:sp>
      <p:sp>
        <p:nvSpPr>
          <p:cNvPr id="16" name="TextBox 15"/>
          <p:cNvSpPr txBox="1"/>
          <p:nvPr/>
        </p:nvSpPr>
        <p:spPr>
          <a:xfrm>
            <a:off x="6707875" y="4364586"/>
            <a:ext cx="2067636"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জন্তু,প্রান্ত</a:t>
            </a:r>
            <a:endParaRPr lang="en-US" sz="4000" dirty="0" smtClean="0">
              <a:latin typeface="NikoshBAN" panose="02000000000000000000" pitchFamily="2" charset="0"/>
              <a:cs typeface="NikoshBAN" panose="02000000000000000000" pitchFamily="2" charset="0"/>
            </a:endParaRPr>
          </a:p>
        </p:txBody>
      </p:sp>
      <p:sp>
        <p:nvSpPr>
          <p:cNvPr id="17" name="TextBox 16"/>
          <p:cNvSpPr txBox="1"/>
          <p:nvPr/>
        </p:nvSpPr>
        <p:spPr>
          <a:xfrm>
            <a:off x="6830705" y="1715113"/>
            <a:ext cx="2149522"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মঙ্গল,অঙ্গ</a:t>
            </a:r>
            <a:endParaRPr lang="en-US" sz="4000" dirty="0" smtClean="0">
              <a:latin typeface="NikoshBAN" panose="02000000000000000000" pitchFamily="2" charset="0"/>
              <a:cs typeface="NikoshBAN" panose="02000000000000000000" pitchFamily="2" charset="0"/>
            </a:endParaRPr>
          </a:p>
        </p:txBody>
      </p:sp>
      <p:sp>
        <p:nvSpPr>
          <p:cNvPr id="15" name="Rectangle 14"/>
          <p:cNvSpPr/>
          <p:nvPr/>
        </p:nvSpPr>
        <p:spPr>
          <a:xfrm>
            <a:off x="-1386995" y="6150114"/>
            <a:ext cx="5767926" cy="707886"/>
          </a:xfrm>
          <a:prstGeom prst="rect">
            <a:avLst/>
          </a:prstGeom>
        </p:spPr>
        <p:txBody>
          <a:bodyPr wrap="none">
            <a:spAutoFit/>
          </a:bodyPr>
          <a:lstStyle/>
          <a:p>
            <a:r>
              <a:rPr lang="en-US" sz="4000" dirty="0">
                <a:latin typeface="NikoshBAN" panose="02000000000000000000" pitchFamily="2" charset="0"/>
                <a:cs typeface="NikoshBAN" panose="02000000000000000000" pitchFamily="2" charset="0"/>
              </a:rPr>
              <a:t>বেড়বাড়ী সরকারি প্রাথমিক বিদ্যালয়</a:t>
            </a:r>
          </a:p>
        </p:txBody>
      </p:sp>
    </p:spTree>
    <p:extLst>
      <p:ext uri="{BB962C8B-B14F-4D97-AF65-F5344CB8AC3E}">
        <p14:creationId xmlns:p14="http://schemas.microsoft.com/office/powerpoint/2010/main" val="182850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0"/>
                                  </p:stCondLst>
                                  <p:childTnLst>
                                    <p:animMotion origin="layout" path="M 1.15017 -0.03565 L -0.62518 0.00139 " pathEditMode="relative" rAng="0" ptsTypes="AA">
                                      <p:cBhvr>
                                        <p:cTn id="6" dur="5000" fill="hold"/>
                                        <p:tgtEl>
                                          <p:spTgt spid="15"/>
                                        </p:tgtEl>
                                        <p:attrNameLst>
                                          <p:attrName>ppt_x</p:attrName>
                                          <p:attrName>ppt_y</p:attrName>
                                        </p:attrNameLst>
                                      </p:cBhvr>
                                      <p:rCtr x="-88767" y="185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3"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1+#ppt_w/2"/>
                                          </p:val>
                                        </p:tav>
                                        <p:tav tm="100000">
                                          <p:val>
                                            <p:strVal val="#ppt_x"/>
                                          </p:val>
                                        </p:tav>
                                      </p:tavLst>
                                    </p:anim>
                                    <p:anim calcmode="lin" valueType="num">
                                      <p:cBhvr additive="base">
                                        <p:cTn id="7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p:bldP spid="16" grpId="0"/>
      <p:bldP spid="17"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7791" y="559558"/>
            <a:ext cx="3671247" cy="707886"/>
          </a:xfrm>
          <a:prstGeom prst="rect">
            <a:avLst/>
          </a:prstGeom>
          <a:solidFill>
            <a:srgbClr val="92D050"/>
          </a:solidFill>
          <a:effectLst>
            <a:glow rad="228600">
              <a:schemeClr val="accent4">
                <a:satMod val="175000"/>
                <a:alpha val="40000"/>
              </a:schemeClr>
            </a:glow>
          </a:effectLst>
        </p:spPr>
        <p:txBody>
          <a:bodyPr wrap="square" rtlCol="0">
            <a:spAutoFit/>
          </a:bodyPr>
          <a:lstStyle/>
          <a:p>
            <a:r>
              <a:rPr lang="bn-BD" sz="4000" dirty="0" smtClean="0">
                <a:latin typeface="NikoshBAN" panose="02000000000000000000" pitchFamily="2" charset="0"/>
                <a:cs typeface="NikoshBAN" panose="02000000000000000000" pitchFamily="2" charset="0"/>
              </a:rPr>
              <a:t>    মৌখিক মূল্যায়ন</a:t>
            </a:r>
            <a:endParaRPr lang="en-US" sz="4000" dirty="0" smtClean="0">
              <a:latin typeface="NikoshBAN" panose="02000000000000000000" pitchFamily="2" charset="0"/>
              <a:cs typeface="NikoshBAN" panose="02000000000000000000" pitchFamily="2" charset="0"/>
            </a:endParaRPr>
          </a:p>
        </p:txBody>
      </p:sp>
      <p:sp>
        <p:nvSpPr>
          <p:cNvPr id="3" name="TextBox 2"/>
          <p:cNvSpPr txBox="1"/>
          <p:nvPr/>
        </p:nvSpPr>
        <p:spPr>
          <a:xfrm>
            <a:off x="477671" y="2756847"/>
            <a:ext cx="7847463" cy="2554545"/>
          </a:xfrm>
          <a:prstGeom prst="rect">
            <a:avLst/>
          </a:prstGeom>
          <a:noFill/>
        </p:spPr>
        <p:txBody>
          <a:bodyPr wrap="square" rtlCol="0">
            <a:spAutoFit/>
          </a:bodyPr>
          <a:lstStyle/>
          <a:p>
            <a:pPr marL="571500" indent="-571500">
              <a:buFont typeface="Wingdings" panose="05000000000000000000" pitchFamily="2" charset="2"/>
              <a:buChar char="Ø"/>
            </a:pPr>
            <a:r>
              <a:rPr lang="bn-BD" sz="4000" dirty="0" smtClean="0">
                <a:latin typeface="NikoshBAN" panose="02000000000000000000" pitchFamily="2" charset="0"/>
                <a:cs typeface="NikoshBAN" panose="02000000000000000000" pitchFamily="2" charset="0"/>
              </a:rPr>
              <a:t>বনবাসে কারা </a:t>
            </a:r>
            <a:r>
              <a:rPr lang="bn-BD" sz="4000" dirty="0">
                <a:latin typeface="NikoshBAN" panose="02000000000000000000" pitchFamily="2" charset="0"/>
                <a:cs typeface="NikoshBAN" panose="02000000000000000000" pitchFamily="2" charset="0"/>
              </a:rPr>
              <a:t>পারুলকে খাবার এনে দিত?</a:t>
            </a:r>
          </a:p>
          <a:p>
            <a:pPr marL="571500" indent="-571500">
              <a:buFont typeface="Wingdings" panose="05000000000000000000" pitchFamily="2" charset="2"/>
              <a:buChar char="Ø"/>
            </a:pPr>
            <a:r>
              <a:rPr lang="bn-BD" sz="4000" dirty="0" smtClean="0">
                <a:latin typeface="NikoshBAN" panose="02000000000000000000" pitchFamily="2" charset="0"/>
                <a:cs typeface="NikoshBAN" panose="02000000000000000000" pitchFamily="2" charset="0"/>
              </a:rPr>
              <a:t>বাস </a:t>
            </a:r>
            <a:r>
              <a:rPr lang="bn-BD" sz="4000" dirty="0" smtClean="0">
                <a:latin typeface="NikoshBAN" panose="02000000000000000000" pitchFamily="2" charset="0"/>
                <a:cs typeface="NikoshBAN" panose="02000000000000000000" pitchFamily="2" charset="0"/>
              </a:rPr>
              <a:t>বলতে কী বুঝায়?</a:t>
            </a:r>
          </a:p>
          <a:p>
            <a:pPr marL="571500" indent="-571500">
              <a:buFont typeface="Wingdings" panose="05000000000000000000" pitchFamily="2" charset="2"/>
              <a:buChar char="Ø"/>
            </a:pPr>
            <a:r>
              <a:rPr lang="bn-BD" sz="40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পারুল রান্না করার সময় কোনো তরকারিতে নুন দিল না কেন?</a:t>
            </a:r>
            <a:r>
              <a:rPr lang="bn-BD" sz="4000" dirty="0" smtClean="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094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right)">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3643" y="504967"/>
            <a:ext cx="3794077"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    </a:t>
            </a:r>
            <a:r>
              <a:rPr lang="bn-BD" sz="4000" dirty="0" smtClean="0">
                <a:latin typeface="MingLiU-ExtB" panose="02020500000000000000" pitchFamily="18" charset="-120"/>
                <a:ea typeface="MingLiU-ExtB" panose="02020500000000000000" pitchFamily="18" charset="-120"/>
                <a:cs typeface="NikoshBAN" panose="02000000000000000000" pitchFamily="2" charset="0"/>
              </a:rPr>
              <a:t> উত্তর </a:t>
            </a:r>
            <a:r>
              <a:rPr lang="bn-BD" sz="4000" dirty="0" smtClean="0">
                <a:latin typeface="NikoshBAN" panose="02000000000000000000" pitchFamily="2" charset="0"/>
                <a:cs typeface="NikoshBAN" panose="02000000000000000000" pitchFamily="2" charset="0"/>
              </a:rPr>
              <a:t>দেখে নিই-</a:t>
            </a:r>
            <a:endParaRPr lang="en-US" sz="4000" dirty="0" smtClean="0">
              <a:latin typeface="NikoshBAN" panose="02000000000000000000" pitchFamily="2" charset="0"/>
              <a:cs typeface="NikoshBAN" panose="02000000000000000000" pitchFamily="2" charset="0"/>
            </a:endParaRPr>
          </a:p>
        </p:txBody>
      </p:sp>
      <p:sp>
        <p:nvSpPr>
          <p:cNvPr id="3" name="TextBox 2"/>
          <p:cNvSpPr txBox="1"/>
          <p:nvPr/>
        </p:nvSpPr>
        <p:spPr>
          <a:xfrm>
            <a:off x="627797" y="2620370"/>
            <a:ext cx="7997587" cy="3785652"/>
          </a:xfrm>
          <a:prstGeom prst="rect">
            <a:avLst/>
          </a:prstGeom>
          <a:noFill/>
        </p:spPr>
        <p:txBody>
          <a:bodyPr wrap="square" rtlCol="0">
            <a:spAutoFit/>
          </a:bodyPr>
          <a:lstStyle/>
          <a:p>
            <a:pPr marL="571500" indent="-571500">
              <a:buFont typeface="Wingdings" panose="05000000000000000000" pitchFamily="2" charset="2"/>
              <a:buChar char="q"/>
            </a:pPr>
            <a:r>
              <a:rPr lang="bn-BD" sz="4000" dirty="0" smtClean="0">
                <a:solidFill>
                  <a:srgbClr val="7030A0"/>
                </a:solidFill>
                <a:latin typeface="NikoshBAN" panose="02000000000000000000" pitchFamily="2" charset="0"/>
                <a:cs typeface="NikoshBAN" panose="02000000000000000000" pitchFamily="2" charset="0"/>
              </a:rPr>
              <a:t>বনবাসে পরীরা পারুলকে খাবার এনে দিত।</a:t>
            </a:r>
            <a:endParaRPr lang="bn-BD" sz="4000" dirty="0" smtClean="0">
              <a:solidFill>
                <a:srgbClr val="7030A0"/>
              </a:solidFill>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BD" sz="4000" dirty="0" smtClean="0">
                <a:solidFill>
                  <a:srgbClr val="0070C0"/>
                </a:solidFill>
                <a:latin typeface="NikoshBAN" panose="02000000000000000000" pitchFamily="2" charset="0"/>
                <a:cs typeface="NikoshBAN" panose="02000000000000000000" pitchFamily="2" charset="0"/>
              </a:rPr>
              <a:t>বনবাস বলতে বনে বাস করার জন্য পাঠানো।</a:t>
            </a:r>
            <a:endParaRPr lang="bn-BD" sz="4000" dirty="0" smtClean="0">
              <a:solidFill>
                <a:srgbClr val="0070C0"/>
              </a:solidFill>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BD" sz="4000" dirty="0" smtClean="0">
                <a:solidFill>
                  <a:srgbClr val="7030A0"/>
                </a:solidFill>
                <a:latin typeface="NikoshBAN" panose="02000000000000000000" pitchFamily="2" charset="0"/>
                <a:cs typeface="NikoshBAN" panose="02000000000000000000" pitchFamily="2" charset="0"/>
              </a:rPr>
              <a:t>পারুল রাজাকে নুনের মত ভালোবাসি জেনে রাজা তাকে বনবাসে পাঠিয়েছিল।</a:t>
            </a:r>
            <a:endParaRPr lang="bn-BD" sz="4000" dirty="0" smtClean="0">
              <a:solidFill>
                <a:srgbClr val="7030A0"/>
              </a:solidFill>
              <a:latin typeface="NikoshBAN" panose="02000000000000000000" pitchFamily="2" charset="0"/>
              <a:cs typeface="NikoshBAN" panose="02000000000000000000" pitchFamily="2" charset="0"/>
            </a:endParaRPr>
          </a:p>
          <a:p>
            <a:endParaRPr lang="bn-BD" sz="4000" dirty="0" smtClean="0">
              <a:latin typeface="NikoshBAN" panose="02000000000000000000" pitchFamily="2" charset="0"/>
              <a:cs typeface="NikoshBAN" panose="02000000000000000000" pitchFamily="2" charset="0"/>
            </a:endParaRPr>
          </a:p>
          <a:p>
            <a:endParaRPr lang="en-US" sz="40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680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798" y="413030"/>
            <a:ext cx="2906973"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    দলীয় কাজ</a:t>
            </a:r>
            <a:endParaRPr lang="en-US" sz="4000" dirty="0" smtClean="0">
              <a:latin typeface="NikoshBAN" panose="02000000000000000000" pitchFamily="2" charset="0"/>
              <a:cs typeface="NikoshBAN" panose="02000000000000000000" pitchFamily="2" charset="0"/>
            </a:endParaRPr>
          </a:p>
        </p:txBody>
      </p:sp>
      <p:sp>
        <p:nvSpPr>
          <p:cNvPr id="3" name="TextBox 2"/>
          <p:cNvSpPr txBox="1"/>
          <p:nvPr/>
        </p:nvSpPr>
        <p:spPr>
          <a:xfrm>
            <a:off x="518614" y="2797792"/>
            <a:ext cx="8079476" cy="2862322"/>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১।পরীরা এনে দিল</a:t>
            </a:r>
            <a:r>
              <a:rPr lang="bn-BD" sz="3600" dirty="0" smtClean="0">
                <a:latin typeface="NikoshBAN" panose="02000000000000000000" pitchFamily="2" charset="0"/>
                <a:cs typeface="NikoshBAN" panose="02000000000000000000" pitchFamily="2" charset="0"/>
              </a:rPr>
              <a:t> মজার মজার ------------।</a:t>
            </a:r>
            <a:endParaRPr lang="bn-BD" sz="3600" dirty="0" smtClean="0">
              <a:latin typeface="NikoshBAN" panose="02000000000000000000" pitchFamily="2" charset="0"/>
              <a:cs typeface="NikoshBAN" panose="02000000000000000000" pitchFamily="2" charset="0"/>
            </a:endParaRPr>
          </a:p>
          <a:p>
            <a:endParaRPr lang="bn-BD" sz="3600" dirty="0" smtClean="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২। </a:t>
            </a:r>
            <a:r>
              <a:rPr lang="bn-BD" sz="3600" dirty="0" smtClean="0">
                <a:latin typeface="NikoshBAN" panose="02000000000000000000" pitchFamily="2" charset="0"/>
                <a:cs typeface="NikoshBAN" panose="02000000000000000000" pitchFamily="2" charset="0"/>
              </a:rPr>
              <a:t>এমন সময় কয়েকজন </a:t>
            </a:r>
            <a:r>
              <a:rPr lang="bn-BD" sz="3600" dirty="0" smtClean="0">
                <a:latin typeface="NikoshBAN" panose="02000000000000000000" pitchFamily="2" charset="0"/>
                <a:cs typeface="NikoshBAN" panose="02000000000000000000" pitchFamily="2" charset="0"/>
              </a:rPr>
              <a:t> ---------এলো।</a:t>
            </a:r>
            <a:endParaRPr lang="bn-BD" sz="3600" dirty="0" smtClean="0">
              <a:latin typeface="NikoshBAN" panose="02000000000000000000" pitchFamily="2" charset="0"/>
              <a:cs typeface="NikoshBAN" panose="02000000000000000000" pitchFamily="2" charset="0"/>
            </a:endParaRPr>
          </a:p>
          <a:p>
            <a:endParaRPr lang="bn-BD" sz="3600" dirty="0" smtClean="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৩</a:t>
            </a:r>
            <a:r>
              <a:rPr lang="bn-BD" sz="3600" dirty="0" smtClean="0">
                <a:latin typeface="NikoshBAN" panose="02000000000000000000" pitchFamily="2" charset="0"/>
                <a:cs typeface="NikoshBAN" panose="02000000000000000000" pitchFamily="2" charset="0"/>
              </a:rPr>
              <a:t>।একদিন রাজার খেয়াল হলো----------যাবেন।</a:t>
            </a:r>
            <a:endParaRPr lang="en-US" sz="3600" dirty="0" smtClean="0">
              <a:latin typeface="NikoshBAN" panose="02000000000000000000" pitchFamily="2" charset="0"/>
              <a:cs typeface="NikoshBAN" panose="02000000000000000000" pitchFamily="2" charset="0"/>
            </a:endParaRPr>
          </a:p>
        </p:txBody>
      </p:sp>
      <p:sp>
        <p:nvSpPr>
          <p:cNvPr id="4" name="TextBox 3"/>
          <p:cNvSpPr txBox="1"/>
          <p:nvPr/>
        </p:nvSpPr>
        <p:spPr>
          <a:xfrm>
            <a:off x="887104" y="1637731"/>
            <a:ext cx="1787857"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 </a:t>
            </a:r>
            <a:endParaRPr lang="en-US" sz="4000" dirty="0" smtClean="0">
              <a:latin typeface="NikoshBAN" panose="02000000000000000000" pitchFamily="2" charset="0"/>
              <a:cs typeface="NikoshBAN" panose="02000000000000000000" pitchFamily="2" charset="0"/>
            </a:endParaRPr>
          </a:p>
        </p:txBody>
      </p:sp>
      <p:sp>
        <p:nvSpPr>
          <p:cNvPr id="7" name="TextBox 6"/>
          <p:cNvSpPr txBox="1"/>
          <p:nvPr/>
        </p:nvSpPr>
        <p:spPr>
          <a:xfrm>
            <a:off x="5622877" y="1605411"/>
            <a:ext cx="1637732" cy="707886"/>
          </a:xfrm>
          <a:prstGeom prst="rect">
            <a:avLst/>
          </a:prstGeom>
          <a:noFill/>
        </p:spPr>
        <p:txBody>
          <a:bodyPr wrap="square" rtlCol="0">
            <a:spAutoFit/>
          </a:bodyPr>
          <a:lstStyle/>
          <a:p>
            <a:r>
              <a:rPr lang="bn-BD" sz="4000" dirty="0" smtClean="0">
                <a:solidFill>
                  <a:srgbClr val="0070C0"/>
                </a:solidFill>
                <a:latin typeface="NikoshBAN" panose="02000000000000000000" pitchFamily="2" charset="0"/>
                <a:cs typeface="NikoshBAN" panose="02000000000000000000" pitchFamily="2" charset="0"/>
              </a:rPr>
              <a:t>খাবার</a:t>
            </a:r>
            <a:endParaRPr lang="en-US" sz="4000" dirty="0" smtClean="0">
              <a:solidFill>
                <a:srgbClr val="0070C0"/>
              </a:solidFill>
              <a:latin typeface="NikoshBAN" panose="02000000000000000000" pitchFamily="2" charset="0"/>
              <a:cs typeface="NikoshBAN" panose="02000000000000000000" pitchFamily="2" charset="0"/>
            </a:endParaRPr>
          </a:p>
        </p:txBody>
      </p:sp>
      <p:sp>
        <p:nvSpPr>
          <p:cNvPr id="11" name="TextBox 10"/>
          <p:cNvSpPr txBox="1"/>
          <p:nvPr/>
        </p:nvSpPr>
        <p:spPr>
          <a:xfrm>
            <a:off x="2350825" y="1598586"/>
            <a:ext cx="1241946" cy="707886"/>
          </a:xfrm>
          <a:prstGeom prst="rect">
            <a:avLst/>
          </a:prstGeom>
          <a:noFill/>
        </p:spPr>
        <p:txBody>
          <a:bodyPr wrap="square" rtlCol="0">
            <a:spAutoFit/>
          </a:bodyPr>
          <a:lstStyle/>
          <a:p>
            <a:r>
              <a:rPr lang="bn-BD" sz="4000" dirty="0" smtClean="0">
                <a:solidFill>
                  <a:srgbClr val="0070C0"/>
                </a:solidFill>
                <a:latin typeface="NikoshBAN" panose="02000000000000000000" pitchFamily="2" charset="0"/>
                <a:cs typeface="NikoshBAN" panose="02000000000000000000" pitchFamily="2" charset="0"/>
              </a:rPr>
              <a:t>মিষ্টি</a:t>
            </a:r>
            <a:endParaRPr lang="en-US" sz="4000" dirty="0" smtClean="0">
              <a:solidFill>
                <a:srgbClr val="0070C0"/>
              </a:solidFill>
              <a:latin typeface="NikoshBAN" panose="02000000000000000000" pitchFamily="2" charset="0"/>
              <a:cs typeface="NikoshBAN" panose="02000000000000000000" pitchFamily="2" charset="0"/>
            </a:endParaRPr>
          </a:p>
        </p:txBody>
      </p:sp>
      <p:sp>
        <p:nvSpPr>
          <p:cNvPr id="5" name="TextBox 4"/>
          <p:cNvSpPr txBox="1"/>
          <p:nvPr/>
        </p:nvSpPr>
        <p:spPr>
          <a:xfrm>
            <a:off x="3966382" y="1594991"/>
            <a:ext cx="1453486" cy="707886"/>
          </a:xfrm>
          <a:prstGeom prst="rect">
            <a:avLst/>
          </a:prstGeom>
          <a:noFill/>
        </p:spPr>
        <p:txBody>
          <a:bodyPr wrap="square" rtlCol="0">
            <a:spAutoFit/>
          </a:bodyPr>
          <a:lstStyle/>
          <a:p>
            <a:r>
              <a:rPr lang="bn-BD" sz="4000" dirty="0" smtClean="0">
                <a:solidFill>
                  <a:srgbClr val="0070C0"/>
                </a:solidFill>
                <a:latin typeface="NikoshBAN" panose="02000000000000000000" pitchFamily="2" charset="0"/>
                <a:cs typeface="NikoshBAN" panose="02000000000000000000" pitchFamily="2" charset="0"/>
              </a:rPr>
              <a:t>পরী</a:t>
            </a:r>
            <a:endParaRPr lang="en-US" sz="4000" dirty="0" smtClean="0">
              <a:solidFill>
                <a:srgbClr val="0070C0"/>
              </a:solidFill>
              <a:latin typeface="NikoshBAN" panose="02000000000000000000" pitchFamily="2" charset="0"/>
              <a:cs typeface="NikoshBAN" panose="02000000000000000000" pitchFamily="2" charset="0"/>
            </a:endParaRPr>
          </a:p>
        </p:txBody>
      </p:sp>
      <p:sp>
        <p:nvSpPr>
          <p:cNvPr id="8" name="TextBox 7"/>
          <p:cNvSpPr txBox="1"/>
          <p:nvPr/>
        </p:nvSpPr>
        <p:spPr>
          <a:xfrm>
            <a:off x="577470" y="1637731"/>
            <a:ext cx="1586550" cy="707886"/>
          </a:xfrm>
          <a:prstGeom prst="rect">
            <a:avLst/>
          </a:prstGeom>
          <a:noFill/>
        </p:spPr>
        <p:txBody>
          <a:bodyPr wrap="square" rtlCol="0">
            <a:spAutoFit/>
          </a:bodyPr>
          <a:lstStyle/>
          <a:p>
            <a:r>
              <a:rPr lang="bn-BD" sz="4000" dirty="0" smtClean="0">
                <a:solidFill>
                  <a:srgbClr val="0070C0"/>
                </a:solidFill>
                <a:latin typeface="NikoshBAN" panose="02000000000000000000" pitchFamily="2" charset="0"/>
                <a:cs typeface="NikoshBAN" panose="02000000000000000000" pitchFamily="2" charset="0"/>
              </a:rPr>
              <a:t>শিকারে</a:t>
            </a:r>
            <a:endParaRPr lang="en-US" sz="4000" dirty="0" smtClean="0">
              <a:solidFill>
                <a:srgbClr val="0070C0"/>
              </a:solidFill>
              <a:latin typeface="NikoshBAN" panose="02000000000000000000" pitchFamily="2" charset="0"/>
              <a:cs typeface="NikoshBAN" panose="02000000000000000000" pitchFamily="2" charset="0"/>
            </a:endParaRPr>
          </a:p>
        </p:txBody>
      </p:sp>
      <p:sp>
        <p:nvSpPr>
          <p:cNvPr id="10" name="TextBox 9"/>
          <p:cNvSpPr txBox="1"/>
          <p:nvPr/>
        </p:nvSpPr>
        <p:spPr>
          <a:xfrm>
            <a:off x="5610935" y="1588167"/>
            <a:ext cx="1214651" cy="707886"/>
          </a:xfrm>
          <a:prstGeom prst="rect">
            <a:avLst/>
          </a:prstGeom>
          <a:noFill/>
        </p:spPr>
        <p:txBody>
          <a:bodyPr wrap="square" rtlCol="0">
            <a:spAutoFit/>
          </a:bodyPr>
          <a:lstStyle/>
          <a:p>
            <a:r>
              <a:rPr lang="bn-BD" sz="4000" dirty="0" smtClean="0">
                <a:solidFill>
                  <a:srgbClr val="0070C0"/>
                </a:solidFill>
                <a:latin typeface="NikoshBAN" panose="02000000000000000000" pitchFamily="2" charset="0"/>
                <a:cs typeface="NikoshBAN" panose="02000000000000000000" pitchFamily="2" charset="0"/>
              </a:rPr>
              <a:t>খাবার</a:t>
            </a:r>
            <a:endParaRPr lang="en-US" sz="4000" dirty="0" smtClean="0">
              <a:solidFill>
                <a:srgbClr val="0070C0"/>
              </a:solidFill>
              <a:latin typeface="NikoshBAN" panose="02000000000000000000" pitchFamily="2" charset="0"/>
              <a:cs typeface="NikoshBAN" panose="02000000000000000000" pitchFamily="2" charset="0"/>
            </a:endParaRPr>
          </a:p>
        </p:txBody>
      </p:sp>
      <p:sp>
        <p:nvSpPr>
          <p:cNvPr id="14" name="TextBox 13"/>
          <p:cNvSpPr txBox="1"/>
          <p:nvPr/>
        </p:nvSpPr>
        <p:spPr>
          <a:xfrm>
            <a:off x="3966382" y="1601816"/>
            <a:ext cx="1016757" cy="707886"/>
          </a:xfrm>
          <a:prstGeom prst="rect">
            <a:avLst/>
          </a:prstGeom>
          <a:noFill/>
        </p:spPr>
        <p:txBody>
          <a:bodyPr wrap="square" rtlCol="0">
            <a:spAutoFit/>
          </a:bodyPr>
          <a:lstStyle/>
          <a:p>
            <a:r>
              <a:rPr lang="bn-BD" sz="4000" dirty="0" smtClean="0">
                <a:solidFill>
                  <a:srgbClr val="0070C0"/>
                </a:solidFill>
                <a:latin typeface="NikoshBAN" panose="02000000000000000000" pitchFamily="2" charset="0"/>
                <a:cs typeface="NikoshBAN" panose="02000000000000000000" pitchFamily="2" charset="0"/>
              </a:rPr>
              <a:t>পরী</a:t>
            </a:r>
            <a:endParaRPr lang="en-US" sz="4000" dirty="0" smtClean="0">
              <a:solidFill>
                <a:srgbClr val="0070C0"/>
              </a:solidFill>
              <a:latin typeface="NikoshBAN" panose="02000000000000000000" pitchFamily="2" charset="0"/>
              <a:cs typeface="NikoshBAN" panose="02000000000000000000" pitchFamily="2" charset="0"/>
            </a:endParaRPr>
          </a:p>
        </p:txBody>
      </p:sp>
      <p:sp>
        <p:nvSpPr>
          <p:cNvPr id="15" name="TextBox 14"/>
          <p:cNvSpPr txBox="1"/>
          <p:nvPr/>
        </p:nvSpPr>
        <p:spPr>
          <a:xfrm>
            <a:off x="577470" y="1637731"/>
            <a:ext cx="2171701" cy="707886"/>
          </a:xfrm>
          <a:prstGeom prst="rect">
            <a:avLst/>
          </a:prstGeom>
          <a:noFill/>
        </p:spPr>
        <p:txBody>
          <a:bodyPr wrap="square" rtlCol="0">
            <a:spAutoFit/>
          </a:bodyPr>
          <a:lstStyle/>
          <a:p>
            <a:r>
              <a:rPr lang="bn-BD" sz="4000" dirty="0" smtClean="0">
                <a:solidFill>
                  <a:srgbClr val="0070C0"/>
                </a:solidFill>
                <a:latin typeface="NikoshBAN" panose="02000000000000000000" pitchFamily="2" charset="0"/>
                <a:cs typeface="NikoshBAN" panose="02000000000000000000" pitchFamily="2" charset="0"/>
              </a:rPr>
              <a:t>শিকারে</a:t>
            </a:r>
            <a:endParaRPr lang="en-US" sz="4000" dirty="0" smtClean="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2237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4.72222E-6 -1.85185E-6 L -0.04652 0.14676 " pathEditMode="relative" rAng="0" ptsTypes="AA">
                                      <p:cBhvr>
                                        <p:cTn id="11" dur="2000" fill="hold"/>
                                        <p:tgtEl>
                                          <p:spTgt spid="10"/>
                                        </p:tgtEl>
                                        <p:attrNameLst>
                                          <p:attrName>ppt_x</p:attrName>
                                          <p:attrName>ppt_y</p:attrName>
                                        </p:attrNameLst>
                                      </p:cBhvr>
                                      <p:rCtr x="-2326" y="7338"/>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2.77778E-7 4.81481E-6 L 0.05556 0.29513 " pathEditMode="relative" rAng="0" ptsTypes="AA">
                                      <p:cBhvr>
                                        <p:cTn id="15" dur="2000" fill="hold"/>
                                        <p:tgtEl>
                                          <p:spTgt spid="14"/>
                                        </p:tgtEl>
                                        <p:attrNameLst>
                                          <p:attrName>ppt_x</p:attrName>
                                          <p:attrName>ppt_y</p:attrName>
                                        </p:attrNameLst>
                                      </p:cBhvr>
                                      <p:rCtr x="2778" y="14745"/>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4.44444E-6 7.40741E-7 L 0.46094 0.44977 " pathEditMode="relative" rAng="0" ptsTypes="AA">
                                      <p:cBhvr>
                                        <p:cTn id="19" dur="2000" fill="hold"/>
                                        <p:tgtEl>
                                          <p:spTgt spid="15"/>
                                        </p:tgtEl>
                                        <p:attrNameLst>
                                          <p:attrName>ppt_x</p:attrName>
                                          <p:attrName>ppt_y</p:attrName>
                                        </p:attrNameLst>
                                      </p:cBhvr>
                                      <p:rCtr x="23038" y="224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8735" y="436728"/>
            <a:ext cx="3507476" cy="70788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4000" dirty="0" smtClean="0">
                <a:latin typeface="NikoshBAN" panose="02000000000000000000" pitchFamily="2" charset="0"/>
                <a:cs typeface="NikoshBAN" panose="02000000000000000000" pitchFamily="2" charset="0"/>
              </a:rPr>
              <a:t>   লিখিত মূল্যায়ন</a:t>
            </a:r>
            <a:endParaRPr lang="en-US" sz="4000" dirty="0" smtClean="0">
              <a:latin typeface="NikoshBAN" panose="02000000000000000000" pitchFamily="2" charset="0"/>
              <a:cs typeface="NikoshBAN" panose="02000000000000000000" pitchFamily="2" charset="0"/>
            </a:endParaRPr>
          </a:p>
        </p:txBody>
      </p:sp>
      <p:sp>
        <p:nvSpPr>
          <p:cNvPr id="4" name="TextBox 3"/>
          <p:cNvSpPr txBox="1"/>
          <p:nvPr/>
        </p:nvSpPr>
        <p:spPr>
          <a:xfrm>
            <a:off x="1330658" y="1347506"/>
            <a:ext cx="6523630"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নিম্নের শব্দগুলো দিয়ে বাক্য তৈরি করো-</a:t>
            </a:r>
            <a:endParaRPr lang="en-US" sz="4000" dirty="0" smtClean="0">
              <a:latin typeface="NikoshBAN" panose="02000000000000000000" pitchFamily="2" charset="0"/>
              <a:cs typeface="NikoshBAN" panose="02000000000000000000" pitchFamily="2" charset="0"/>
            </a:endParaRPr>
          </a:p>
        </p:txBody>
      </p:sp>
      <p:sp>
        <p:nvSpPr>
          <p:cNvPr id="7" name="Right Arrow 6"/>
          <p:cNvSpPr/>
          <p:nvPr/>
        </p:nvSpPr>
        <p:spPr>
          <a:xfrm>
            <a:off x="2097778" y="3599890"/>
            <a:ext cx="754916" cy="53765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097779" y="4803168"/>
            <a:ext cx="754916" cy="53765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097779" y="2289229"/>
            <a:ext cx="6036287" cy="707886"/>
            <a:chOff x="2097779" y="2289229"/>
            <a:chExt cx="6036287" cy="707886"/>
          </a:xfrm>
        </p:grpSpPr>
        <p:sp>
          <p:nvSpPr>
            <p:cNvPr id="6" name="Right Arrow 5"/>
            <p:cNvSpPr/>
            <p:nvPr/>
          </p:nvSpPr>
          <p:spPr>
            <a:xfrm>
              <a:off x="2097779" y="2396613"/>
              <a:ext cx="754916" cy="53765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330054" y="2289229"/>
              <a:ext cx="4804012"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প্রতিশ্রুতি ভঙ্গ করা উচিত নয়।</a:t>
              </a:r>
              <a:endParaRPr lang="en-US" sz="4000" dirty="0" smtClean="0">
                <a:latin typeface="NikoshBAN" panose="02000000000000000000" pitchFamily="2" charset="0"/>
                <a:cs typeface="NikoshBAN" panose="02000000000000000000" pitchFamily="2" charset="0"/>
              </a:endParaRPr>
            </a:p>
          </p:txBody>
        </p:sp>
      </p:grpSp>
      <p:sp>
        <p:nvSpPr>
          <p:cNvPr id="5" name="TextBox 4"/>
          <p:cNvSpPr txBox="1"/>
          <p:nvPr/>
        </p:nvSpPr>
        <p:spPr>
          <a:xfrm>
            <a:off x="395786" y="2289229"/>
            <a:ext cx="7206017" cy="4401205"/>
          </a:xfrm>
          <a:prstGeom prst="rect">
            <a:avLst/>
          </a:prstGeom>
          <a:noFill/>
        </p:spPr>
        <p:txBody>
          <a:bodyPr wrap="square" rtlCol="0">
            <a:spAutoFit/>
          </a:bodyPr>
          <a:lstStyle/>
          <a:p>
            <a:pPr marL="571500" indent="-571500">
              <a:buFont typeface="Wingdings" panose="05000000000000000000" pitchFamily="2" charset="2"/>
              <a:buChar char="q"/>
            </a:pPr>
            <a:r>
              <a:rPr lang="bn-BD" sz="4000" dirty="0" smtClean="0">
                <a:solidFill>
                  <a:srgbClr val="0070C0"/>
                </a:solidFill>
                <a:latin typeface="NikoshBAN" panose="02000000000000000000" pitchFamily="2" charset="0"/>
                <a:cs typeface="NikoshBAN" panose="02000000000000000000" pitchFamily="2" charset="0"/>
              </a:rPr>
              <a:t>ভঙ্গ  </a:t>
            </a:r>
          </a:p>
          <a:p>
            <a:r>
              <a:rPr lang="bn-BD" sz="4000" dirty="0">
                <a:solidFill>
                  <a:srgbClr val="0070C0"/>
                </a:solidFill>
                <a:latin typeface="NikoshBAN" panose="02000000000000000000" pitchFamily="2" charset="0"/>
                <a:cs typeface="NikoshBAN" panose="02000000000000000000" pitchFamily="2" charset="0"/>
              </a:rPr>
              <a:t> </a:t>
            </a:r>
            <a:r>
              <a:rPr lang="bn-BD" sz="4000" dirty="0" smtClean="0">
                <a:solidFill>
                  <a:srgbClr val="0070C0"/>
                </a:solidFill>
                <a:latin typeface="NikoshBAN" panose="02000000000000000000" pitchFamily="2" charset="0"/>
                <a:cs typeface="NikoshBAN" panose="02000000000000000000" pitchFamily="2" charset="0"/>
              </a:rPr>
              <a:t>   </a:t>
            </a:r>
          </a:p>
          <a:p>
            <a:pPr marL="571500" indent="-571500">
              <a:buFont typeface="Wingdings" panose="05000000000000000000" pitchFamily="2" charset="2"/>
              <a:buChar char="q"/>
            </a:pPr>
            <a:r>
              <a:rPr lang="bn-BD" sz="4000" dirty="0" smtClean="0">
                <a:solidFill>
                  <a:srgbClr val="0070C0"/>
                </a:solidFill>
                <a:latin typeface="NikoshBAN" panose="02000000000000000000" pitchFamily="2" charset="0"/>
                <a:cs typeface="NikoshBAN" panose="02000000000000000000" pitchFamily="2" charset="0"/>
              </a:rPr>
              <a:t> জন্ম</a:t>
            </a:r>
          </a:p>
          <a:p>
            <a:pPr marL="571500" indent="-571500">
              <a:buFont typeface="Wingdings" panose="05000000000000000000" pitchFamily="2" charset="2"/>
              <a:buChar char="q"/>
            </a:pPr>
            <a:endParaRPr lang="bn-BD" sz="4000" dirty="0" smtClean="0">
              <a:solidFill>
                <a:srgbClr val="0070C0"/>
              </a:solidFill>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BD" sz="4000" dirty="0" smtClean="0">
                <a:solidFill>
                  <a:srgbClr val="0070C0"/>
                </a:solidFill>
                <a:latin typeface="NikoshBAN" panose="02000000000000000000" pitchFamily="2" charset="0"/>
                <a:cs typeface="NikoshBAN" panose="02000000000000000000" pitchFamily="2" charset="0"/>
              </a:rPr>
              <a:t>  প্রান্ত</a:t>
            </a:r>
          </a:p>
          <a:p>
            <a:pPr marL="571500" indent="-571500">
              <a:buFont typeface="Wingdings" panose="05000000000000000000" pitchFamily="2" charset="2"/>
              <a:buChar char="q"/>
            </a:pPr>
            <a:endParaRPr lang="bn-BD" sz="4000" dirty="0" smtClean="0">
              <a:solidFill>
                <a:srgbClr val="0070C0"/>
              </a:solidFill>
              <a:latin typeface="NikoshBAN" panose="02000000000000000000" pitchFamily="2" charset="0"/>
              <a:cs typeface="NikoshBAN" panose="02000000000000000000" pitchFamily="2" charset="0"/>
            </a:endParaRPr>
          </a:p>
          <a:p>
            <a:r>
              <a:rPr lang="bn-BD" sz="4000" dirty="0" smtClean="0">
                <a:solidFill>
                  <a:srgbClr val="0070C0"/>
                </a:solidFill>
                <a:latin typeface="NikoshBAN" panose="02000000000000000000" pitchFamily="2" charset="0"/>
                <a:cs typeface="NikoshBAN" panose="02000000000000000000" pitchFamily="2" charset="0"/>
              </a:rPr>
              <a:t> </a:t>
            </a:r>
            <a:endParaRPr lang="en-US" sz="4000" dirty="0" smtClean="0">
              <a:solidFill>
                <a:srgbClr val="0070C0"/>
              </a:solidFill>
              <a:latin typeface="NikoshBAN" panose="02000000000000000000" pitchFamily="2" charset="0"/>
              <a:cs typeface="NikoshBAN" panose="02000000000000000000" pitchFamily="2" charset="0"/>
            </a:endParaRPr>
          </a:p>
        </p:txBody>
      </p:sp>
      <p:sp>
        <p:nvSpPr>
          <p:cNvPr id="12" name="TextBox 11"/>
          <p:cNvSpPr txBox="1"/>
          <p:nvPr/>
        </p:nvSpPr>
        <p:spPr>
          <a:xfrm>
            <a:off x="3207224" y="3464789"/>
            <a:ext cx="5049672"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বাংলাদেশে জন্মে আমরা ধন্য।</a:t>
            </a:r>
            <a:endParaRPr lang="en-US" sz="4000" dirty="0" smtClean="0">
              <a:latin typeface="NikoshBAN" panose="02000000000000000000" pitchFamily="2" charset="0"/>
              <a:cs typeface="NikoshBAN" panose="02000000000000000000" pitchFamily="2" charset="0"/>
            </a:endParaRPr>
          </a:p>
        </p:txBody>
      </p:sp>
      <p:sp>
        <p:nvSpPr>
          <p:cNvPr id="14" name="TextBox 13"/>
          <p:cNvSpPr txBox="1"/>
          <p:nvPr/>
        </p:nvSpPr>
        <p:spPr>
          <a:xfrm>
            <a:off x="3207224" y="4803168"/>
            <a:ext cx="4647064"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প্রান্ত খুব ভালো ছেলে ।</a:t>
            </a:r>
            <a:endParaRPr lang="en-US" sz="40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2535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7831" y="742763"/>
            <a:ext cx="2784996" cy="707886"/>
          </a:xfrm>
          <a:prstGeom prst="rect">
            <a:avLst/>
          </a:prstGeom>
          <a:solidFill>
            <a:srgbClr val="92D050"/>
          </a:solidFill>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4000" dirty="0" smtClean="0">
                <a:latin typeface="NikoshBAN" panose="02000000000000000000" pitchFamily="2" charset="0"/>
                <a:cs typeface="NikoshBAN" panose="02000000000000000000" pitchFamily="2" charset="0"/>
              </a:rPr>
              <a:t>   বাড়ির কাজ </a:t>
            </a:r>
            <a:endParaRPr lang="en-US" sz="4000" dirty="0" smtClean="0">
              <a:latin typeface="NikoshBAN" panose="02000000000000000000" pitchFamily="2" charset="0"/>
              <a:cs typeface="NikoshBAN" panose="02000000000000000000" pitchFamily="2" charset="0"/>
            </a:endParaRPr>
          </a:p>
        </p:txBody>
      </p:sp>
      <p:sp>
        <p:nvSpPr>
          <p:cNvPr id="3" name="TextBox 2"/>
          <p:cNvSpPr txBox="1"/>
          <p:nvPr/>
        </p:nvSpPr>
        <p:spPr>
          <a:xfrm>
            <a:off x="504968" y="3357348"/>
            <a:ext cx="8134066" cy="1323439"/>
          </a:xfrm>
          <a:prstGeom prst="rect">
            <a:avLst/>
          </a:prstGeom>
          <a:noFill/>
        </p:spPr>
        <p:txBody>
          <a:bodyPr wrap="square" rtlCol="0">
            <a:spAutoFit/>
          </a:bodyPr>
          <a:lstStyle/>
          <a:p>
            <a:pPr marL="571500" indent="-571500">
              <a:buFont typeface="Wingdings" panose="05000000000000000000" pitchFamily="2" charset="2"/>
              <a:buChar char="v"/>
            </a:pPr>
            <a:r>
              <a:rPr lang="bn-BD" sz="4000" dirty="0" smtClean="0">
                <a:latin typeface="NikoshBAN" panose="02000000000000000000" pitchFamily="2" charset="0"/>
                <a:cs typeface="NikoshBAN" panose="02000000000000000000" pitchFamily="2" charset="0"/>
              </a:rPr>
              <a:t>এই গল্পটি পড়ে তুমি কী শিক্ষা পেলে ?</a:t>
            </a:r>
          </a:p>
          <a:p>
            <a:r>
              <a:rPr lang="bn-BD" sz="4000" dirty="0" smtClean="0">
                <a:latin typeface="NikoshBAN" panose="02000000000000000000" pitchFamily="2" charset="0"/>
                <a:cs typeface="NikoshBAN" panose="02000000000000000000" pitchFamily="2" charset="0"/>
              </a:rPr>
              <a:t>নিজের ভাষায় লিখে আনবে। </a:t>
            </a:r>
            <a:r>
              <a:rPr lang="bn-BD" sz="4000" dirty="0" smtClean="0">
                <a:latin typeface="NikoshBAN" panose="02000000000000000000" pitchFamily="2" charset="0"/>
                <a:cs typeface="NikoshBAN" panose="02000000000000000000" pitchFamily="2" charset="0"/>
              </a:rPr>
              <a:t> </a:t>
            </a:r>
            <a:endParaRPr lang="en-US" sz="4000" dirty="0" smtClean="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35" y="206118"/>
            <a:ext cx="2571750" cy="17811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173" y="150125"/>
            <a:ext cx="2472645" cy="1801505"/>
          </a:xfrm>
          <a:prstGeom prst="rect">
            <a:avLst/>
          </a:prstGeom>
        </p:spPr>
      </p:pic>
    </p:spTree>
    <p:extLst>
      <p:ext uri="{BB962C8B-B14F-4D97-AF65-F5344CB8AC3E}">
        <p14:creationId xmlns:p14="http://schemas.microsoft.com/office/powerpoint/2010/main" val="65293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 presetClass="entr" presetSubtype="9" fill="hold" nodeType="withEffect">
                                  <p:stCondLst>
                                    <p:cond delay="0"/>
                                  </p:stCondLst>
                                  <p:iterate type="wd">
                                    <p:tmPct val="10000"/>
                                  </p:iterate>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9" fill="hold" nodeType="withEffect">
                                  <p:stCondLst>
                                    <p:cond delay="0"/>
                                  </p:stCondLst>
                                  <p:iterate type="wd">
                                    <p:tmPct val="10000"/>
                                  </p:iterate>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689" y="423081"/>
            <a:ext cx="2934269" cy="707886"/>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effectLst>
            <a:glow rad="228600">
              <a:schemeClr val="accent4">
                <a:satMod val="175000"/>
                <a:alpha val="40000"/>
              </a:schemeClr>
            </a:glow>
          </a:effectLst>
        </p:spPr>
        <p:txBody>
          <a:bodyPr wrap="square" rtlCol="0">
            <a:spAutoFit/>
          </a:bodyPr>
          <a:lstStyle/>
          <a:p>
            <a:r>
              <a:rPr lang="bn-BD" sz="4000" dirty="0" smtClean="0">
                <a:latin typeface="NikoshBAN" panose="02000000000000000000" pitchFamily="2" charset="0"/>
                <a:cs typeface="NikoshBAN" panose="02000000000000000000" pitchFamily="2" charset="0"/>
              </a:rPr>
              <a:t>     পরিচিতি</a:t>
            </a:r>
            <a:endParaRPr lang="en-US" sz="4000" dirty="0" smtClean="0">
              <a:latin typeface="NikoshBAN" panose="02000000000000000000" pitchFamily="2" charset="0"/>
              <a:cs typeface="NikoshBAN" panose="02000000000000000000" pitchFamily="2" charset="0"/>
            </a:endParaRPr>
          </a:p>
        </p:txBody>
      </p:sp>
      <p:sp>
        <p:nvSpPr>
          <p:cNvPr id="3" name="TextBox 2"/>
          <p:cNvSpPr txBox="1"/>
          <p:nvPr/>
        </p:nvSpPr>
        <p:spPr>
          <a:xfrm>
            <a:off x="525606" y="2544603"/>
            <a:ext cx="3821374" cy="3170099"/>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তৃতীয় শ্রেণি</a:t>
            </a:r>
          </a:p>
          <a:p>
            <a:r>
              <a:rPr lang="bn-BD" sz="4000" dirty="0" smtClean="0">
                <a:latin typeface="NikoshBAN" panose="02000000000000000000" pitchFamily="2" charset="0"/>
                <a:cs typeface="NikoshBAN" panose="02000000000000000000" pitchFamily="2" charset="0"/>
              </a:rPr>
              <a:t>বাংলা</a:t>
            </a:r>
            <a:r>
              <a:rPr lang="en-US" sz="4000" dirty="0" smtClean="0">
                <a:latin typeface="NikoshBAN" panose="02000000000000000000" pitchFamily="2" charset="0"/>
                <a:cs typeface="NikoshBAN" panose="02000000000000000000" pitchFamily="2" charset="0"/>
              </a:rPr>
              <a:t> ।পাঠ  ২</a:t>
            </a:r>
            <a:endParaRPr lang="bn-BD" sz="4000" dirty="0" smtClean="0">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পৃষ্ঠা       ০৮</a:t>
            </a:r>
          </a:p>
          <a:p>
            <a:r>
              <a:rPr lang="bn-BD" sz="4000" dirty="0" smtClean="0">
                <a:latin typeface="NikoshBAN" panose="02000000000000000000" pitchFamily="2" charset="0"/>
                <a:cs typeface="NikoshBAN" panose="02000000000000000000" pitchFamily="2" charset="0"/>
              </a:rPr>
              <a:t>অধ্যায়    ০৩</a:t>
            </a:r>
          </a:p>
          <a:p>
            <a:r>
              <a:rPr lang="bn-BD" sz="4000" dirty="0" smtClean="0">
                <a:latin typeface="NikoshBAN" panose="02000000000000000000" pitchFamily="2" charset="0"/>
                <a:cs typeface="NikoshBAN" panose="02000000000000000000" pitchFamily="2" charset="0"/>
              </a:rPr>
              <a:t>সময়     ৪৫ মিনিট</a:t>
            </a:r>
            <a:endParaRPr lang="en-US" sz="4000" dirty="0" smtClean="0">
              <a:latin typeface="NikoshBAN" panose="02000000000000000000" pitchFamily="2" charset="0"/>
              <a:cs typeface="NikoshBAN" panose="02000000000000000000" pitchFamily="2" charset="0"/>
            </a:endParaRPr>
          </a:p>
        </p:txBody>
      </p:sp>
      <p:sp>
        <p:nvSpPr>
          <p:cNvPr id="4" name="TextBox 3"/>
          <p:cNvSpPr txBox="1"/>
          <p:nvPr/>
        </p:nvSpPr>
        <p:spPr>
          <a:xfrm>
            <a:off x="5101530" y="3160157"/>
            <a:ext cx="3098042" cy="2554545"/>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সেলিনা আখতার</a:t>
            </a:r>
          </a:p>
          <a:p>
            <a:r>
              <a:rPr lang="bn-BD" sz="4000" dirty="0" smtClean="0">
                <a:latin typeface="NikoshBAN" panose="02000000000000000000" pitchFamily="2" charset="0"/>
                <a:cs typeface="NikoshBAN" panose="02000000000000000000" pitchFamily="2" charset="0"/>
              </a:rPr>
              <a:t>সহকারী শিক্ষক</a:t>
            </a:r>
          </a:p>
          <a:p>
            <a:r>
              <a:rPr lang="bn-BD" sz="4000" dirty="0" smtClean="0">
                <a:latin typeface="NikoshBAN" panose="02000000000000000000" pitchFamily="2" charset="0"/>
                <a:cs typeface="NikoshBAN" panose="02000000000000000000" pitchFamily="2" charset="0"/>
              </a:rPr>
              <a:t>বেড়বাড়ী সপ্রাবি</a:t>
            </a:r>
          </a:p>
          <a:p>
            <a:r>
              <a:rPr lang="bn-BD" sz="4000" dirty="0" smtClean="0">
                <a:latin typeface="NikoshBAN" panose="02000000000000000000" pitchFamily="2" charset="0"/>
                <a:cs typeface="NikoshBAN" panose="02000000000000000000" pitchFamily="2" charset="0"/>
              </a:rPr>
              <a:t>সদর,ঝিনাইদহ।</a:t>
            </a:r>
            <a:endParaRPr lang="en-US" sz="4000" dirty="0" smtClean="0">
              <a:latin typeface="NikoshBAN" panose="02000000000000000000" pitchFamily="2" charset="0"/>
              <a:cs typeface="NikoshBAN" panose="02000000000000000000" pitchFamily="2" charset="0"/>
            </a:endParaRPr>
          </a:p>
        </p:txBody>
      </p:sp>
      <p:sp>
        <p:nvSpPr>
          <p:cNvPr id="5" name="Minus 4"/>
          <p:cNvSpPr/>
          <p:nvPr/>
        </p:nvSpPr>
        <p:spPr>
          <a:xfrm flipH="1">
            <a:off x="4301262" y="275565"/>
            <a:ext cx="45719" cy="8939284"/>
          </a:xfrm>
          <a:prstGeom prst="mathMin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6"/>
          <p:cNvSpPr/>
          <p:nvPr/>
        </p:nvSpPr>
        <p:spPr>
          <a:xfrm>
            <a:off x="4160434" y="922509"/>
            <a:ext cx="78304" cy="7645396"/>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2431" y="1278483"/>
            <a:ext cx="1509099" cy="2264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Minus 9"/>
          <p:cNvSpPr/>
          <p:nvPr/>
        </p:nvSpPr>
        <p:spPr>
          <a:xfrm>
            <a:off x="4409505" y="922509"/>
            <a:ext cx="78304" cy="7645396"/>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98063" y="6272936"/>
            <a:ext cx="8147801" cy="707886"/>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বেড়বাড়ী সরকারি প্রাথমিক বিদ্যালয়</a:t>
            </a:r>
          </a:p>
        </p:txBody>
      </p:sp>
    </p:spTree>
    <p:extLst>
      <p:ext uri="{BB962C8B-B14F-4D97-AF65-F5344CB8AC3E}">
        <p14:creationId xmlns:p14="http://schemas.microsoft.com/office/powerpoint/2010/main" val="29211688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fill="hold" grpId="0" nodeType="withEffect">
                                  <p:stCondLst>
                                    <p:cond delay="0"/>
                                  </p:stCondLst>
                                  <p:childTnLst>
                                    <p:animMotion origin="layout" path="M 1.31007 -0.01713 L -0.2434 0.00162 " pathEditMode="relative" rAng="0" ptsTypes="AA">
                                      <p:cBhvr>
                                        <p:cTn id="6" dur="5000" fill="hold"/>
                                        <p:tgtEl>
                                          <p:spTgt spid="6"/>
                                        </p:tgtEl>
                                        <p:attrNameLst>
                                          <p:attrName>ppt_x</p:attrName>
                                          <p:attrName>ppt_y</p:attrName>
                                        </p:attrNameLst>
                                      </p:cBhvr>
                                      <p:rCtr x="-77674" y="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67329" y="723696"/>
            <a:ext cx="6222196" cy="4812406"/>
            <a:chOff x="1467329" y="723696"/>
            <a:chExt cx="6222196" cy="4812406"/>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70292">
              <a:off x="1467329" y="723696"/>
              <a:ext cx="6222196" cy="4812406"/>
            </a:xfrm>
            <a:prstGeom prst="rect">
              <a:avLst/>
            </a:prstGeom>
          </p:spPr>
        </p:pic>
        <p:sp>
          <p:nvSpPr>
            <p:cNvPr id="4" name="TextBox 3"/>
            <p:cNvSpPr txBox="1"/>
            <p:nvPr/>
          </p:nvSpPr>
          <p:spPr>
            <a:xfrm>
              <a:off x="2941972" y="2501991"/>
              <a:ext cx="3521122" cy="1015663"/>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     </a:t>
              </a:r>
              <a:r>
                <a:rPr lang="bn-BD" sz="6000" b="1" dirty="0" smtClean="0">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atin typeface="NikoshBAN" panose="02000000000000000000" pitchFamily="2" charset="0"/>
                  <a:cs typeface="NikoshBAN" panose="02000000000000000000" pitchFamily="2" charset="0"/>
                </a:rPr>
                <a:t>ধন্যবাদ</a:t>
              </a:r>
              <a:endParaRPr lang="en-US" sz="6000" b="1" dirty="0" smtClean="0">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atin typeface="NikoshBAN" panose="02000000000000000000" pitchFamily="2" charset="0"/>
                <a:cs typeface="NikoshBAN" panose="02000000000000000000" pitchFamily="2" charset="0"/>
              </a:endParaRPr>
            </a:p>
          </p:txBody>
        </p:sp>
      </p:grpSp>
      <p:sp>
        <p:nvSpPr>
          <p:cNvPr id="2" name="Rectangle 1"/>
          <p:cNvSpPr/>
          <p:nvPr/>
        </p:nvSpPr>
        <p:spPr>
          <a:xfrm>
            <a:off x="-571966" y="6150114"/>
            <a:ext cx="5767926" cy="707886"/>
          </a:xfrm>
          <a:prstGeom prst="rect">
            <a:avLst/>
          </a:prstGeom>
        </p:spPr>
        <p:txBody>
          <a:bodyPr wrap="none">
            <a:spAutoFit/>
          </a:bodyPr>
          <a:lstStyle/>
          <a:p>
            <a:r>
              <a:rPr lang="en-US" sz="4000" dirty="0">
                <a:latin typeface="NikoshBAN" panose="02000000000000000000" pitchFamily="2" charset="0"/>
                <a:cs typeface="NikoshBAN" panose="02000000000000000000" pitchFamily="2" charset="0"/>
              </a:rPr>
              <a:t>বেড়বাড়ী সরকারি প্রাথমিক বিদ্যালয়</a:t>
            </a:r>
          </a:p>
        </p:txBody>
      </p:sp>
    </p:spTree>
    <p:extLst>
      <p:ext uri="{BB962C8B-B14F-4D97-AF65-F5344CB8AC3E}">
        <p14:creationId xmlns:p14="http://schemas.microsoft.com/office/powerpoint/2010/main" val="222168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0"/>
                                  </p:stCondLst>
                                  <p:childTnLst>
                                    <p:animMotion origin="layout" path="M 1.08906 -0.01713 L -0.66042 0.00671 " pathEditMode="relative" rAng="0" ptsTypes="AA">
                                      <p:cBhvr>
                                        <p:cTn id="6" dur="5000" fill="hold"/>
                                        <p:tgtEl>
                                          <p:spTgt spid="2"/>
                                        </p:tgtEl>
                                        <p:attrNameLst>
                                          <p:attrName>ppt_x</p:attrName>
                                          <p:attrName>ppt_y</p:attrName>
                                        </p:attrNameLst>
                                      </p:cBhvr>
                                      <p:rCtr x="-87483" y="1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5654" y="436729"/>
            <a:ext cx="4599295" cy="70788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effectLst>
            <a:glow rad="228600">
              <a:schemeClr val="accent4">
                <a:satMod val="175000"/>
                <a:alpha val="40000"/>
              </a:schemeClr>
            </a:glow>
          </a:effectLst>
        </p:spPr>
        <p:txBody>
          <a:bodyPr wrap="square" rtlCol="0">
            <a:spAutoFit/>
          </a:bodyPr>
          <a:lstStyle/>
          <a:p>
            <a:r>
              <a:rPr lang="bn-BD" sz="4000" dirty="0" smtClean="0">
                <a:latin typeface="NikoshBAN" panose="02000000000000000000" pitchFamily="2" charset="0"/>
                <a:cs typeface="NikoshBAN" panose="02000000000000000000" pitchFamily="2" charset="0"/>
              </a:rPr>
              <a:t>   এসো আমরা ছবি দেখি</a:t>
            </a:r>
            <a:endParaRPr lang="en-US" sz="4000" dirty="0" smtClean="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414" b="3909"/>
          <a:stretch/>
        </p:blipFill>
        <p:spPr>
          <a:xfrm>
            <a:off x="1569493" y="1524811"/>
            <a:ext cx="6018662" cy="42853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103" y="1596789"/>
            <a:ext cx="6088395" cy="4213419"/>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1370" b="10357"/>
          <a:stretch/>
        </p:blipFill>
        <p:spPr>
          <a:xfrm>
            <a:off x="1689207" y="1596789"/>
            <a:ext cx="6052185" cy="4213420"/>
          </a:xfrm>
          <a:prstGeom prst="rect">
            <a:avLst/>
          </a:prstGeom>
        </p:spPr>
      </p:pic>
      <p:sp>
        <p:nvSpPr>
          <p:cNvPr id="6" name="Rectangle 5"/>
          <p:cNvSpPr/>
          <p:nvPr/>
        </p:nvSpPr>
        <p:spPr>
          <a:xfrm>
            <a:off x="-1568253" y="6369671"/>
            <a:ext cx="5767926" cy="707886"/>
          </a:xfrm>
          <a:prstGeom prst="rect">
            <a:avLst/>
          </a:prstGeom>
        </p:spPr>
        <p:txBody>
          <a:bodyPr wrap="none">
            <a:spAutoFit/>
          </a:bodyPr>
          <a:lstStyle/>
          <a:p>
            <a:r>
              <a:rPr lang="en-US" sz="4000" dirty="0">
                <a:latin typeface="NikoshBAN" panose="02000000000000000000" pitchFamily="2" charset="0"/>
                <a:cs typeface="NikoshBAN" panose="02000000000000000000" pitchFamily="2" charset="0"/>
              </a:rPr>
              <a:t>বেড়বাড়ী সরকারি প্রাথমিক বিদ্যালয়</a:t>
            </a:r>
          </a:p>
        </p:txBody>
      </p:sp>
    </p:spTree>
    <p:extLst>
      <p:ext uri="{BB962C8B-B14F-4D97-AF65-F5344CB8AC3E}">
        <p14:creationId xmlns:p14="http://schemas.microsoft.com/office/powerpoint/2010/main" val="2891566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35" presetClass="path" presetSubtype="0" fill="hold" grpId="0" nodeType="withEffect">
                                  <p:stCondLst>
                                    <p:cond delay="0"/>
                                  </p:stCondLst>
                                  <p:childTnLst>
                                    <p:animMotion origin="layout" path="M 1.23628 -0.02245 L -0.50069 -0.00185 " pathEditMode="relative" rAng="0" ptsTypes="AA">
                                      <p:cBhvr>
                                        <p:cTn id="25" dur="5000" fill="hold"/>
                                        <p:tgtEl>
                                          <p:spTgt spid="6"/>
                                        </p:tgtEl>
                                        <p:attrNameLst>
                                          <p:attrName>ppt_x</p:attrName>
                                          <p:attrName>ppt_y</p:attrName>
                                        </p:attrNameLst>
                                      </p:cBhvr>
                                      <p:rCtr x="-86858" y="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91768" y="147683"/>
            <a:ext cx="4613547" cy="2316071"/>
            <a:chOff x="2391768" y="147683"/>
            <a:chExt cx="4613547" cy="2316071"/>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914" t="11680" r="4242" b="22397"/>
            <a:stretch/>
          </p:blipFill>
          <p:spPr>
            <a:xfrm>
              <a:off x="2391768" y="147683"/>
              <a:ext cx="4613547" cy="2316071"/>
            </a:xfrm>
            <a:prstGeom prst="rect">
              <a:avLst/>
            </a:prstGeom>
          </p:spPr>
        </p:pic>
        <p:sp>
          <p:nvSpPr>
            <p:cNvPr id="2" name="TextBox 1"/>
            <p:cNvSpPr txBox="1"/>
            <p:nvPr/>
          </p:nvSpPr>
          <p:spPr>
            <a:xfrm>
              <a:off x="2549018" y="1305718"/>
              <a:ext cx="4299045" cy="707886"/>
            </a:xfrm>
            <a:prstGeom prst="rect">
              <a:avLst/>
            </a:prstGeom>
            <a:noFill/>
            <a:effectLst>
              <a:glow rad="228600">
                <a:schemeClr val="accent4">
                  <a:satMod val="175000"/>
                  <a:alpha val="40000"/>
                </a:schemeClr>
              </a:glow>
            </a:effectLst>
          </p:spPr>
          <p:txBody>
            <a:bodyPr wrap="square" rtlCol="0">
              <a:spAutoFit/>
            </a:bodyPr>
            <a:lstStyle/>
            <a:p>
              <a:r>
                <a:rPr lang="bn-BD" sz="4000" dirty="0" smtClean="0">
                  <a:latin typeface="NikoshBAN" panose="02000000000000000000" pitchFamily="2" charset="0"/>
                  <a:cs typeface="NikoshBAN" panose="02000000000000000000" pitchFamily="2" charset="0"/>
                </a:rPr>
                <a:t>    আমরা আজ পড়বো --</a:t>
              </a:r>
              <a:endParaRPr lang="en-US" sz="4000" dirty="0" smtClean="0">
                <a:latin typeface="NikoshBAN" panose="02000000000000000000" pitchFamily="2" charset="0"/>
                <a:cs typeface="NikoshBAN" panose="02000000000000000000" pitchFamily="2" charset="0"/>
              </a:endParaRPr>
            </a:p>
          </p:txBody>
        </p:sp>
      </p:grpSp>
      <p:sp>
        <p:nvSpPr>
          <p:cNvPr id="3" name="TextBox 2"/>
          <p:cNvSpPr txBox="1"/>
          <p:nvPr/>
        </p:nvSpPr>
        <p:spPr>
          <a:xfrm>
            <a:off x="4479929" y="3886307"/>
            <a:ext cx="4230807" cy="707886"/>
          </a:xfrm>
          <a:prstGeom prst="rect">
            <a:avLst/>
          </a:prstGeom>
          <a:solidFill>
            <a:schemeClr val="accent4">
              <a:lumMod val="60000"/>
              <a:lumOff val="40000"/>
            </a:schemeClr>
          </a:solidFill>
          <a:effectLst>
            <a:glow rad="228600">
              <a:schemeClr val="accent6">
                <a:satMod val="175000"/>
                <a:alpha val="40000"/>
              </a:schemeClr>
            </a:glow>
          </a:effectLst>
        </p:spPr>
        <p:txBody>
          <a:bodyPr wrap="square" rtlCol="0">
            <a:spAutoFit/>
          </a:bodyPr>
          <a:lstStyle/>
          <a:p>
            <a:r>
              <a:rPr lang="bn-BD" sz="4000" dirty="0" smtClean="0">
                <a:latin typeface="NikoshBAN" panose="02000000000000000000" pitchFamily="2" charset="0"/>
                <a:cs typeface="NikoshBAN" panose="02000000000000000000" pitchFamily="2" charset="0"/>
              </a:rPr>
              <a:t>  রাজা ও তার তিন কন্যা</a:t>
            </a:r>
            <a:endParaRPr lang="en-US" sz="4000" dirty="0" smtClean="0">
              <a:latin typeface="NikoshBAN" panose="02000000000000000000" pitchFamily="2" charset="0"/>
              <a:cs typeface="NikoshBAN" panose="02000000000000000000" pitchFamily="2" charset="0"/>
            </a:endParaRPr>
          </a:p>
        </p:txBody>
      </p:sp>
      <p:sp>
        <p:nvSpPr>
          <p:cNvPr id="4" name="TextBox 3"/>
          <p:cNvSpPr txBox="1"/>
          <p:nvPr/>
        </p:nvSpPr>
        <p:spPr>
          <a:xfrm>
            <a:off x="272955" y="4913193"/>
            <a:ext cx="8639032" cy="707886"/>
          </a:xfrm>
          <a:prstGeom prst="rect">
            <a:avLst/>
          </a:prstGeom>
          <a:noFill/>
          <a:ln w="57150">
            <a:solidFill>
              <a:srgbClr val="FFC000"/>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পাঠ্যাংশ—</a:t>
            </a:r>
            <a:r>
              <a:rPr lang="bn-BD" sz="3600" dirty="0" smtClean="0">
                <a:latin typeface="NikoshBAN" panose="02000000000000000000" pitchFamily="2" charset="0"/>
                <a:cs typeface="NikoshBAN" panose="02000000000000000000" pitchFamily="2" charset="0"/>
              </a:rPr>
              <a:t>গভীর অরণ্য----------------নুন দিল না</a:t>
            </a:r>
            <a:r>
              <a:rPr lang="bn-BD" sz="4000" dirty="0" smtClean="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414" b="3909"/>
          <a:stretch/>
        </p:blipFill>
        <p:spPr>
          <a:xfrm>
            <a:off x="191066" y="2410936"/>
            <a:ext cx="4401404" cy="2237740"/>
          </a:xfrm>
          <a:prstGeom prst="rect">
            <a:avLst/>
          </a:prstGeom>
        </p:spPr>
      </p:pic>
      <p:sp>
        <p:nvSpPr>
          <p:cNvPr id="6" name="Rectangle 5"/>
          <p:cNvSpPr/>
          <p:nvPr/>
        </p:nvSpPr>
        <p:spPr>
          <a:xfrm>
            <a:off x="-3702828" y="6150114"/>
            <a:ext cx="5767926" cy="707886"/>
          </a:xfrm>
          <a:prstGeom prst="rect">
            <a:avLst/>
          </a:prstGeom>
        </p:spPr>
        <p:txBody>
          <a:bodyPr wrap="none">
            <a:spAutoFit/>
          </a:bodyPr>
          <a:lstStyle/>
          <a:p>
            <a:r>
              <a:rPr lang="en-US" sz="4000" dirty="0">
                <a:latin typeface="NikoshBAN" panose="02000000000000000000" pitchFamily="2" charset="0"/>
                <a:cs typeface="NikoshBAN" panose="02000000000000000000" pitchFamily="2" charset="0"/>
              </a:rPr>
              <a:t>বেড়বাড়ী সরকারি প্রাথমিক বিদ্যালয়</a:t>
            </a:r>
          </a:p>
        </p:txBody>
      </p:sp>
    </p:spTree>
    <p:extLst>
      <p:ext uri="{BB962C8B-B14F-4D97-AF65-F5344CB8AC3E}">
        <p14:creationId xmlns:p14="http://schemas.microsoft.com/office/powerpoint/2010/main" val="39717034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35" presetClass="path" presetSubtype="0" repeatCount="indefinite" fill="hold" grpId="0" nodeType="withEffect">
                                  <p:stCondLst>
                                    <p:cond delay="0"/>
                                  </p:stCondLst>
                                  <p:childTnLst>
                                    <p:animMotion origin="layout" path="M 1.38785 -0.00486 L -0.25 3.7037E-7 " pathEditMode="relative" rAng="0" ptsTypes="AA">
                                      <p:cBhvr>
                                        <p:cTn id="9" dur="5000" fill="hold"/>
                                        <p:tgtEl>
                                          <p:spTgt spid="6"/>
                                        </p:tgtEl>
                                        <p:attrNameLst>
                                          <p:attrName>ppt_x</p:attrName>
                                          <p:attrName>ppt_y</p:attrName>
                                        </p:attrNameLst>
                                      </p:cBhvr>
                                      <p:rCtr x="-81892" y="231"/>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4" presetClass="emph" presetSubtype="0" repeatCount="indefinite" fill="hold" nodeType="clickEffect">
                                  <p:stCondLst>
                                    <p:cond delay="0"/>
                                  </p:stCondLst>
                                  <p:endCondLst>
                                    <p:cond evt="onNext" delay="0">
                                      <p:tgtEl>
                                        <p:sldTgt/>
                                      </p:tgtEl>
                                    </p:cond>
                                  </p:endCondLst>
                                  <p:iterate type="lt">
                                    <p:tmPct val="10000"/>
                                  </p:iterate>
                                  <p:childTnLst>
                                    <p:animMotion origin="layout" path="M -2.5E-6 -4.07407E-6 L -2.5E-6 -0.07222 " pathEditMode="relative" rAng="0" ptsTypes="AA">
                                      <p:cBhvr>
                                        <p:cTn id="31"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32" dur="125" fill="hold">
                                          <p:stCondLst>
                                            <p:cond delay="0"/>
                                          </p:stCondLst>
                                        </p:cTn>
                                        <p:tgtEl>
                                          <p:spTgt spid="3">
                                            <p:txEl>
                                              <p:pRg st="0" end="0"/>
                                            </p:txEl>
                                          </p:spTgt>
                                        </p:tgtEl>
                                        <p:attrNameLst>
                                          <p:attrName>r</p:attrName>
                                        </p:attrNameLst>
                                      </p:cBhvr>
                                    </p:animRot>
                                    <p:animRot by="-1500000">
                                      <p:cBhvr>
                                        <p:cTn id="33" dur="125" fill="hold">
                                          <p:stCondLst>
                                            <p:cond delay="125"/>
                                          </p:stCondLst>
                                        </p:cTn>
                                        <p:tgtEl>
                                          <p:spTgt spid="3">
                                            <p:txEl>
                                              <p:pRg st="0" end="0"/>
                                            </p:txEl>
                                          </p:spTgt>
                                        </p:tgtEl>
                                        <p:attrNameLst>
                                          <p:attrName>r</p:attrName>
                                        </p:attrNameLst>
                                      </p:cBhvr>
                                    </p:animRot>
                                    <p:animRot by="-1500000">
                                      <p:cBhvr>
                                        <p:cTn id="34" dur="125" fill="hold">
                                          <p:stCondLst>
                                            <p:cond delay="250"/>
                                          </p:stCondLst>
                                        </p:cTn>
                                        <p:tgtEl>
                                          <p:spTgt spid="3">
                                            <p:txEl>
                                              <p:pRg st="0" end="0"/>
                                            </p:txEl>
                                          </p:spTgt>
                                        </p:tgtEl>
                                        <p:attrNameLst>
                                          <p:attrName>r</p:attrName>
                                        </p:attrNameLst>
                                      </p:cBhvr>
                                    </p:animRot>
                                    <p:animRot by="1500000">
                                      <p:cBhvr>
                                        <p:cTn id="35"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1940" y="450377"/>
            <a:ext cx="2852382" cy="709683"/>
          </a:xfrm>
          <a:prstGeom prst="rect">
            <a:avLst/>
          </a:prstGeom>
          <a:noFill/>
          <a:ln w="38100">
            <a:solidFill>
              <a:srgbClr val="92D050"/>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     শিখনফল</a:t>
            </a:r>
            <a:endParaRPr lang="en-US" sz="4000" dirty="0" smtClean="0">
              <a:latin typeface="NikoshBAN" panose="02000000000000000000" pitchFamily="2" charset="0"/>
              <a:cs typeface="NikoshBAN" panose="02000000000000000000" pitchFamily="2" charset="0"/>
            </a:endParaRPr>
          </a:p>
        </p:txBody>
      </p:sp>
      <p:grpSp>
        <p:nvGrpSpPr>
          <p:cNvPr id="8" name="Group 7"/>
          <p:cNvGrpSpPr/>
          <p:nvPr/>
        </p:nvGrpSpPr>
        <p:grpSpPr>
          <a:xfrm>
            <a:off x="395786" y="2629680"/>
            <a:ext cx="8423880" cy="3785652"/>
            <a:chOff x="395786" y="2629680"/>
            <a:chExt cx="8423880" cy="3785652"/>
          </a:xfrm>
        </p:grpSpPr>
        <p:sp>
          <p:nvSpPr>
            <p:cNvPr id="3" name="TextBox 2"/>
            <p:cNvSpPr txBox="1"/>
            <p:nvPr/>
          </p:nvSpPr>
          <p:spPr>
            <a:xfrm>
              <a:off x="395786" y="2629680"/>
              <a:ext cx="8423880" cy="3785652"/>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শোনা     বর্ণ ও যুক্তবর্ণ সহযোগে শব্দ শুনে স্পষ্ট ও শুদ্ধভাবে বলতে পারবে।</a:t>
              </a:r>
            </a:p>
            <a:p>
              <a:r>
                <a:rPr lang="bn-BD" sz="3200" dirty="0" smtClean="0">
                  <a:latin typeface="NikoshBAN" panose="02000000000000000000" pitchFamily="2" charset="0"/>
                  <a:cs typeface="NikoshBAN" panose="02000000000000000000" pitchFamily="2" charset="0"/>
                </a:rPr>
                <a:t>বলা       যুক্তবর্ণ দিয়ে গঠিত শব্দ স্পষ্ট ও শুদ্ধভাবে বলতে পারবে।</a:t>
              </a:r>
            </a:p>
            <a:p>
              <a:r>
                <a:rPr lang="bn-BD" sz="3200" dirty="0" smtClean="0">
                  <a:latin typeface="NikoshBAN" panose="02000000000000000000" pitchFamily="2" charset="0"/>
                  <a:cs typeface="NikoshBAN" panose="02000000000000000000" pitchFamily="2" charset="0"/>
                </a:rPr>
                <a:t>পড়া      যুক্তব্যঞ্জন স্পষ্ট ও শুদ্ধভাবে বলতে পারবে।</a:t>
              </a:r>
            </a:p>
            <a:p>
              <a:r>
                <a:rPr lang="bn-BD" sz="3200" dirty="0" smtClean="0">
                  <a:latin typeface="NikoshBAN" panose="02000000000000000000" pitchFamily="2" charset="0"/>
                  <a:cs typeface="NikoshBAN" panose="02000000000000000000" pitchFamily="2" charset="0"/>
                </a:rPr>
                <a:t>লেখা     যুক্তব্যঞ্জন ব্যবহার করে শব্দ লিখতে পারবে।</a:t>
              </a:r>
            </a:p>
            <a:p>
              <a:endParaRPr lang="bn-BD" sz="4000" dirty="0" smtClean="0">
                <a:latin typeface="NikoshBAN" panose="02000000000000000000" pitchFamily="2" charset="0"/>
                <a:cs typeface="NikoshBAN" panose="02000000000000000000" pitchFamily="2" charset="0"/>
              </a:endParaRPr>
            </a:p>
            <a:p>
              <a:endParaRPr lang="en-US" sz="4000" dirty="0" smtClean="0">
                <a:latin typeface="NikoshBAN" panose="02000000000000000000" pitchFamily="2" charset="0"/>
                <a:cs typeface="NikoshBAN" panose="02000000000000000000" pitchFamily="2" charset="0"/>
              </a:endParaRPr>
            </a:p>
          </p:txBody>
        </p:sp>
        <p:sp>
          <p:nvSpPr>
            <p:cNvPr id="4" name="5-Point Star 3"/>
            <p:cNvSpPr/>
            <p:nvPr/>
          </p:nvSpPr>
          <p:spPr>
            <a:xfrm>
              <a:off x="1246491" y="2722643"/>
              <a:ext cx="382137" cy="36849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1114560" y="3697784"/>
              <a:ext cx="382137" cy="36849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114561" y="4131353"/>
              <a:ext cx="382137" cy="36849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114560" y="4652370"/>
              <a:ext cx="382137" cy="36849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446404" y="6154352"/>
            <a:ext cx="5767926" cy="707886"/>
          </a:xfrm>
          <a:prstGeom prst="rect">
            <a:avLst/>
          </a:prstGeom>
        </p:spPr>
        <p:txBody>
          <a:bodyPr wrap="none">
            <a:spAutoFit/>
          </a:bodyPr>
          <a:lstStyle/>
          <a:p>
            <a:r>
              <a:rPr lang="en-US" sz="4000" dirty="0">
                <a:latin typeface="NikoshBAN" panose="02000000000000000000" pitchFamily="2" charset="0"/>
                <a:cs typeface="NikoshBAN" panose="02000000000000000000" pitchFamily="2" charset="0"/>
              </a:rPr>
              <a:t>বেড়বাড়ী সরকারি প্রাথমিক বিদ্যালয়</a:t>
            </a:r>
          </a:p>
        </p:txBody>
      </p:sp>
    </p:spTree>
    <p:extLst>
      <p:ext uri="{BB962C8B-B14F-4D97-AF65-F5344CB8AC3E}">
        <p14:creationId xmlns:p14="http://schemas.microsoft.com/office/powerpoint/2010/main" val="1739849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0"/>
                                  </p:stCondLst>
                                  <p:childTnLst>
                                    <p:animMotion origin="layout" path="M 1.20139 0.01158 L -0.60938 0.01158 " pathEditMode="relative" rAng="0" ptsTypes="AA">
                                      <p:cBhvr>
                                        <p:cTn id="6" dur="5000" fill="hold"/>
                                        <p:tgtEl>
                                          <p:spTgt spid="9"/>
                                        </p:tgtEl>
                                        <p:attrNameLst>
                                          <p:attrName>ppt_x</p:attrName>
                                          <p:attrName>ppt_y</p:attrName>
                                        </p:attrNameLst>
                                      </p:cBhvr>
                                      <p:rCtr x="-905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5740" r="6854" b="10525"/>
          <a:stretch/>
        </p:blipFill>
        <p:spPr>
          <a:xfrm>
            <a:off x="996286" y="2033517"/>
            <a:ext cx="7233313" cy="3220871"/>
          </a:xfrm>
          <a:prstGeom prst="rect">
            <a:avLst/>
          </a:prstGeom>
        </p:spPr>
      </p:pic>
      <p:sp>
        <p:nvSpPr>
          <p:cNvPr id="3" name="TextBox 2"/>
          <p:cNvSpPr txBox="1"/>
          <p:nvPr/>
        </p:nvSpPr>
        <p:spPr>
          <a:xfrm>
            <a:off x="1828800" y="504968"/>
            <a:ext cx="6701051"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ছবিটা মনোযোগ দিয়ে দেখো--</a:t>
            </a:r>
            <a:endParaRPr lang="en-US" sz="40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0905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9082" y="742102"/>
            <a:ext cx="2756847" cy="70788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effectLst>
            <a:glow rad="228600">
              <a:schemeClr val="accent4">
                <a:satMod val="175000"/>
                <a:alpha val="40000"/>
              </a:schemeClr>
            </a:glow>
          </a:effectLst>
          <a:scene3d>
            <a:camera prst="orthographicFront"/>
            <a:lightRig rig="threePt" dir="t"/>
          </a:scene3d>
          <a:sp3d>
            <a:bevelT w="165100" prst="coolSlant"/>
          </a:sp3d>
        </p:spPr>
        <p:txBody>
          <a:bodyPr wrap="square" rtlCol="0">
            <a:spAutoFit/>
          </a:bodyPr>
          <a:lstStyle/>
          <a:p>
            <a:r>
              <a:rPr lang="bn-BD" sz="4000" dirty="0" smtClean="0">
                <a:latin typeface="NikoshBAN" panose="02000000000000000000" pitchFamily="2" charset="0"/>
                <a:cs typeface="NikoshBAN" panose="02000000000000000000" pitchFamily="2" charset="0"/>
              </a:rPr>
              <a:t>    একক কাজ </a:t>
            </a:r>
            <a:endParaRPr lang="en-US" sz="4000" dirty="0" smtClean="0">
              <a:latin typeface="NikoshBAN" panose="02000000000000000000" pitchFamily="2" charset="0"/>
              <a:cs typeface="NikoshBAN" panose="02000000000000000000" pitchFamily="2" charset="0"/>
            </a:endParaRPr>
          </a:p>
        </p:txBody>
      </p:sp>
      <p:sp>
        <p:nvSpPr>
          <p:cNvPr id="4" name="TextBox 3"/>
          <p:cNvSpPr txBox="1"/>
          <p:nvPr/>
        </p:nvSpPr>
        <p:spPr>
          <a:xfrm>
            <a:off x="580028" y="4201481"/>
            <a:ext cx="7779223" cy="1938992"/>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১।ঘোড়ার পিঠে কে এবং জায়গায়টা কোথায়?</a:t>
            </a:r>
          </a:p>
          <a:p>
            <a:r>
              <a:rPr lang="bn-BD" sz="4000" dirty="0" smtClean="0">
                <a:latin typeface="NikoshBAN" panose="02000000000000000000" pitchFamily="2" charset="0"/>
                <a:cs typeface="NikoshBAN" panose="02000000000000000000" pitchFamily="2" charset="0"/>
              </a:rPr>
              <a:t>২।পারুলকে কেনো বনবাসে দিয়েছিল?</a:t>
            </a:r>
          </a:p>
          <a:p>
            <a:endParaRPr lang="en-US" sz="4000" dirty="0" smtClean="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082" y="640545"/>
            <a:ext cx="1801506" cy="1942051"/>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0423" y="640545"/>
            <a:ext cx="1801506" cy="1942051"/>
          </a:xfrm>
          <a:prstGeom prst="rect">
            <a:avLst/>
          </a:prstGeom>
        </p:spPr>
      </p:pic>
      <p:sp>
        <p:nvSpPr>
          <p:cNvPr id="3" name="TextBox 2"/>
          <p:cNvSpPr txBox="1"/>
          <p:nvPr/>
        </p:nvSpPr>
        <p:spPr>
          <a:xfrm>
            <a:off x="2579424" y="1936265"/>
            <a:ext cx="3780429"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ছবি দেখে উত্তর বলি-</a:t>
            </a:r>
            <a:endParaRPr lang="en-US" sz="3600" dirty="0" smtClean="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5740" r="6854" b="10525"/>
          <a:stretch/>
        </p:blipFill>
        <p:spPr>
          <a:xfrm>
            <a:off x="2140989" y="2636728"/>
            <a:ext cx="4657298" cy="1552703"/>
          </a:xfrm>
          <a:prstGeom prst="rect">
            <a:avLst/>
          </a:prstGeom>
        </p:spPr>
      </p:pic>
    </p:spTree>
    <p:extLst>
      <p:ext uri="{BB962C8B-B14F-4D97-AF65-F5344CB8AC3E}">
        <p14:creationId xmlns:p14="http://schemas.microsoft.com/office/powerpoint/2010/main" val="307137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2" presetClass="entr" presetSubtype="3" fill="hold" nodeType="withEffect">
                                  <p:stCondLst>
                                    <p:cond delay="0"/>
                                  </p:stCondLst>
                                  <p:iterate type="lt">
                                    <p:tmPct val="10000"/>
                                  </p:iterate>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stCondLst>
                                    <p:cond delay="0"/>
                                  </p:stCondLst>
                                  <p:iterate type="lt">
                                    <p:tmPct val="10000"/>
                                  </p:iterate>
                                  <p:childTnLst>
                                    <p:set>
                                      <p:cBhvr>
                                        <p:cTn id="32" dur="1" fill="hold">
                                          <p:stCondLst>
                                            <p:cond delay="0"/>
                                          </p:stCondLst>
                                        </p:cTn>
                                        <p:tgtEl>
                                          <p:spTgt spid="4">
                                            <p:txEl>
                                              <p:pRg st="1" end="1"/>
                                            </p:txEl>
                                          </p:spTgt>
                                        </p:tgtEl>
                                        <p:attrNameLst>
                                          <p:attrName>style.visibility</p:attrName>
                                        </p:attrNameLst>
                                      </p:cBhvr>
                                      <p:to>
                                        <p:strVal val="visible"/>
                                      </p:to>
                                    </p:set>
                                    <p:anim calcmode="lin" valueType="num">
                                      <p:cBhvr additive="base">
                                        <p:cTn id="3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6038" y="2532184"/>
            <a:ext cx="7308479" cy="3250151"/>
            <a:chOff x="518617" y="2032804"/>
            <a:chExt cx="7702481" cy="372223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17" y="2032804"/>
              <a:ext cx="4906014" cy="3517519"/>
            </a:xfrm>
            <a:prstGeom prst="rect">
              <a:avLst/>
            </a:prstGeom>
            <a:ln w="38100" cap="sq">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732" y="2237521"/>
              <a:ext cx="3110366" cy="35175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sp>
        <p:nvSpPr>
          <p:cNvPr id="6" name="TextBox 5"/>
          <p:cNvSpPr txBox="1"/>
          <p:nvPr/>
        </p:nvSpPr>
        <p:spPr>
          <a:xfrm>
            <a:off x="2688610" y="464023"/>
            <a:ext cx="2913442" cy="707886"/>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38100">
            <a:noFill/>
          </a:ln>
          <a:effectLst>
            <a:glow rad="228600">
              <a:schemeClr val="accent4">
                <a:satMod val="175000"/>
                <a:alpha val="40000"/>
              </a:schemeClr>
            </a:glow>
            <a:outerShdw blurRad="190500" dist="228600" dir="2700000" algn="ctr">
              <a:srgbClr val="000000">
                <a:alpha val="30000"/>
              </a:srgbClr>
            </a:outerShdw>
          </a:effectLst>
        </p:spPr>
        <p:txBody>
          <a:bodyPr wrap="square" rtlCol="0">
            <a:spAutoFit/>
          </a:bodyPr>
          <a:lstStyle/>
          <a:p>
            <a:r>
              <a:rPr lang="bn-BD" sz="4000" dirty="0" smtClean="0">
                <a:latin typeface="NikoshBAN" panose="02000000000000000000" pitchFamily="2" charset="0"/>
                <a:cs typeface="NikoshBAN" panose="02000000000000000000" pitchFamily="2" charset="0"/>
              </a:rPr>
              <a:t>     আদর্শ পাঠ</a:t>
            </a:r>
            <a:endParaRPr lang="en-US" sz="4000" dirty="0" smtClean="0">
              <a:latin typeface="NikoshBAN" panose="02000000000000000000" pitchFamily="2" charset="0"/>
              <a:cs typeface="NikoshBAN" panose="02000000000000000000" pitchFamily="2" charset="0"/>
            </a:endParaRPr>
          </a:p>
        </p:txBody>
      </p:sp>
      <p:sp>
        <p:nvSpPr>
          <p:cNvPr id="4" name="Rectangle 3"/>
          <p:cNvSpPr/>
          <p:nvPr/>
        </p:nvSpPr>
        <p:spPr>
          <a:xfrm>
            <a:off x="-1322593" y="6150114"/>
            <a:ext cx="5767926" cy="707886"/>
          </a:xfrm>
          <a:prstGeom prst="rect">
            <a:avLst/>
          </a:prstGeom>
        </p:spPr>
        <p:txBody>
          <a:bodyPr wrap="none">
            <a:spAutoFit/>
          </a:bodyPr>
          <a:lstStyle/>
          <a:p>
            <a:r>
              <a:rPr lang="en-US" sz="4000" dirty="0">
                <a:latin typeface="NikoshBAN" panose="02000000000000000000" pitchFamily="2" charset="0"/>
                <a:cs typeface="NikoshBAN" panose="02000000000000000000" pitchFamily="2" charset="0"/>
              </a:rPr>
              <a:t>বেড়বাড়ী সরকারি প্রাথমিক বিদ্যালয়</a:t>
            </a:r>
          </a:p>
        </p:txBody>
      </p:sp>
    </p:spTree>
    <p:extLst>
      <p:ext uri="{BB962C8B-B14F-4D97-AF65-F5344CB8AC3E}">
        <p14:creationId xmlns:p14="http://schemas.microsoft.com/office/powerpoint/2010/main" val="370391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0"/>
                                  </p:stCondLst>
                                  <p:childTnLst>
                                    <p:animMotion origin="layout" path="M 1.2125 -0.05 L -0.5184 -0.00556 " pathEditMode="relative" rAng="0" ptsTypes="AA">
                                      <p:cBhvr>
                                        <p:cTn id="6" dur="5000" fill="hold"/>
                                        <p:tgtEl>
                                          <p:spTgt spid="4"/>
                                        </p:tgtEl>
                                        <p:attrNameLst>
                                          <p:attrName>ppt_x</p:attrName>
                                          <p:attrName>ppt_y</p:attrName>
                                        </p:attrNameLst>
                                      </p:cBhvr>
                                      <p:rCtr x="-86545" y="2222"/>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5424" y="3761703"/>
            <a:ext cx="8707900" cy="2246769"/>
            <a:chOff x="498141" y="4250224"/>
            <a:chExt cx="8161362" cy="3832950"/>
          </a:xfrm>
        </p:grpSpPr>
        <p:sp>
          <p:nvSpPr>
            <p:cNvPr id="2" name="TextBox 1"/>
            <p:cNvSpPr txBox="1"/>
            <p:nvPr/>
          </p:nvSpPr>
          <p:spPr>
            <a:xfrm>
              <a:off x="498141" y="4250224"/>
              <a:ext cx="8161362" cy="383295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গভীর অরণ্য।জন প্রাণী নেই ।পারুল একা বসে আছে।এমন সময় কয়েকজন পরি এলো।পরিরা বলল,;এই বনে তুমি একা কেন?পারুল সব ঘটনা খুলে বলল পারুলের দুখের কথা পরিরা বুঝতে পারলো ।রাজার মেয়ে পারুলের জন্য তারা সুন্দর একটা বাড়ী তৈরি করলো।পরিরা নানা ফুলের চারা এনে বাগান বানালো।বনের পশু পাখিরা এলো রাজার মেয়েকে দেখতে । </a:t>
              </a:r>
            </a:p>
          </p:txBody>
        </p:sp>
        <p:sp>
          <p:nvSpPr>
            <p:cNvPr id="3" name="Rectangle 2"/>
            <p:cNvSpPr/>
            <p:nvPr/>
          </p:nvSpPr>
          <p:spPr>
            <a:xfrm>
              <a:off x="682386" y="4250224"/>
              <a:ext cx="7792873" cy="584775"/>
            </a:xfrm>
            <a:prstGeom prst="rect">
              <a:avLst/>
            </a:prstGeom>
          </p:spPr>
          <p:txBody>
            <a:bodyPr wrap="square">
              <a:spAutoFit/>
            </a:bodyPr>
            <a:lstStyle/>
            <a:p>
              <a:endParaRPr lang="bn-BD" sz="3200" dirty="0" smtClean="0">
                <a:latin typeface="NikoshBAN" panose="02000000000000000000" pitchFamily="2" charset="0"/>
                <a:cs typeface="NikoshBAN" panose="02000000000000000000" pitchFamily="2" charset="0"/>
              </a:endParaRPr>
            </a:p>
          </p:txBody>
        </p:sp>
      </p:grpSp>
      <p:sp>
        <p:nvSpPr>
          <p:cNvPr id="6" name="TextBox 5"/>
          <p:cNvSpPr txBox="1"/>
          <p:nvPr/>
        </p:nvSpPr>
        <p:spPr>
          <a:xfrm>
            <a:off x="2026427" y="177420"/>
            <a:ext cx="4749421" cy="707886"/>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ছবি দেখি আর গল্পটা </a:t>
            </a:r>
            <a:r>
              <a:rPr lang="en-US" sz="4000" dirty="0" err="1" smtClean="0">
                <a:latin typeface="NikoshBAN" panose="02000000000000000000" pitchFamily="2" charset="0"/>
                <a:cs typeface="NikoshBAN" panose="02000000000000000000" pitchFamily="2" charset="0"/>
              </a:rPr>
              <a:t>পড়ি</a:t>
            </a:r>
            <a:r>
              <a:rPr lang="en-US" sz="4000" dirty="0" smtClean="0">
                <a:latin typeface="NikoshBAN" panose="02000000000000000000" pitchFamily="2" charset="0"/>
                <a:cs typeface="NikoshBAN" panose="02000000000000000000" pitchFamily="2" charset="0"/>
              </a:rPr>
              <a:t>-</a:t>
            </a:r>
          </a:p>
        </p:txBody>
      </p:sp>
      <p:sp>
        <p:nvSpPr>
          <p:cNvPr id="7" name="Rectangle 6"/>
          <p:cNvSpPr/>
          <p:nvPr/>
        </p:nvSpPr>
        <p:spPr>
          <a:xfrm>
            <a:off x="-1677436" y="6271749"/>
            <a:ext cx="5767926" cy="707886"/>
          </a:xfrm>
          <a:prstGeom prst="rect">
            <a:avLst/>
          </a:prstGeom>
        </p:spPr>
        <p:txBody>
          <a:bodyPr wrap="none">
            <a:spAutoFit/>
          </a:bodyPr>
          <a:lstStyle/>
          <a:p>
            <a:r>
              <a:rPr lang="en-US" sz="4000" dirty="0">
                <a:latin typeface="NikoshBAN" panose="02000000000000000000" pitchFamily="2" charset="0"/>
                <a:cs typeface="NikoshBAN" panose="02000000000000000000" pitchFamily="2" charset="0"/>
              </a:rPr>
              <a:t>বেড়বাড়ী সরকারি প্রাথমিক বিদ্যালয়</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06" y="1056695"/>
            <a:ext cx="3446947" cy="2645037"/>
          </a:xfrm>
          <a:prstGeom prst="rect">
            <a:avLst/>
          </a:prstGeom>
        </p:spPr>
      </p:pic>
      <p:grpSp>
        <p:nvGrpSpPr>
          <p:cNvPr id="14" name="Group 13"/>
          <p:cNvGrpSpPr/>
          <p:nvPr/>
        </p:nvGrpSpPr>
        <p:grpSpPr>
          <a:xfrm>
            <a:off x="4389121" y="1056695"/>
            <a:ext cx="3470940" cy="2645037"/>
            <a:chOff x="4389121" y="1056695"/>
            <a:chExt cx="3470940" cy="2645037"/>
          </a:xfrm>
        </p:grpSpPr>
        <p:grpSp>
          <p:nvGrpSpPr>
            <p:cNvPr id="11" name="Group 10"/>
            <p:cNvGrpSpPr/>
            <p:nvPr/>
          </p:nvGrpSpPr>
          <p:grpSpPr>
            <a:xfrm>
              <a:off x="4389121" y="1056695"/>
              <a:ext cx="3470940" cy="2645037"/>
              <a:chOff x="4829103" y="1782800"/>
              <a:chExt cx="3960055" cy="1927274"/>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22205" r="13384" b="21590"/>
              <a:stretch/>
            </p:blipFill>
            <p:spPr>
              <a:xfrm>
                <a:off x="4829103" y="1782800"/>
                <a:ext cx="3960055" cy="192727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7893" y="2272299"/>
                <a:ext cx="581719" cy="38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731776" y="1648089"/>
              <a:ext cx="1660800" cy="1215932"/>
            </a:xfrm>
            <a:prstGeom prst="rect">
              <a:avLst/>
            </a:prstGeom>
          </p:spPr>
        </p:pic>
      </p:grpSp>
    </p:spTree>
    <p:extLst>
      <p:ext uri="{BB962C8B-B14F-4D97-AF65-F5344CB8AC3E}">
        <p14:creationId xmlns:p14="http://schemas.microsoft.com/office/powerpoint/2010/main" val="182565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0"/>
                                  </p:stCondLst>
                                  <p:childTnLst>
                                    <p:animMotion origin="layout" path="M 1.20799 -0.0287 L -0.7335 -3.7037E-6 " pathEditMode="relative" rAng="0" ptsTypes="AA">
                                      <p:cBhvr>
                                        <p:cTn id="6" dur="5000" fill="hold"/>
                                        <p:tgtEl>
                                          <p:spTgt spid="7"/>
                                        </p:tgtEl>
                                        <p:attrNameLst>
                                          <p:attrName>ppt_x</p:attrName>
                                          <p:attrName>ppt_y</p:attrName>
                                        </p:attrNameLst>
                                      </p:cBhvr>
                                      <p:rCtr x="-97083" y="1435"/>
                                    </p:animMotion>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6"/>
                                        </p:tgtEl>
                                        <p:attrNameLst>
                                          <p:attrName>ppt_x</p:attrName>
                                          <p:attrName>ppt_y</p:attrName>
                                        </p:attrNameLst>
                                      </p:cBhvr>
                                    </p:animMotion>
                                    <p:animRot by="1500000">
                                      <p:cBhvr>
                                        <p:cTn id="11" dur="125" fill="hold">
                                          <p:stCondLst>
                                            <p:cond delay="0"/>
                                          </p:stCondLst>
                                        </p:cTn>
                                        <p:tgtEl>
                                          <p:spTgt spid="6"/>
                                        </p:tgtEl>
                                        <p:attrNameLst>
                                          <p:attrName>r</p:attrName>
                                        </p:attrNameLst>
                                      </p:cBhvr>
                                    </p:animRot>
                                    <p:animRot by="-1500000">
                                      <p:cBhvr>
                                        <p:cTn id="12" dur="125" fill="hold">
                                          <p:stCondLst>
                                            <p:cond delay="125"/>
                                          </p:stCondLst>
                                        </p:cTn>
                                        <p:tgtEl>
                                          <p:spTgt spid="6"/>
                                        </p:tgtEl>
                                        <p:attrNameLst>
                                          <p:attrName>r</p:attrName>
                                        </p:attrNameLst>
                                      </p:cBhvr>
                                    </p:animRot>
                                    <p:animRot by="-1500000">
                                      <p:cBhvr>
                                        <p:cTn id="13" dur="125" fill="hold">
                                          <p:stCondLst>
                                            <p:cond delay="250"/>
                                          </p:stCondLst>
                                        </p:cTn>
                                        <p:tgtEl>
                                          <p:spTgt spid="6"/>
                                        </p:tgtEl>
                                        <p:attrNameLst>
                                          <p:attrName>r</p:attrName>
                                        </p:attrNameLst>
                                      </p:cBhvr>
                                    </p:animRot>
                                    <p:animRot by="1500000">
                                      <p:cBhvr>
                                        <p:cTn id="14" dur="125" fill="hold">
                                          <p:stCondLst>
                                            <p:cond delay="375"/>
                                          </p:stCondLst>
                                        </p:cTn>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000" dirty="0" smtClean="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848</TotalTime>
  <Words>542</Words>
  <Application>Microsoft Office PowerPoint</Application>
  <PresentationFormat>On-screen Show (4:3)</PresentationFormat>
  <Paragraphs>116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MingLiU-ExtB</vt:lpstr>
      <vt:lpstr>Arial</vt:lpstr>
      <vt:lpstr>Calibri</vt:lpstr>
      <vt:lpstr>Calibri Light</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144</cp:revision>
  <dcterms:created xsi:type="dcterms:W3CDTF">2021-09-23T03:31:10Z</dcterms:created>
  <dcterms:modified xsi:type="dcterms:W3CDTF">2021-09-27T17:40:39Z</dcterms:modified>
</cp:coreProperties>
</file>