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6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4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9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6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FEA8-8C07-45F5-9428-B742E5B2901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1F04-3D72-4BB6-9407-7B09D84E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evel 8"/>
          <p:cNvSpPr/>
          <p:nvPr/>
        </p:nvSpPr>
        <p:spPr>
          <a:xfrm>
            <a:off x="3383283" y="1410787"/>
            <a:ext cx="4937758" cy="4258491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সবাইকে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স্বাগতম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91" y="1410788"/>
            <a:ext cx="2886892" cy="42584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1" y="1410787"/>
            <a:ext cx="3068211" cy="42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88888"/>
              </p:ext>
            </p:extLst>
          </p:nvPr>
        </p:nvGraphicFramePr>
        <p:xfrm>
          <a:off x="472440" y="339634"/>
          <a:ext cx="10280469" cy="418572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55469">
                  <a:extLst>
                    <a:ext uri="{9D8B030D-6E8A-4147-A177-3AD203B41FA5}">
                      <a16:colId xmlns:a16="http://schemas.microsoft.com/office/drawing/2014/main" val="3388445415"/>
                    </a:ext>
                  </a:extLst>
                </a:gridCol>
                <a:gridCol w="4405688">
                  <a:extLst>
                    <a:ext uri="{9D8B030D-6E8A-4147-A177-3AD203B41FA5}">
                      <a16:colId xmlns:a16="http://schemas.microsoft.com/office/drawing/2014/main" val="2715300828"/>
                    </a:ext>
                  </a:extLst>
                </a:gridCol>
                <a:gridCol w="5119312">
                  <a:extLst>
                    <a:ext uri="{9D8B030D-6E8A-4147-A177-3AD203B41FA5}">
                      <a16:colId xmlns:a16="http://schemas.microsoft.com/office/drawing/2014/main" val="1245133289"/>
                    </a:ext>
                  </a:extLst>
                </a:gridCol>
              </a:tblGrid>
              <a:tr h="1046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bg1"/>
                          </a:solidFill>
                        </a:rPr>
                        <a:t>কর্তৃবাচ্য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কর্মবাচ্য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85161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( ক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বিদ্বানকে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সকলেই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আদর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করে</a:t>
                      </a:r>
                      <a:r>
                        <a:rPr lang="en-US" sz="2400" baseline="0" dirty="0" smtClean="0"/>
                        <a:t>  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 ক ) </a:t>
                      </a:r>
                      <a:r>
                        <a:rPr lang="en-US" sz="2400" dirty="0" err="1" smtClean="0"/>
                        <a:t>বিদ্বান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সকলের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দ্বারা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আদৃত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হন</a:t>
                      </a:r>
                      <a:r>
                        <a:rPr lang="en-US" sz="2400" baseline="0" dirty="0" smtClean="0"/>
                        <a:t> ।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65705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r>
                        <a:rPr lang="en-US" dirty="0" smtClean="0"/>
                        <a:t>( খ</a:t>
                      </a:r>
                      <a:r>
                        <a:rPr lang="en-US" baseline="0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খোদাতায়ালা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বিশ্বজগ</a:t>
                      </a:r>
                      <a:r>
                        <a:rPr lang="en-US" sz="2400" baseline="0" dirty="0" smtClean="0"/>
                        <a:t>ৎ </a:t>
                      </a:r>
                      <a:r>
                        <a:rPr lang="en-US" sz="2400" baseline="0" dirty="0" err="1" smtClean="0"/>
                        <a:t>সৃষ্টি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করেছেন</a:t>
                      </a:r>
                      <a:r>
                        <a:rPr lang="en-US" sz="2400" baseline="0" dirty="0" smtClean="0"/>
                        <a:t> ।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 খ</a:t>
                      </a:r>
                      <a:r>
                        <a:rPr lang="en-US" sz="2400" baseline="0" dirty="0" smtClean="0"/>
                        <a:t> )   </a:t>
                      </a:r>
                      <a:r>
                        <a:rPr lang="en-US" sz="2400" baseline="0" dirty="0" err="1" smtClean="0"/>
                        <a:t>বিশ্বজগ</a:t>
                      </a:r>
                      <a:r>
                        <a:rPr lang="en-US" sz="2400" baseline="0" dirty="0" smtClean="0"/>
                        <a:t>ৎ </a:t>
                      </a:r>
                      <a:r>
                        <a:rPr lang="en-US" sz="2400" baseline="0" dirty="0" err="1" smtClean="0"/>
                        <a:t>খোদাতায়ালা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কর্তৃক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সৃষ্ট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হয়েছে</a:t>
                      </a:r>
                      <a:r>
                        <a:rPr lang="en-US" sz="2400" baseline="0" dirty="0" smtClean="0"/>
                        <a:t> ।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10252"/>
                  </a:ext>
                </a:extLst>
              </a:tr>
              <a:tr h="1046431">
                <a:tc>
                  <a:txBody>
                    <a:bodyPr/>
                    <a:lstStyle/>
                    <a:p>
                      <a:r>
                        <a:rPr lang="en-US" dirty="0" smtClean="0"/>
                        <a:t>( গ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মুবারক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পুস্তক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পাঠ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করছে</a:t>
                      </a:r>
                      <a:r>
                        <a:rPr lang="en-US" sz="2400" baseline="0" dirty="0" smtClean="0"/>
                        <a:t>।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(গ ) </a:t>
                      </a:r>
                      <a:r>
                        <a:rPr lang="en-US" sz="2400" dirty="0" err="1" smtClean="0"/>
                        <a:t>মুবারক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কর্তৃক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পুস্তক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পঠিত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হচ্ছে</a:t>
                      </a:r>
                      <a:r>
                        <a:rPr lang="en-US" sz="2400" baseline="0" dirty="0" smtClean="0"/>
                        <a:t> ।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6044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" y="4807131"/>
            <a:ext cx="10280469" cy="16197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লক্ষণীয়ঃ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কর্তৃবাচ্যে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ব্যবহৃত</a:t>
            </a:r>
            <a:r>
              <a:rPr lang="en-US" sz="2400" dirty="0" smtClean="0"/>
              <a:t> </a:t>
            </a:r>
            <a:r>
              <a:rPr lang="en-US" sz="2400" dirty="0" err="1" smtClean="0"/>
              <a:t>তৎসম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মিশ্রক্রিয়াটি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কর্মবাচ্যে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যৌগিক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ক্রিয়াজাত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ক্রিয়াবিশেষণ</a:t>
            </a:r>
            <a:r>
              <a:rPr lang="en-US" sz="2400" dirty="0" smtClean="0"/>
              <a:t> </a:t>
            </a:r>
            <a:r>
              <a:rPr lang="en-US" sz="2400" dirty="0" err="1" smtClean="0"/>
              <a:t>রূপে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ব্যবহৃত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03120" y="627016"/>
            <a:ext cx="7524206" cy="95358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কর্তৃবাচ্য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ভাববাচ্য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632857" y="1580605"/>
            <a:ext cx="8438606" cy="2390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নিয়য়ঃ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কর্তৃবাচ্যের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ভাববাচ্যে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---</a:t>
            </a:r>
          </a:p>
          <a:p>
            <a:pPr algn="ctr"/>
            <a:r>
              <a:rPr lang="en-US" sz="2400" dirty="0" smtClean="0"/>
              <a:t>১ । </a:t>
            </a:r>
            <a:r>
              <a:rPr lang="en-US" sz="2400" dirty="0" err="1" smtClean="0"/>
              <a:t>কর্তায়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ষষ্ঠী</a:t>
            </a:r>
            <a:r>
              <a:rPr lang="en-US" sz="2400" dirty="0" smtClean="0"/>
              <a:t> 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দ্বিতীয়া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বিভক্তি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endParaRPr lang="en-US" sz="2400" dirty="0" smtClean="0"/>
          </a:p>
          <a:p>
            <a:pPr algn="ctr"/>
            <a:r>
              <a:rPr lang="en-US" sz="2400" dirty="0" smtClean="0"/>
              <a:t>২ ।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পুরুষের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।</a:t>
            </a:r>
          </a:p>
          <a:p>
            <a:pPr algn="ctr"/>
            <a:r>
              <a:rPr lang="en-US" sz="2400" dirty="0" err="1" smtClean="0"/>
              <a:t>যেমন</a:t>
            </a:r>
            <a:r>
              <a:rPr lang="en-US" sz="2400" dirty="0" smtClean="0"/>
              <a:t> -----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08314" y="3971109"/>
            <a:ext cx="9287692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কর্তৃবাচ্য</a:t>
            </a:r>
            <a:r>
              <a:rPr lang="en-US" sz="2400" dirty="0" smtClean="0"/>
              <a:t>                                                                                      </a:t>
            </a:r>
            <a:r>
              <a:rPr lang="en-US" sz="2400" dirty="0" err="1" smtClean="0"/>
              <a:t>ভাববাচ্য</a:t>
            </a:r>
            <a:endParaRPr lang="en-US" sz="2400" dirty="0" smtClean="0"/>
          </a:p>
          <a:p>
            <a:pPr algn="ctr"/>
            <a:r>
              <a:rPr lang="en-US" sz="2400" dirty="0" smtClean="0"/>
              <a:t> ক) </a:t>
            </a:r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।                                            ক) </a:t>
            </a:r>
            <a:r>
              <a:rPr lang="en-US" sz="2400" dirty="0" err="1" smtClean="0"/>
              <a:t>আমার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যাওয়া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।</a:t>
            </a:r>
          </a:p>
          <a:p>
            <a:pPr algn="ctr"/>
            <a:r>
              <a:rPr lang="en-US" sz="2400" dirty="0" smtClean="0"/>
              <a:t>খ) </a:t>
            </a:r>
            <a:r>
              <a:rPr lang="en-US" sz="2400" dirty="0" err="1" smtClean="0"/>
              <a:t>তুমিই</a:t>
            </a:r>
            <a:r>
              <a:rPr lang="en-US" sz="2400" dirty="0" smtClean="0"/>
              <a:t> </a:t>
            </a:r>
            <a:r>
              <a:rPr lang="en-US" sz="2400" dirty="0" err="1" smtClean="0"/>
              <a:t>ঢাকা</a:t>
            </a:r>
            <a:r>
              <a:rPr lang="en-US" sz="2400" dirty="0" smtClean="0"/>
              <a:t>  </a:t>
            </a:r>
            <a:r>
              <a:rPr lang="en-US" sz="2400" dirty="0" err="1" smtClean="0"/>
              <a:t>যাবে</a:t>
            </a:r>
            <a:r>
              <a:rPr lang="en-US" sz="2400" dirty="0" smtClean="0"/>
              <a:t> ।                                        খ ) </a:t>
            </a:r>
            <a:r>
              <a:rPr lang="en-US" sz="2400" dirty="0" err="1" smtClean="0"/>
              <a:t>তোমাকেই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ঢাকা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56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25634" y="731520"/>
            <a:ext cx="6257109" cy="11756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867988" y="2442755"/>
            <a:ext cx="7772400" cy="27170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8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586446" y="1045029"/>
            <a:ext cx="6975565" cy="1528354"/>
          </a:xfrm>
          <a:prstGeom prst="flowChartInputOutp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মূল্যায়ন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423850" y="3252651"/>
            <a:ext cx="9339943" cy="24950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প্রশ্নঃ</a:t>
            </a:r>
            <a:r>
              <a:rPr lang="en-US" sz="3200" dirty="0" smtClean="0"/>
              <a:t> ১ । </a:t>
            </a:r>
            <a:r>
              <a:rPr lang="en-US" sz="3200" dirty="0" err="1" smtClean="0"/>
              <a:t>বাচ্য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কয়</a:t>
            </a:r>
            <a:r>
              <a:rPr lang="en-US" sz="3200" dirty="0" smtClean="0"/>
              <a:t> 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ক ) ২         খ ) ৩</a:t>
            </a:r>
          </a:p>
          <a:p>
            <a:pPr algn="ctr"/>
            <a:r>
              <a:rPr lang="en-US" sz="3200" dirty="0" smtClean="0"/>
              <a:t>গ ) ৪        ঘ )৫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67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34194" y="953589"/>
            <a:ext cx="6505303" cy="1423851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88274" y="2886892"/>
            <a:ext cx="10204269" cy="2743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প্রশ্নঃ</a:t>
            </a:r>
            <a:r>
              <a:rPr lang="en-US" sz="2800" dirty="0" smtClean="0"/>
              <a:t> ১ । </a:t>
            </a:r>
            <a:r>
              <a:rPr lang="en-US" sz="2800" dirty="0" err="1" smtClean="0"/>
              <a:t>প্রত্যেকের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বাচ্যের</a:t>
            </a:r>
            <a:r>
              <a:rPr lang="en-US" sz="2800" dirty="0" smtClean="0"/>
              <a:t>  </a:t>
            </a:r>
            <a:r>
              <a:rPr lang="en-US" sz="2800" dirty="0" err="1" smtClean="0"/>
              <a:t>উদাহরণ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সংজ্ঞা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 ।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প্রশ্নঃ</a:t>
            </a:r>
            <a:r>
              <a:rPr lang="en-US" sz="2800" dirty="0" smtClean="0"/>
              <a:t> ২ । </a:t>
            </a:r>
            <a:r>
              <a:rPr lang="en-US" sz="2800" dirty="0" err="1" smtClean="0"/>
              <a:t>কর্তৃবাচ্যকে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কর্মবাচ্যে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পরির্বতনের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নিয়ম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 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প্রশ্নঃ</a:t>
            </a:r>
            <a:r>
              <a:rPr lang="en-US" sz="2800" dirty="0" smtClean="0"/>
              <a:t> ৩ । </a:t>
            </a:r>
            <a:r>
              <a:rPr lang="en-US" sz="2800" dirty="0" err="1" smtClean="0"/>
              <a:t>কর্তৃবাচ্যকে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ভাববাচ্যে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পরিবর্তনের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নিয়ম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8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10" y="1951263"/>
            <a:ext cx="3513908" cy="4070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7" y="1951263"/>
            <a:ext cx="3017516" cy="4070713"/>
          </a:xfrm>
          <a:prstGeom prst="rect">
            <a:avLst/>
          </a:prstGeom>
        </p:spPr>
      </p:pic>
      <p:sp>
        <p:nvSpPr>
          <p:cNvPr id="7" name="Bevel 6"/>
          <p:cNvSpPr/>
          <p:nvPr/>
        </p:nvSpPr>
        <p:spPr>
          <a:xfrm>
            <a:off x="3958045" y="1951263"/>
            <a:ext cx="3670663" cy="4070714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ধন্যবাদ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69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776547" y="299810"/>
            <a:ext cx="9980023" cy="655818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47184"/>
            <a:ext cx="8007531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149532" y="705394"/>
            <a:ext cx="10032274" cy="557784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বাংলা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দ্বিতীয়</a:t>
            </a:r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শ্রেণিঃ</a:t>
            </a:r>
            <a:r>
              <a:rPr lang="en-US" sz="3200" dirty="0" smtClean="0"/>
              <a:t> </a:t>
            </a:r>
            <a:r>
              <a:rPr lang="en-US" sz="3200" dirty="0" err="1" smtClean="0"/>
              <a:t>দশম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অধ্যায়ঃপঞ্চম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সময়ঃ</a:t>
            </a:r>
            <a:r>
              <a:rPr lang="en-US" sz="3200" dirty="0" smtClean="0"/>
              <a:t> ৪৫ </a:t>
            </a:r>
            <a:r>
              <a:rPr lang="en-US" sz="3200" dirty="0" err="1" smtClean="0"/>
              <a:t>মিনিট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24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Up Ribbon 5"/>
          <p:cNvSpPr/>
          <p:nvPr/>
        </p:nvSpPr>
        <p:spPr>
          <a:xfrm>
            <a:off x="2769326" y="613955"/>
            <a:ext cx="7680960" cy="2468880"/>
          </a:xfrm>
          <a:prstGeom prst="ellipseRibbon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3069770" y="3722914"/>
            <a:ext cx="7289075" cy="22598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বাচ্য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বাচ্য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পরিবর্তন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24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821578" y="483325"/>
            <a:ext cx="7053942" cy="1685109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শিখনফল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724297" y="2299062"/>
            <a:ext cx="9248503" cy="41670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শেষে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শিক্ষার্থীরা</a:t>
            </a:r>
            <a:r>
              <a:rPr lang="en-US" sz="4000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4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বাচ্যের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সংজ্ঞা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 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4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বাচ্যের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প্রকারভেদ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বাচ্য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84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8458" y="326572"/>
            <a:ext cx="10816044" cy="61134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  ১ । </a:t>
            </a:r>
            <a:r>
              <a:rPr lang="en-US" sz="3200" dirty="0" err="1" smtClean="0"/>
              <a:t>রবীন্দ্রনাথ</a:t>
            </a:r>
            <a:r>
              <a:rPr lang="en-US" sz="3200" dirty="0" smtClean="0"/>
              <a:t> ‘</a:t>
            </a:r>
            <a:r>
              <a:rPr lang="en-US" sz="3200" dirty="0" err="1" smtClean="0"/>
              <a:t>গীতাঞ্ছলি</a:t>
            </a:r>
            <a:r>
              <a:rPr lang="en-US" sz="3200" dirty="0" smtClean="0"/>
              <a:t> ‘  </a:t>
            </a:r>
            <a:r>
              <a:rPr lang="en-US" sz="3200" dirty="0" err="1" smtClean="0"/>
              <a:t>লিখেছেন</a:t>
            </a:r>
            <a:r>
              <a:rPr lang="en-US" sz="3200" dirty="0" smtClean="0"/>
              <a:t>।  </a:t>
            </a:r>
          </a:p>
          <a:p>
            <a:endParaRPr lang="en-US" sz="3200" dirty="0" smtClean="0"/>
          </a:p>
          <a:p>
            <a:r>
              <a:rPr lang="en-US" sz="3200" dirty="0" smtClean="0"/>
              <a:t>২ । </a:t>
            </a:r>
            <a:r>
              <a:rPr lang="en-US" sz="3200" dirty="0" err="1" smtClean="0"/>
              <a:t>রবীন্দ্রনাথ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কর্তৃক</a:t>
            </a:r>
            <a:r>
              <a:rPr lang="en-US" sz="3200" dirty="0" smtClean="0"/>
              <a:t> ‘</a:t>
            </a:r>
            <a:r>
              <a:rPr lang="en-US" sz="3200" dirty="0" err="1" smtClean="0"/>
              <a:t>গীতাঞ্ছলি</a:t>
            </a:r>
            <a:r>
              <a:rPr lang="en-US" sz="3200" dirty="0" smtClean="0"/>
              <a:t>’ </a:t>
            </a:r>
            <a:r>
              <a:rPr lang="en-US" sz="3200" dirty="0" err="1" smtClean="0"/>
              <a:t>লিখিত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৩ । </a:t>
            </a:r>
            <a:r>
              <a:rPr lang="en-US" sz="3200" dirty="0" err="1" smtClean="0"/>
              <a:t>আমার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খাওয়া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।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ওপরের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কর্তার</a:t>
            </a:r>
            <a:r>
              <a:rPr lang="en-US" sz="3200" dirty="0" smtClean="0"/>
              <a:t> ,</a:t>
            </a:r>
            <a:r>
              <a:rPr lang="en-US" sz="3200" dirty="0" err="1" smtClean="0"/>
              <a:t>দ্বিতীয়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কর্মের</a:t>
            </a:r>
            <a:r>
              <a:rPr lang="en-US" sz="3200" dirty="0" smtClean="0"/>
              <a:t> ,</a:t>
            </a:r>
            <a:r>
              <a:rPr lang="en-US" sz="3200" dirty="0" err="1" smtClean="0"/>
              <a:t>তৃতীয়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ক্রিয়ার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প্রাধান্য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রয়েছে</a:t>
            </a:r>
            <a:r>
              <a:rPr lang="en-US" sz="3200" dirty="0" smtClean="0"/>
              <a:t> </a:t>
            </a:r>
            <a:r>
              <a:rPr lang="en-US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820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510" y="313509"/>
            <a:ext cx="11573690" cy="17242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/>
              <a:t>বাচ্যঃ</a:t>
            </a:r>
            <a:r>
              <a:rPr lang="en-US" sz="3600" b="1" dirty="0" smtClean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বাক্যের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বিভিন্ন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প্রকাশভঙ্গিকে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‘</a:t>
            </a:r>
            <a:r>
              <a:rPr lang="en-US" sz="3600" dirty="0" err="1" smtClean="0"/>
              <a:t>বাচ্য</a:t>
            </a:r>
            <a:r>
              <a:rPr lang="en-US" sz="3600" dirty="0" smtClean="0"/>
              <a:t>’ । </a:t>
            </a:r>
            <a:r>
              <a:rPr lang="en-US" sz="3600" dirty="0" err="1" smtClean="0"/>
              <a:t>বাচ্য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প্রধানত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</a:t>
            </a:r>
            <a:r>
              <a:rPr lang="en-US" sz="3600" dirty="0" smtClean="0"/>
              <a:t> । </a:t>
            </a:r>
            <a:r>
              <a:rPr lang="en-US" sz="3600" dirty="0" err="1" smtClean="0"/>
              <a:t>যথা</a:t>
            </a:r>
            <a:r>
              <a:rPr lang="en-US" sz="3600" dirty="0" smtClean="0"/>
              <a:t> ----- </a:t>
            </a:r>
            <a:endParaRPr lang="en-US" sz="3600" b="1" dirty="0"/>
          </a:p>
        </p:txBody>
      </p:sp>
      <p:sp>
        <p:nvSpPr>
          <p:cNvPr id="2" name="Oval 1"/>
          <p:cNvSpPr/>
          <p:nvPr/>
        </p:nvSpPr>
        <p:spPr>
          <a:xfrm>
            <a:off x="4585064" y="2070462"/>
            <a:ext cx="2416629" cy="1371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বাচ্য</a:t>
            </a:r>
            <a:endParaRPr lang="en-US" sz="4800" dirty="0"/>
          </a:p>
        </p:txBody>
      </p:sp>
      <p:sp>
        <p:nvSpPr>
          <p:cNvPr id="7" name="Rectangular Callout 6"/>
          <p:cNvSpPr/>
          <p:nvPr/>
        </p:nvSpPr>
        <p:spPr>
          <a:xfrm>
            <a:off x="313510" y="5029200"/>
            <a:ext cx="2181497" cy="1384662"/>
          </a:xfrm>
          <a:prstGeom prst="wedgeRectCallout">
            <a:avLst>
              <a:gd name="adj1" fmla="val 152294"/>
              <a:gd name="adj2" fmla="val -17757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কর্তৃবাচ্য</a:t>
            </a:r>
            <a:endParaRPr lang="en-US" sz="3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957354" y="5499463"/>
            <a:ext cx="2286002" cy="914399"/>
          </a:xfrm>
          <a:prstGeom prst="wedgeRoundRectCallout">
            <a:avLst>
              <a:gd name="adj1" fmla="val -17526"/>
              <a:gd name="adj2" fmla="val -269491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কর্মবাচ্য</a:t>
            </a:r>
            <a:endParaRPr lang="en-US" sz="3200" dirty="0"/>
          </a:p>
        </p:txBody>
      </p:sp>
      <p:sp>
        <p:nvSpPr>
          <p:cNvPr id="12" name="Rectangular Callout 11"/>
          <p:cNvSpPr/>
          <p:nvPr/>
        </p:nvSpPr>
        <p:spPr>
          <a:xfrm>
            <a:off x="8477796" y="5264331"/>
            <a:ext cx="3161212" cy="914399"/>
          </a:xfrm>
          <a:prstGeom prst="wedgeRectCallout">
            <a:avLst>
              <a:gd name="adj1" fmla="val -105332"/>
              <a:gd name="adj2" fmla="val -25464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ভাববাচ্য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56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78823" y="365126"/>
            <a:ext cx="11429999" cy="6022612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কর্তৃবাচ্যঃ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–</a:t>
            </a:r>
            <a:r>
              <a:rPr lang="en-US" sz="3200" dirty="0" err="1" smtClean="0"/>
              <a:t>প্রাধান্য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রক্ষিত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ক্রিয়াপদ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অনুসারী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, </a:t>
            </a:r>
            <a:r>
              <a:rPr lang="en-US" sz="3200" dirty="0" err="1" smtClean="0"/>
              <a:t>তাকে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কর্তৃবাচ্যের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 --</a:t>
            </a:r>
          </a:p>
          <a:p>
            <a:pPr algn="ctr"/>
            <a:r>
              <a:rPr lang="en-US" sz="3200" dirty="0" err="1" smtClean="0"/>
              <a:t>ছাত্ররা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অঙ্ক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করছে</a:t>
            </a:r>
            <a:r>
              <a:rPr lang="en-US" sz="3200" dirty="0" smtClean="0"/>
              <a:t> ।</a:t>
            </a:r>
          </a:p>
          <a:p>
            <a:pPr algn="ctr"/>
            <a:r>
              <a:rPr lang="en-US" sz="3200" b="1" dirty="0" err="1" smtClean="0"/>
              <a:t>কর্মবাচ্যঃ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ক্রিয়ার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সম্বন্ধ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প্রধানভাবে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প্রকাশিত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, </a:t>
            </a:r>
            <a:r>
              <a:rPr lang="en-US" sz="3200" dirty="0" err="1" smtClean="0"/>
              <a:t>তাকে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কর্মবাচ্য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–</a:t>
            </a:r>
          </a:p>
          <a:p>
            <a:pPr algn="ctr"/>
            <a:r>
              <a:rPr lang="en-US" sz="3200" dirty="0" err="1" smtClean="0"/>
              <a:t>শিকারী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কর্তৃক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ব্যাঘ্র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নিহত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হয়েছে</a:t>
            </a:r>
            <a:r>
              <a:rPr lang="en-US" sz="3200" dirty="0" smtClean="0"/>
              <a:t> । </a:t>
            </a:r>
          </a:p>
          <a:p>
            <a:pPr algn="ctr"/>
            <a:r>
              <a:rPr lang="en-US" sz="3200" b="1" dirty="0" err="1" smtClean="0"/>
              <a:t>ভাব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বাচ্যঃ</a:t>
            </a:r>
            <a:r>
              <a:rPr lang="en-US" sz="3200" b="1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ক্রিয়ার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অর্থই</a:t>
            </a:r>
            <a:r>
              <a:rPr lang="en-US" sz="3200" dirty="0" smtClean="0"/>
              <a:t>  </a:t>
            </a:r>
            <a:r>
              <a:rPr lang="en-US" sz="3200" dirty="0" err="1" smtClean="0"/>
              <a:t>বিশেষভাবে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হয়,তাকে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ভাববাচ্য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 ।</a:t>
            </a:r>
          </a:p>
          <a:p>
            <a:pPr algn="ctr"/>
            <a:r>
              <a:rPr lang="en-US" sz="3200" dirty="0" err="1" smtClean="0"/>
              <a:t>যেমন</a:t>
            </a:r>
            <a:r>
              <a:rPr lang="en-US" sz="3200" dirty="0" smtClean="0"/>
              <a:t> ---</a:t>
            </a:r>
          </a:p>
          <a:p>
            <a:pPr algn="ctr"/>
            <a:r>
              <a:rPr lang="en-US" sz="3200" dirty="0" err="1" smtClean="0"/>
              <a:t>আমাকে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err="1" smtClean="0"/>
              <a:t>তে</a:t>
            </a:r>
            <a:r>
              <a:rPr lang="en-US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3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1902823" y="365125"/>
            <a:ext cx="8386354" cy="992777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পরিবর্তন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40526" y="1476104"/>
            <a:ext cx="10463348" cy="47418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কর্তৃবাচ্য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কর্মবাচ্য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নিয়মঃ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কর্তৃবাচ্যের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কর্মবাচ্যে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পরিবর্তিত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------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  ১) </a:t>
            </a:r>
            <a:r>
              <a:rPr lang="en-US" sz="2400" dirty="0" err="1" smtClean="0"/>
              <a:t>কর্তায়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তৃতীয়া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২ ) </a:t>
            </a:r>
            <a:r>
              <a:rPr lang="en-US" sz="2400" dirty="0" err="1" smtClean="0"/>
              <a:t>কর্মে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প্রথমা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শ</a:t>
            </a:r>
            <a:r>
              <a:rPr lang="en-US" sz="2400" u="sng" dirty="0" err="1" smtClean="0"/>
              <a:t>ূন্য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বিভক্তি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এবং</a:t>
            </a:r>
            <a:endParaRPr lang="en-US" sz="2400" u="sng" dirty="0" smtClean="0"/>
          </a:p>
          <a:p>
            <a:pPr algn="ctr"/>
            <a:endParaRPr lang="en-US" sz="2400" u="sng" dirty="0"/>
          </a:p>
          <a:p>
            <a:pPr algn="ctr"/>
            <a:r>
              <a:rPr lang="en-US" sz="2400" u="sng" dirty="0" smtClean="0"/>
              <a:t>৩ ) </a:t>
            </a:r>
            <a:r>
              <a:rPr lang="en-US" sz="2400" u="sng" dirty="0" err="1" smtClean="0"/>
              <a:t>ক্রিয়া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কর্মের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অনুসারী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হয়</a:t>
            </a:r>
            <a:r>
              <a:rPr lang="en-US" sz="2400" u="sng" dirty="0" smtClean="0"/>
              <a:t> ।</a:t>
            </a:r>
          </a:p>
          <a:p>
            <a:pPr algn="ctr"/>
            <a:endParaRPr lang="en-US" sz="2400" u="sng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জ্ঞাতব্যঃ</a:t>
            </a:r>
            <a:r>
              <a:rPr lang="en-US" sz="2400" dirty="0" smtClean="0"/>
              <a:t>  </a:t>
            </a:r>
            <a:r>
              <a:rPr lang="en-US" sz="2400" dirty="0" err="1" smtClean="0"/>
              <a:t>কর্তৃবাচ্যের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অকর্মক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কর্মবাচ্য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74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407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</dc:creator>
  <cp:lastModifiedBy>rashel</cp:lastModifiedBy>
  <cp:revision>45</cp:revision>
  <dcterms:created xsi:type="dcterms:W3CDTF">2021-09-19T14:36:29Z</dcterms:created>
  <dcterms:modified xsi:type="dcterms:W3CDTF">2021-09-27T15:49:14Z</dcterms:modified>
</cp:coreProperties>
</file>