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2" r:id="rId4"/>
    <p:sldId id="271" r:id="rId5"/>
    <p:sldId id="273" r:id="rId6"/>
    <p:sldId id="280" r:id="rId7"/>
    <p:sldId id="275" r:id="rId8"/>
    <p:sldId id="274" r:id="rId9"/>
    <p:sldId id="277" r:id="rId10"/>
    <p:sldId id="276" r:id="rId11"/>
    <p:sldId id="279" r:id="rId12"/>
    <p:sldId id="269" r:id="rId13"/>
    <p:sldId id="278" r:id="rId14"/>
    <p:sldId id="268" r:id="rId15"/>
    <p:sldId id="267" r:id="rId16"/>
    <p:sldId id="260" r:id="rId17"/>
    <p:sldId id="259" r:id="rId18"/>
    <p:sldId id="258" r:id="rId19"/>
    <p:sldId id="25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1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01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470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50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665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32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724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887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312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104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364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034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9/27/2021</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00739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0c2a152dd80b245492a4565f017fc04--intagram-dover-publications.jpg"/>
          <p:cNvPicPr>
            <a:picLocks noChangeAspect="1"/>
          </p:cNvPicPr>
          <p:nvPr/>
        </p:nvPicPr>
        <p:blipFill>
          <a:blip r:embed="rId2"/>
          <a:stretch>
            <a:fillRect/>
          </a:stretch>
        </p:blipFill>
        <p:spPr>
          <a:xfrm>
            <a:off x="0" y="0"/>
            <a:ext cx="9144000" cy="6858000"/>
          </a:xfrm>
          <a:prstGeom prst="rect">
            <a:avLst/>
          </a:prstGeom>
        </p:spPr>
      </p:pic>
      <p:pic>
        <p:nvPicPr>
          <p:cNvPr id="4" name="Picture 3" descr="8ad35559165d8354df3fb56578fe8951.gif"/>
          <p:cNvPicPr>
            <a:picLocks noChangeAspect="1"/>
          </p:cNvPicPr>
          <p:nvPr/>
        </p:nvPicPr>
        <p:blipFill>
          <a:blip r:embed="rId3"/>
          <a:stretch>
            <a:fillRect/>
          </a:stretch>
        </p:blipFill>
        <p:spPr>
          <a:xfrm>
            <a:off x="762000" y="381000"/>
            <a:ext cx="7848600" cy="6172200"/>
          </a:xfrm>
          <a:prstGeom prst="rect">
            <a:avLst/>
          </a:prstGeom>
        </p:spPr>
      </p:pic>
      <p:pic>
        <p:nvPicPr>
          <p:cNvPr id="7" name="Picture 6" descr="giphy (5).gif"/>
          <p:cNvPicPr>
            <a:picLocks noChangeAspect="1"/>
          </p:cNvPicPr>
          <p:nvPr/>
        </p:nvPicPr>
        <p:blipFill>
          <a:blip r:embed="rId4" cstate="print"/>
          <a:stretch>
            <a:fillRect/>
          </a:stretch>
        </p:blipFill>
        <p:spPr>
          <a:xfrm>
            <a:off x="7467600" y="5334000"/>
            <a:ext cx="914400" cy="1066800"/>
          </a:xfrm>
          <a:prstGeom prst="rect">
            <a:avLst/>
          </a:prstGeom>
        </p:spPr>
      </p:pic>
      <p:pic>
        <p:nvPicPr>
          <p:cNvPr id="8" name="Picture 7" descr="giphy (5).gif"/>
          <p:cNvPicPr>
            <a:picLocks noChangeAspect="1"/>
          </p:cNvPicPr>
          <p:nvPr/>
        </p:nvPicPr>
        <p:blipFill>
          <a:blip r:embed="rId4" cstate="print"/>
          <a:stretch>
            <a:fillRect/>
          </a:stretch>
        </p:blipFill>
        <p:spPr>
          <a:xfrm>
            <a:off x="685800" y="5334000"/>
            <a:ext cx="914400" cy="1066800"/>
          </a:xfrm>
          <a:prstGeom prst="rect">
            <a:avLst/>
          </a:prstGeom>
        </p:spPr>
      </p:pic>
      <p:pic>
        <p:nvPicPr>
          <p:cNvPr id="9" name="Picture 8" descr="giphy (5).gif"/>
          <p:cNvPicPr>
            <a:picLocks noChangeAspect="1"/>
          </p:cNvPicPr>
          <p:nvPr/>
        </p:nvPicPr>
        <p:blipFill>
          <a:blip r:embed="rId4" cstate="print"/>
          <a:stretch>
            <a:fillRect/>
          </a:stretch>
        </p:blipFill>
        <p:spPr>
          <a:xfrm>
            <a:off x="7467600" y="381000"/>
            <a:ext cx="914400" cy="1066800"/>
          </a:xfrm>
          <a:prstGeom prst="rect">
            <a:avLst/>
          </a:prstGeom>
        </p:spPr>
      </p:pic>
      <p:pic>
        <p:nvPicPr>
          <p:cNvPr id="10" name="Picture 9" descr="giphy (5).gif"/>
          <p:cNvPicPr>
            <a:picLocks noChangeAspect="1"/>
          </p:cNvPicPr>
          <p:nvPr/>
        </p:nvPicPr>
        <p:blipFill>
          <a:blip r:embed="rId4" cstate="print"/>
          <a:stretch>
            <a:fillRect/>
          </a:stretch>
        </p:blipFill>
        <p:spPr>
          <a:xfrm>
            <a:off x="3581400" y="381000"/>
            <a:ext cx="914400" cy="1066800"/>
          </a:xfrm>
          <a:prstGeom prst="rect">
            <a:avLst/>
          </a:prstGeom>
        </p:spPr>
      </p:pic>
      <p:pic>
        <p:nvPicPr>
          <p:cNvPr id="11" name="Picture 10" descr="giphy (5).gif"/>
          <p:cNvPicPr>
            <a:picLocks noChangeAspect="1"/>
          </p:cNvPicPr>
          <p:nvPr/>
        </p:nvPicPr>
        <p:blipFill>
          <a:blip r:embed="rId4" cstate="print"/>
          <a:stretch>
            <a:fillRect/>
          </a:stretch>
        </p:blipFill>
        <p:spPr>
          <a:xfrm>
            <a:off x="4495800" y="304800"/>
            <a:ext cx="914400" cy="1066800"/>
          </a:xfrm>
          <a:prstGeom prst="rect">
            <a:avLst/>
          </a:prstGeom>
        </p:spPr>
      </p:pic>
      <p:pic>
        <p:nvPicPr>
          <p:cNvPr id="12" name="Picture 11" descr="giphy (5).gif"/>
          <p:cNvPicPr>
            <a:picLocks noChangeAspect="1"/>
          </p:cNvPicPr>
          <p:nvPr/>
        </p:nvPicPr>
        <p:blipFill>
          <a:blip r:embed="rId4" cstate="print"/>
          <a:stretch>
            <a:fillRect/>
          </a:stretch>
        </p:blipFill>
        <p:spPr>
          <a:xfrm>
            <a:off x="5486400" y="304800"/>
            <a:ext cx="914400" cy="1066800"/>
          </a:xfrm>
          <a:prstGeom prst="rect">
            <a:avLst/>
          </a:prstGeom>
        </p:spPr>
      </p:pic>
      <p:pic>
        <p:nvPicPr>
          <p:cNvPr id="13" name="Picture 12" descr="giphy (5).gif"/>
          <p:cNvPicPr>
            <a:picLocks noChangeAspect="1"/>
          </p:cNvPicPr>
          <p:nvPr/>
        </p:nvPicPr>
        <p:blipFill>
          <a:blip r:embed="rId4" cstate="print"/>
          <a:stretch>
            <a:fillRect/>
          </a:stretch>
        </p:blipFill>
        <p:spPr>
          <a:xfrm>
            <a:off x="6477000" y="304800"/>
            <a:ext cx="914400" cy="1066800"/>
          </a:xfrm>
          <a:prstGeom prst="rect">
            <a:avLst/>
          </a:prstGeom>
        </p:spPr>
      </p:pic>
      <p:pic>
        <p:nvPicPr>
          <p:cNvPr id="14" name="Picture 13" descr="giphy (5).gif"/>
          <p:cNvPicPr>
            <a:picLocks noChangeAspect="1"/>
          </p:cNvPicPr>
          <p:nvPr/>
        </p:nvPicPr>
        <p:blipFill>
          <a:blip r:embed="rId4" cstate="print"/>
          <a:stretch>
            <a:fillRect/>
          </a:stretch>
        </p:blipFill>
        <p:spPr>
          <a:xfrm>
            <a:off x="1828800" y="5486400"/>
            <a:ext cx="914400" cy="1066800"/>
          </a:xfrm>
          <a:prstGeom prst="rect">
            <a:avLst/>
          </a:prstGeom>
        </p:spPr>
      </p:pic>
      <p:pic>
        <p:nvPicPr>
          <p:cNvPr id="15" name="Picture 14" descr="giphy (5).gif"/>
          <p:cNvPicPr>
            <a:picLocks noChangeAspect="1"/>
          </p:cNvPicPr>
          <p:nvPr/>
        </p:nvPicPr>
        <p:blipFill>
          <a:blip r:embed="rId4" cstate="print"/>
          <a:stretch>
            <a:fillRect/>
          </a:stretch>
        </p:blipFill>
        <p:spPr>
          <a:xfrm>
            <a:off x="2895600" y="5486400"/>
            <a:ext cx="914400" cy="1066800"/>
          </a:xfrm>
          <a:prstGeom prst="rect">
            <a:avLst/>
          </a:prstGeom>
        </p:spPr>
      </p:pic>
      <p:pic>
        <p:nvPicPr>
          <p:cNvPr id="16" name="Picture 15" descr="giphy (5).gif"/>
          <p:cNvPicPr>
            <a:picLocks noChangeAspect="1"/>
          </p:cNvPicPr>
          <p:nvPr/>
        </p:nvPicPr>
        <p:blipFill>
          <a:blip r:embed="rId4" cstate="print"/>
          <a:stretch>
            <a:fillRect/>
          </a:stretch>
        </p:blipFill>
        <p:spPr>
          <a:xfrm>
            <a:off x="4038600" y="5486400"/>
            <a:ext cx="914400" cy="1066800"/>
          </a:xfrm>
          <a:prstGeom prst="rect">
            <a:avLst/>
          </a:prstGeom>
        </p:spPr>
      </p:pic>
      <p:pic>
        <p:nvPicPr>
          <p:cNvPr id="17" name="Picture 16" descr="giphy (5).gif"/>
          <p:cNvPicPr>
            <a:picLocks noChangeAspect="1"/>
          </p:cNvPicPr>
          <p:nvPr/>
        </p:nvPicPr>
        <p:blipFill>
          <a:blip r:embed="rId4" cstate="print"/>
          <a:stretch>
            <a:fillRect/>
          </a:stretch>
        </p:blipFill>
        <p:spPr>
          <a:xfrm>
            <a:off x="5181600" y="5410200"/>
            <a:ext cx="914400" cy="1066800"/>
          </a:xfrm>
          <a:prstGeom prst="rect">
            <a:avLst/>
          </a:prstGeom>
        </p:spPr>
      </p:pic>
      <p:pic>
        <p:nvPicPr>
          <p:cNvPr id="18" name="Picture 17" descr="giphy (5).gif"/>
          <p:cNvPicPr>
            <a:picLocks noChangeAspect="1"/>
          </p:cNvPicPr>
          <p:nvPr/>
        </p:nvPicPr>
        <p:blipFill>
          <a:blip r:embed="rId4" cstate="print"/>
          <a:stretch>
            <a:fillRect/>
          </a:stretch>
        </p:blipFill>
        <p:spPr>
          <a:xfrm>
            <a:off x="6324600" y="5410200"/>
            <a:ext cx="914400" cy="1066800"/>
          </a:xfrm>
          <a:prstGeom prst="rect">
            <a:avLst/>
          </a:prstGeom>
        </p:spPr>
      </p:pic>
      <p:pic>
        <p:nvPicPr>
          <p:cNvPr id="19" name="Picture 18" descr="giphy (5).gif"/>
          <p:cNvPicPr>
            <a:picLocks noChangeAspect="1"/>
          </p:cNvPicPr>
          <p:nvPr/>
        </p:nvPicPr>
        <p:blipFill>
          <a:blip r:embed="rId4" cstate="print"/>
          <a:stretch>
            <a:fillRect/>
          </a:stretch>
        </p:blipFill>
        <p:spPr>
          <a:xfrm>
            <a:off x="2667000" y="381000"/>
            <a:ext cx="914400" cy="1066800"/>
          </a:xfrm>
          <a:prstGeom prst="rect">
            <a:avLst/>
          </a:prstGeom>
        </p:spPr>
      </p:pic>
      <p:pic>
        <p:nvPicPr>
          <p:cNvPr id="20" name="Picture 19" descr="giphy (5).gif"/>
          <p:cNvPicPr>
            <a:picLocks noChangeAspect="1"/>
          </p:cNvPicPr>
          <p:nvPr/>
        </p:nvPicPr>
        <p:blipFill>
          <a:blip r:embed="rId4" cstate="print"/>
          <a:stretch>
            <a:fillRect/>
          </a:stretch>
        </p:blipFill>
        <p:spPr>
          <a:xfrm>
            <a:off x="1752600" y="381000"/>
            <a:ext cx="914400" cy="1066800"/>
          </a:xfrm>
          <a:prstGeom prst="rect">
            <a:avLst/>
          </a:prstGeom>
        </p:spPr>
      </p:pic>
      <p:pic>
        <p:nvPicPr>
          <p:cNvPr id="21" name="Picture 20" descr="giphy (5).gif"/>
          <p:cNvPicPr>
            <a:picLocks noChangeAspect="1"/>
          </p:cNvPicPr>
          <p:nvPr/>
        </p:nvPicPr>
        <p:blipFill>
          <a:blip r:embed="rId4" cstate="print"/>
          <a:stretch>
            <a:fillRect/>
          </a:stretch>
        </p:blipFill>
        <p:spPr>
          <a:xfrm>
            <a:off x="762000" y="381000"/>
            <a:ext cx="914400" cy="1066800"/>
          </a:xfrm>
          <a:prstGeom prst="rect">
            <a:avLst/>
          </a:prstGeom>
        </p:spPr>
      </p:pic>
      <p:pic>
        <p:nvPicPr>
          <p:cNvPr id="22" name="Picture 21" descr="giphy (5).gif"/>
          <p:cNvPicPr>
            <a:picLocks noChangeAspect="1"/>
          </p:cNvPicPr>
          <p:nvPr/>
        </p:nvPicPr>
        <p:blipFill>
          <a:blip r:embed="rId4" cstate="print"/>
          <a:stretch>
            <a:fillRect/>
          </a:stretch>
        </p:blipFill>
        <p:spPr>
          <a:xfrm>
            <a:off x="762000" y="4267200"/>
            <a:ext cx="914400" cy="1066800"/>
          </a:xfrm>
          <a:prstGeom prst="rect">
            <a:avLst/>
          </a:prstGeom>
        </p:spPr>
      </p:pic>
      <p:pic>
        <p:nvPicPr>
          <p:cNvPr id="23" name="Picture 22" descr="giphy (5).gif"/>
          <p:cNvPicPr>
            <a:picLocks noChangeAspect="1"/>
          </p:cNvPicPr>
          <p:nvPr/>
        </p:nvPicPr>
        <p:blipFill>
          <a:blip r:embed="rId4" cstate="print"/>
          <a:stretch>
            <a:fillRect/>
          </a:stretch>
        </p:blipFill>
        <p:spPr>
          <a:xfrm>
            <a:off x="685800" y="3276600"/>
            <a:ext cx="914400" cy="1066800"/>
          </a:xfrm>
          <a:prstGeom prst="rect">
            <a:avLst/>
          </a:prstGeom>
        </p:spPr>
      </p:pic>
      <p:pic>
        <p:nvPicPr>
          <p:cNvPr id="24" name="Picture 23" descr="giphy (5).gif"/>
          <p:cNvPicPr>
            <a:picLocks noChangeAspect="1"/>
          </p:cNvPicPr>
          <p:nvPr/>
        </p:nvPicPr>
        <p:blipFill>
          <a:blip r:embed="rId4" cstate="print"/>
          <a:stretch>
            <a:fillRect/>
          </a:stretch>
        </p:blipFill>
        <p:spPr>
          <a:xfrm>
            <a:off x="685800" y="2286000"/>
            <a:ext cx="914400" cy="1066800"/>
          </a:xfrm>
          <a:prstGeom prst="rect">
            <a:avLst/>
          </a:prstGeom>
        </p:spPr>
      </p:pic>
      <p:pic>
        <p:nvPicPr>
          <p:cNvPr id="25" name="Picture 24" descr="giphy (5).gif"/>
          <p:cNvPicPr>
            <a:picLocks noChangeAspect="1"/>
          </p:cNvPicPr>
          <p:nvPr/>
        </p:nvPicPr>
        <p:blipFill>
          <a:blip r:embed="rId4" cstate="print"/>
          <a:stretch>
            <a:fillRect/>
          </a:stretch>
        </p:blipFill>
        <p:spPr>
          <a:xfrm>
            <a:off x="762000" y="1371600"/>
            <a:ext cx="914400" cy="1066800"/>
          </a:xfrm>
          <a:prstGeom prst="rect">
            <a:avLst/>
          </a:prstGeom>
        </p:spPr>
      </p:pic>
      <p:pic>
        <p:nvPicPr>
          <p:cNvPr id="26" name="Picture 25" descr="giphy (5).gif"/>
          <p:cNvPicPr>
            <a:picLocks noChangeAspect="1"/>
          </p:cNvPicPr>
          <p:nvPr/>
        </p:nvPicPr>
        <p:blipFill>
          <a:blip r:embed="rId4" cstate="print"/>
          <a:stretch>
            <a:fillRect/>
          </a:stretch>
        </p:blipFill>
        <p:spPr>
          <a:xfrm>
            <a:off x="7543800" y="1371600"/>
            <a:ext cx="914400" cy="1066800"/>
          </a:xfrm>
          <a:prstGeom prst="rect">
            <a:avLst/>
          </a:prstGeom>
        </p:spPr>
      </p:pic>
      <p:pic>
        <p:nvPicPr>
          <p:cNvPr id="27" name="Picture 26" descr="giphy (5).gif"/>
          <p:cNvPicPr>
            <a:picLocks noChangeAspect="1"/>
          </p:cNvPicPr>
          <p:nvPr/>
        </p:nvPicPr>
        <p:blipFill>
          <a:blip r:embed="rId4" cstate="print"/>
          <a:stretch>
            <a:fillRect/>
          </a:stretch>
        </p:blipFill>
        <p:spPr>
          <a:xfrm>
            <a:off x="7620000" y="2362200"/>
            <a:ext cx="914400" cy="1066800"/>
          </a:xfrm>
          <a:prstGeom prst="rect">
            <a:avLst/>
          </a:prstGeom>
        </p:spPr>
      </p:pic>
      <p:pic>
        <p:nvPicPr>
          <p:cNvPr id="28" name="Picture 27" descr="giphy (5).gif"/>
          <p:cNvPicPr>
            <a:picLocks noChangeAspect="1"/>
          </p:cNvPicPr>
          <p:nvPr/>
        </p:nvPicPr>
        <p:blipFill>
          <a:blip r:embed="rId4" cstate="print"/>
          <a:stretch>
            <a:fillRect/>
          </a:stretch>
        </p:blipFill>
        <p:spPr>
          <a:xfrm>
            <a:off x="7620000" y="3429000"/>
            <a:ext cx="914400" cy="1066800"/>
          </a:xfrm>
          <a:prstGeom prst="rect">
            <a:avLst/>
          </a:prstGeom>
        </p:spPr>
      </p:pic>
      <p:pic>
        <p:nvPicPr>
          <p:cNvPr id="29" name="Picture 28" descr="giphy (5).gif"/>
          <p:cNvPicPr>
            <a:picLocks noChangeAspect="1"/>
          </p:cNvPicPr>
          <p:nvPr/>
        </p:nvPicPr>
        <p:blipFill>
          <a:blip r:embed="rId4" cstate="print"/>
          <a:stretch>
            <a:fillRect/>
          </a:stretch>
        </p:blipFill>
        <p:spPr>
          <a:xfrm>
            <a:off x="7696200" y="4419600"/>
            <a:ext cx="914400" cy="1066800"/>
          </a:xfrm>
          <a:prstGeom prst="rect">
            <a:avLst/>
          </a:prstGeom>
        </p:spPr>
      </p:pic>
      <p:sp>
        <p:nvSpPr>
          <p:cNvPr id="30" name="Oval 29"/>
          <p:cNvSpPr/>
          <p:nvPr/>
        </p:nvSpPr>
        <p:spPr>
          <a:xfrm>
            <a:off x="3124200" y="2209800"/>
            <a:ext cx="3200400" cy="2667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আজকের পাঠে</a:t>
            </a:r>
          </a:p>
          <a:p>
            <a:pPr algn="ctr"/>
            <a:r>
              <a:rPr lang="bn-BD"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সকলকে শুভেচ্ছা</a:t>
            </a:r>
          </a:p>
          <a:p>
            <a:pPr algn="ctr"/>
            <a:r>
              <a:rPr lang="bn-BD"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ও স্বাগত</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par>
                                <p:cTn id="23" presetID="53"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53" presetClass="entr" presetSubtype="16"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par>
                                <p:cTn id="33" presetID="53" presetClass="entr" presetSubtype="16"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53" presetClass="entr" presetSubtype="16"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par>
                                <p:cTn id="48" presetID="53"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par>
                                <p:cTn id="53" presetID="53" presetClass="entr" presetSubtype="16"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par>
                                <p:cTn id="78" presetID="53" presetClass="entr" presetSubtype="16"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par>
                                <p:cTn id="83" presetID="53" presetClass="entr" presetSubtype="16"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par>
                                <p:cTn id="93" presetID="53" presetClass="entr" presetSubtype="16"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par>
                                <p:cTn id="98" presetID="53" presetClass="entr" presetSubtype="16" fill="hold" nodeType="withEffect">
                                  <p:stCondLst>
                                    <p:cond delay="0"/>
                                  </p:stCondLst>
                                  <p:childTnLst>
                                    <p:set>
                                      <p:cBhvr>
                                        <p:cTn id="99" dur="1" fill="hold">
                                          <p:stCondLst>
                                            <p:cond delay="0"/>
                                          </p:stCondLst>
                                        </p:cTn>
                                        <p:tgtEl>
                                          <p:spTgt spid="7"/>
                                        </p:tgtEl>
                                        <p:attrNameLst>
                                          <p:attrName>style.visibility</p:attrName>
                                        </p:attrNameLst>
                                      </p:cBhvr>
                                      <p:to>
                                        <p:strVal val="visible"/>
                                      </p:to>
                                    </p:set>
                                    <p:anim calcmode="lin" valueType="num">
                                      <p:cBhvr>
                                        <p:cTn id="100" dur="500" fill="hold"/>
                                        <p:tgtEl>
                                          <p:spTgt spid="7"/>
                                        </p:tgtEl>
                                        <p:attrNameLst>
                                          <p:attrName>ppt_w</p:attrName>
                                        </p:attrNameLst>
                                      </p:cBhvr>
                                      <p:tavLst>
                                        <p:tav tm="0">
                                          <p:val>
                                            <p:fltVal val="0"/>
                                          </p:val>
                                        </p:tav>
                                        <p:tav tm="100000">
                                          <p:val>
                                            <p:strVal val="#ppt_w"/>
                                          </p:val>
                                        </p:tav>
                                      </p:tavLst>
                                    </p:anim>
                                    <p:anim calcmode="lin" valueType="num">
                                      <p:cBhvr>
                                        <p:cTn id="101" dur="500" fill="hold"/>
                                        <p:tgtEl>
                                          <p:spTgt spid="7"/>
                                        </p:tgtEl>
                                        <p:attrNameLst>
                                          <p:attrName>ppt_h</p:attrName>
                                        </p:attrNameLst>
                                      </p:cBhvr>
                                      <p:tavLst>
                                        <p:tav tm="0">
                                          <p:val>
                                            <p:fltVal val="0"/>
                                          </p:val>
                                        </p:tav>
                                        <p:tav tm="100000">
                                          <p:val>
                                            <p:strVal val="#ppt_h"/>
                                          </p:val>
                                        </p:tav>
                                      </p:tavLst>
                                    </p:anim>
                                    <p:animEffect transition="in" filter="fade">
                                      <p:cBhvr>
                                        <p:cTn id="102" dur="500"/>
                                        <p:tgtEl>
                                          <p:spTgt spid="7"/>
                                        </p:tgtEl>
                                      </p:cBhvr>
                                    </p:animEffect>
                                  </p:childTnLst>
                                </p:cTn>
                              </p:par>
                              <p:par>
                                <p:cTn id="103" presetID="53" presetClass="entr" presetSubtype="16"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500" fill="hold"/>
                                        <p:tgtEl>
                                          <p:spTgt spid="18"/>
                                        </p:tgtEl>
                                        <p:attrNameLst>
                                          <p:attrName>ppt_w</p:attrName>
                                        </p:attrNameLst>
                                      </p:cBhvr>
                                      <p:tavLst>
                                        <p:tav tm="0">
                                          <p:val>
                                            <p:fltVal val="0"/>
                                          </p:val>
                                        </p:tav>
                                        <p:tav tm="100000">
                                          <p:val>
                                            <p:strVal val="#ppt_w"/>
                                          </p:val>
                                        </p:tav>
                                      </p:tavLst>
                                    </p:anim>
                                    <p:anim calcmode="lin" valueType="num">
                                      <p:cBhvr>
                                        <p:cTn id="106" dur="500" fill="hold"/>
                                        <p:tgtEl>
                                          <p:spTgt spid="18"/>
                                        </p:tgtEl>
                                        <p:attrNameLst>
                                          <p:attrName>ppt_h</p:attrName>
                                        </p:attrNameLst>
                                      </p:cBhvr>
                                      <p:tavLst>
                                        <p:tav tm="0">
                                          <p:val>
                                            <p:fltVal val="0"/>
                                          </p:val>
                                        </p:tav>
                                        <p:tav tm="100000">
                                          <p:val>
                                            <p:strVal val="#ppt_h"/>
                                          </p:val>
                                        </p:tav>
                                      </p:tavLst>
                                    </p:anim>
                                    <p:animEffect transition="in" filter="fade">
                                      <p:cBhvr>
                                        <p:cTn id="107" dur="500"/>
                                        <p:tgtEl>
                                          <p:spTgt spid="18"/>
                                        </p:tgtEl>
                                      </p:cBhvr>
                                    </p:animEffect>
                                  </p:childTnLst>
                                </p:cTn>
                              </p:par>
                              <p:par>
                                <p:cTn id="108" presetID="53" presetClass="entr" presetSubtype="16"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 calcmode="lin" valueType="num">
                                      <p:cBhvr>
                                        <p:cTn id="110" dur="500" fill="hold"/>
                                        <p:tgtEl>
                                          <p:spTgt spid="17"/>
                                        </p:tgtEl>
                                        <p:attrNameLst>
                                          <p:attrName>ppt_w</p:attrName>
                                        </p:attrNameLst>
                                      </p:cBhvr>
                                      <p:tavLst>
                                        <p:tav tm="0">
                                          <p:val>
                                            <p:fltVal val="0"/>
                                          </p:val>
                                        </p:tav>
                                        <p:tav tm="100000">
                                          <p:val>
                                            <p:strVal val="#ppt_w"/>
                                          </p:val>
                                        </p:tav>
                                      </p:tavLst>
                                    </p:anim>
                                    <p:anim calcmode="lin" valueType="num">
                                      <p:cBhvr>
                                        <p:cTn id="111" dur="500" fill="hold"/>
                                        <p:tgtEl>
                                          <p:spTgt spid="17"/>
                                        </p:tgtEl>
                                        <p:attrNameLst>
                                          <p:attrName>ppt_h</p:attrName>
                                        </p:attrNameLst>
                                      </p:cBhvr>
                                      <p:tavLst>
                                        <p:tav tm="0">
                                          <p:val>
                                            <p:fltVal val="0"/>
                                          </p:val>
                                        </p:tav>
                                        <p:tav tm="100000">
                                          <p:val>
                                            <p:strVal val="#ppt_h"/>
                                          </p:val>
                                        </p:tav>
                                      </p:tavLst>
                                    </p:anim>
                                    <p:animEffect transition="in" filter="fade">
                                      <p:cBhvr>
                                        <p:cTn id="112" dur="500"/>
                                        <p:tgtEl>
                                          <p:spTgt spid="17"/>
                                        </p:tgtEl>
                                      </p:cBhvr>
                                    </p:animEffect>
                                  </p:childTnLst>
                                </p:cTn>
                              </p:par>
                              <p:par>
                                <p:cTn id="113" presetID="53" presetClass="entr" presetSubtype="16" fill="hold" nodeType="withEffect">
                                  <p:stCondLst>
                                    <p:cond delay="0"/>
                                  </p:stCondLst>
                                  <p:childTnLst>
                                    <p:set>
                                      <p:cBhvr>
                                        <p:cTn id="114" dur="1" fill="hold">
                                          <p:stCondLst>
                                            <p:cond delay="0"/>
                                          </p:stCondLst>
                                        </p:cTn>
                                        <p:tgtEl>
                                          <p:spTgt spid="16"/>
                                        </p:tgtEl>
                                        <p:attrNameLst>
                                          <p:attrName>style.visibility</p:attrName>
                                        </p:attrNameLst>
                                      </p:cBhvr>
                                      <p:to>
                                        <p:strVal val="visible"/>
                                      </p:to>
                                    </p:set>
                                    <p:anim calcmode="lin" valueType="num">
                                      <p:cBhvr>
                                        <p:cTn id="115" dur="500" fill="hold"/>
                                        <p:tgtEl>
                                          <p:spTgt spid="16"/>
                                        </p:tgtEl>
                                        <p:attrNameLst>
                                          <p:attrName>ppt_w</p:attrName>
                                        </p:attrNameLst>
                                      </p:cBhvr>
                                      <p:tavLst>
                                        <p:tav tm="0">
                                          <p:val>
                                            <p:fltVal val="0"/>
                                          </p:val>
                                        </p:tav>
                                        <p:tav tm="100000">
                                          <p:val>
                                            <p:strVal val="#ppt_w"/>
                                          </p:val>
                                        </p:tav>
                                      </p:tavLst>
                                    </p:anim>
                                    <p:anim calcmode="lin" valueType="num">
                                      <p:cBhvr>
                                        <p:cTn id="116" dur="500" fill="hold"/>
                                        <p:tgtEl>
                                          <p:spTgt spid="16"/>
                                        </p:tgtEl>
                                        <p:attrNameLst>
                                          <p:attrName>ppt_h</p:attrName>
                                        </p:attrNameLst>
                                      </p:cBhvr>
                                      <p:tavLst>
                                        <p:tav tm="0">
                                          <p:val>
                                            <p:fltVal val="0"/>
                                          </p:val>
                                        </p:tav>
                                        <p:tav tm="100000">
                                          <p:val>
                                            <p:strVal val="#ppt_h"/>
                                          </p:val>
                                        </p:tav>
                                      </p:tavLst>
                                    </p:anim>
                                    <p:animEffect transition="in" filter="fade">
                                      <p:cBhvr>
                                        <p:cTn id="117" dur="500"/>
                                        <p:tgtEl>
                                          <p:spTgt spid="16"/>
                                        </p:tgtEl>
                                      </p:cBhvr>
                                    </p:animEffect>
                                  </p:childTnLst>
                                </p:cTn>
                              </p:par>
                              <p:par>
                                <p:cTn id="118" presetID="53" presetClass="entr" presetSubtype="16" fill="hold" nodeType="withEffect">
                                  <p:stCondLst>
                                    <p:cond delay="0"/>
                                  </p:stCondLst>
                                  <p:childTnLst>
                                    <p:set>
                                      <p:cBhvr>
                                        <p:cTn id="119" dur="1" fill="hold">
                                          <p:stCondLst>
                                            <p:cond delay="0"/>
                                          </p:stCondLst>
                                        </p:cTn>
                                        <p:tgtEl>
                                          <p:spTgt spid="15"/>
                                        </p:tgtEl>
                                        <p:attrNameLst>
                                          <p:attrName>style.visibility</p:attrName>
                                        </p:attrNameLst>
                                      </p:cBhvr>
                                      <p:to>
                                        <p:strVal val="visible"/>
                                      </p:to>
                                    </p:set>
                                    <p:anim calcmode="lin" valueType="num">
                                      <p:cBhvr>
                                        <p:cTn id="120" dur="500" fill="hold"/>
                                        <p:tgtEl>
                                          <p:spTgt spid="15"/>
                                        </p:tgtEl>
                                        <p:attrNameLst>
                                          <p:attrName>ppt_w</p:attrName>
                                        </p:attrNameLst>
                                      </p:cBhvr>
                                      <p:tavLst>
                                        <p:tav tm="0">
                                          <p:val>
                                            <p:fltVal val="0"/>
                                          </p:val>
                                        </p:tav>
                                        <p:tav tm="100000">
                                          <p:val>
                                            <p:strVal val="#ppt_w"/>
                                          </p:val>
                                        </p:tav>
                                      </p:tavLst>
                                    </p:anim>
                                    <p:anim calcmode="lin" valueType="num">
                                      <p:cBhvr>
                                        <p:cTn id="121" dur="500" fill="hold"/>
                                        <p:tgtEl>
                                          <p:spTgt spid="15"/>
                                        </p:tgtEl>
                                        <p:attrNameLst>
                                          <p:attrName>ppt_h</p:attrName>
                                        </p:attrNameLst>
                                      </p:cBhvr>
                                      <p:tavLst>
                                        <p:tav tm="0">
                                          <p:val>
                                            <p:fltVal val="0"/>
                                          </p:val>
                                        </p:tav>
                                        <p:tav tm="100000">
                                          <p:val>
                                            <p:strVal val="#ppt_h"/>
                                          </p:val>
                                        </p:tav>
                                      </p:tavLst>
                                    </p:anim>
                                    <p:animEffect transition="in" filter="fade">
                                      <p:cBhvr>
                                        <p:cTn id="122" dur="500"/>
                                        <p:tgtEl>
                                          <p:spTgt spid="15"/>
                                        </p:tgtEl>
                                      </p:cBhvr>
                                    </p:animEffect>
                                  </p:childTnLst>
                                </p:cTn>
                              </p:par>
                              <p:par>
                                <p:cTn id="123" presetID="53" presetClass="entr" presetSubtype="16" fill="hold" nodeType="withEffect">
                                  <p:stCondLst>
                                    <p:cond delay="0"/>
                                  </p:stCondLst>
                                  <p:childTnLst>
                                    <p:set>
                                      <p:cBhvr>
                                        <p:cTn id="124" dur="1" fill="hold">
                                          <p:stCondLst>
                                            <p:cond delay="0"/>
                                          </p:stCondLst>
                                        </p:cTn>
                                        <p:tgtEl>
                                          <p:spTgt spid="14"/>
                                        </p:tgtEl>
                                        <p:attrNameLst>
                                          <p:attrName>style.visibility</p:attrName>
                                        </p:attrNameLst>
                                      </p:cBhvr>
                                      <p:to>
                                        <p:strVal val="visible"/>
                                      </p:to>
                                    </p:set>
                                    <p:anim calcmode="lin" valueType="num">
                                      <p:cBhvr>
                                        <p:cTn id="125" dur="500" fill="hold"/>
                                        <p:tgtEl>
                                          <p:spTgt spid="14"/>
                                        </p:tgtEl>
                                        <p:attrNameLst>
                                          <p:attrName>ppt_w</p:attrName>
                                        </p:attrNameLst>
                                      </p:cBhvr>
                                      <p:tavLst>
                                        <p:tav tm="0">
                                          <p:val>
                                            <p:fltVal val="0"/>
                                          </p:val>
                                        </p:tav>
                                        <p:tav tm="100000">
                                          <p:val>
                                            <p:strVal val="#ppt_w"/>
                                          </p:val>
                                        </p:tav>
                                      </p:tavLst>
                                    </p:anim>
                                    <p:anim calcmode="lin" valueType="num">
                                      <p:cBhvr>
                                        <p:cTn id="126" dur="500" fill="hold"/>
                                        <p:tgtEl>
                                          <p:spTgt spid="14"/>
                                        </p:tgtEl>
                                        <p:attrNameLst>
                                          <p:attrName>ppt_h</p:attrName>
                                        </p:attrNameLst>
                                      </p:cBhvr>
                                      <p:tavLst>
                                        <p:tav tm="0">
                                          <p:val>
                                            <p:fltVal val="0"/>
                                          </p:val>
                                        </p:tav>
                                        <p:tav tm="100000">
                                          <p:val>
                                            <p:strVal val="#ppt_h"/>
                                          </p:val>
                                        </p:tav>
                                      </p:tavLst>
                                    </p:anim>
                                    <p:animEffect transition="in" filter="fade">
                                      <p:cBhvr>
                                        <p:cTn id="127" dur="500"/>
                                        <p:tgtEl>
                                          <p:spTgt spid="14"/>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 calcmode="lin" valueType="num">
                                      <p:cBhvr>
                                        <p:cTn id="130" dur="500" fill="hold"/>
                                        <p:tgtEl>
                                          <p:spTgt spid="30"/>
                                        </p:tgtEl>
                                        <p:attrNameLst>
                                          <p:attrName>ppt_w</p:attrName>
                                        </p:attrNameLst>
                                      </p:cBhvr>
                                      <p:tavLst>
                                        <p:tav tm="0">
                                          <p:val>
                                            <p:fltVal val="0"/>
                                          </p:val>
                                        </p:tav>
                                        <p:tav tm="100000">
                                          <p:val>
                                            <p:strVal val="#ppt_w"/>
                                          </p:val>
                                        </p:tav>
                                      </p:tavLst>
                                    </p:anim>
                                    <p:anim calcmode="lin" valueType="num">
                                      <p:cBhvr>
                                        <p:cTn id="131" dur="500" fill="hold"/>
                                        <p:tgtEl>
                                          <p:spTgt spid="30"/>
                                        </p:tgtEl>
                                        <p:attrNameLst>
                                          <p:attrName>ppt_h</p:attrName>
                                        </p:attrNameLst>
                                      </p:cBhvr>
                                      <p:tavLst>
                                        <p:tav tm="0">
                                          <p:val>
                                            <p:fltVal val="0"/>
                                          </p:val>
                                        </p:tav>
                                        <p:tav tm="100000">
                                          <p:val>
                                            <p:strVal val="#ppt_h"/>
                                          </p:val>
                                        </p:tav>
                                      </p:tavLst>
                                    </p:anim>
                                    <p:animEffect transition="in" filter="fade">
                                      <p:cBhvr>
                                        <p:cTn id="1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6fa8f1ae825897ba8d2d4602b8d7f33.png"/>
          <p:cNvPicPr>
            <a:picLocks noChangeAspect="1"/>
          </p:cNvPicPr>
          <p:nvPr/>
        </p:nvPicPr>
        <p:blipFill>
          <a:blip r:embed="rId2"/>
          <a:stretch>
            <a:fillRect/>
          </a:stretch>
        </p:blipFill>
        <p:spPr>
          <a:xfrm>
            <a:off x="0" y="0"/>
            <a:ext cx="9144000" cy="6858000"/>
          </a:xfrm>
          <a:prstGeom prst="rect">
            <a:avLst/>
          </a:prstGeom>
        </p:spPr>
      </p:pic>
      <p:pic>
        <p:nvPicPr>
          <p:cNvPr id="3" name="Picture 2" descr="Najrul-Quote-03-Final.jpg"/>
          <p:cNvPicPr>
            <a:picLocks noChangeAspect="1"/>
          </p:cNvPicPr>
          <p:nvPr/>
        </p:nvPicPr>
        <p:blipFill>
          <a:blip r:embed="rId3"/>
          <a:stretch>
            <a:fillRect/>
          </a:stretch>
        </p:blipFill>
        <p:spPr>
          <a:xfrm>
            <a:off x="1371600" y="1143000"/>
            <a:ext cx="6781800" cy="3390900"/>
          </a:xfrm>
          <a:prstGeom prst="rect">
            <a:avLst/>
          </a:prstGeom>
        </p:spPr>
      </p:pic>
      <p:sp>
        <p:nvSpPr>
          <p:cNvPr id="5" name="Double Wave 4"/>
          <p:cNvSpPr/>
          <p:nvPr/>
        </p:nvSpPr>
        <p:spPr>
          <a:xfrm>
            <a:off x="1371600" y="4724400"/>
            <a:ext cx="7315200" cy="762000"/>
          </a:xfrm>
          <a:prstGeom prst="doubleWav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latin typeface="NikoshBAN" pitchFamily="2" charset="0"/>
                <a:cs typeface="NikoshBAN" pitchFamily="2" charset="0"/>
              </a:rPr>
              <a:t>সমাজের প্রকৃত উন্নয়নের জন্য নারী-পুরুষ উভয়ের ভূমিকা গুরুত্বপূর্ণ।</a:t>
            </a:r>
            <a:endParaRPr lang="en-US" sz="2800"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0).jpg"/>
          <p:cNvPicPr>
            <a:picLocks noChangeAspect="1"/>
          </p:cNvPicPr>
          <p:nvPr/>
        </p:nvPicPr>
        <p:blipFill>
          <a:blip r:embed="rId2"/>
          <a:stretch>
            <a:fillRect/>
          </a:stretch>
        </p:blipFill>
        <p:spPr>
          <a:xfrm>
            <a:off x="0" y="0"/>
            <a:ext cx="9144000" cy="6934200"/>
          </a:xfrm>
          <a:prstGeom prst="rect">
            <a:avLst/>
          </a:prstGeom>
        </p:spPr>
      </p:pic>
      <p:pic>
        <p:nvPicPr>
          <p:cNvPr id="3" name="Picture 2" descr="download (10).jpg"/>
          <p:cNvPicPr>
            <a:picLocks noChangeAspect="1"/>
          </p:cNvPicPr>
          <p:nvPr/>
        </p:nvPicPr>
        <p:blipFill>
          <a:blip r:embed="rId3"/>
          <a:stretch>
            <a:fillRect/>
          </a:stretch>
        </p:blipFill>
        <p:spPr>
          <a:xfrm>
            <a:off x="1905000" y="2590800"/>
            <a:ext cx="52578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Oval 4"/>
          <p:cNvSpPr/>
          <p:nvPr/>
        </p:nvSpPr>
        <p:spPr>
          <a:xfrm>
            <a:off x="2286000" y="762000"/>
            <a:ext cx="4191000" cy="1600200"/>
          </a:xfrm>
          <a:prstGeom prst="ellipse">
            <a:avLst/>
          </a:prstGeom>
          <a:solidFill>
            <a:srgbClr val="F21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জন্মঃ১৮৮০ সালের ৯ই ডিসেম্বর</a:t>
            </a:r>
          </a:p>
          <a:p>
            <a:pPr algn="ctr"/>
            <a:r>
              <a:rPr lang="bn-BD" sz="3200" dirty="0">
                <a:latin typeface="NikoshBAN" pitchFamily="2" charset="0"/>
                <a:cs typeface="NikoshBAN" pitchFamily="2" charset="0"/>
              </a:rPr>
              <a:t>রংপুরে।</a:t>
            </a:r>
            <a:endParaRPr lang="en-US" sz="3200" dirty="0">
              <a:latin typeface="NikoshBAN" pitchFamily="2" charset="0"/>
              <a:cs typeface="NikoshBAN" pitchFamily="2" charset="0"/>
            </a:endParaRPr>
          </a:p>
        </p:txBody>
      </p:sp>
      <p:sp>
        <p:nvSpPr>
          <p:cNvPr id="6" name="Oval 5"/>
          <p:cNvSpPr/>
          <p:nvPr/>
        </p:nvSpPr>
        <p:spPr>
          <a:xfrm>
            <a:off x="2438400" y="4876800"/>
            <a:ext cx="4114800" cy="144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মৃত্যুঃ ১৯৩২ সালের ৯ই ডিসেম্বর।</a:t>
            </a:r>
            <a:endParaRPr lang="en-US" sz="3200"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f3f61c22bdc656e2fe2c50b68e10caa.jpg"/>
          <p:cNvPicPr>
            <a:picLocks noChangeAspect="1"/>
          </p:cNvPicPr>
          <p:nvPr/>
        </p:nvPicPr>
        <p:blipFill>
          <a:blip r:embed="rId2"/>
          <a:stretch>
            <a:fillRect/>
          </a:stretch>
        </p:blipFill>
        <p:spPr>
          <a:xfrm>
            <a:off x="0" y="0"/>
            <a:ext cx="9144000" cy="6705600"/>
          </a:xfrm>
          <a:prstGeom prst="rect">
            <a:avLst/>
          </a:prstGeom>
        </p:spPr>
      </p:pic>
      <p:pic>
        <p:nvPicPr>
          <p:cNvPr id="3" name="Picture 2" descr="images (41).jpg"/>
          <p:cNvPicPr>
            <a:picLocks noChangeAspect="1"/>
          </p:cNvPicPr>
          <p:nvPr/>
        </p:nvPicPr>
        <p:blipFill>
          <a:blip r:embed="rId3"/>
          <a:stretch>
            <a:fillRect/>
          </a:stretch>
        </p:blipFill>
        <p:spPr>
          <a:xfrm>
            <a:off x="2362200" y="304800"/>
            <a:ext cx="46482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resize-350x300x1x0-image-3644-1531660373.jpg"/>
          <p:cNvPicPr>
            <a:picLocks noChangeAspect="1"/>
          </p:cNvPicPr>
          <p:nvPr/>
        </p:nvPicPr>
        <p:blipFill>
          <a:blip r:embed="rId4"/>
          <a:stretch>
            <a:fillRect/>
          </a:stretch>
        </p:blipFill>
        <p:spPr>
          <a:xfrm>
            <a:off x="4648200" y="2590800"/>
            <a:ext cx="37338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nari_shikkha.jpg"/>
          <p:cNvPicPr>
            <a:picLocks noChangeAspect="1"/>
          </p:cNvPicPr>
          <p:nvPr/>
        </p:nvPicPr>
        <p:blipFill>
          <a:blip r:embed="rId5"/>
          <a:stretch>
            <a:fillRect/>
          </a:stretch>
        </p:blipFill>
        <p:spPr>
          <a:xfrm>
            <a:off x="457200" y="2590800"/>
            <a:ext cx="38862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Double Wave 6"/>
          <p:cNvSpPr/>
          <p:nvPr/>
        </p:nvSpPr>
        <p:spPr>
          <a:xfrm>
            <a:off x="533400" y="4876800"/>
            <a:ext cx="8077200" cy="1371600"/>
          </a:xfrm>
          <a:prstGeom prst="double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latin typeface="NikoshBAN" pitchFamily="2" charset="0"/>
                <a:cs typeface="NikoshBAN" pitchFamily="2" charset="0"/>
              </a:rPr>
              <a:t>তিনি  ১৯০৯ সালে ভাগলপুরে একটি বালিকা বিদ্যালয় প্রতিষ্ঠা করেন।বিদ্যালয়টি পরে কলকাতায় স্থানান্তর করা হয়। তিনি আজীবন নারী শিক্ষার অগ্রগতির জন্য চেষ্টা চালিয়ে গেছেন।তাঁর অক্লান্ত পরিশ্রমের ফলে মেয়েরা ধীরে ধীরে শিক্ষার আলো পেতে থাকে।</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2).jpg"/>
          <p:cNvPicPr>
            <a:picLocks noChangeAspect="1"/>
          </p:cNvPicPr>
          <p:nvPr/>
        </p:nvPicPr>
        <p:blipFill>
          <a:blip r:embed="rId2"/>
          <a:stretch>
            <a:fillRect/>
          </a:stretch>
        </p:blipFill>
        <p:spPr>
          <a:xfrm>
            <a:off x="0" y="0"/>
            <a:ext cx="9144000" cy="6858000"/>
          </a:xfrm>
          <a:prstGeom prst="rect">
            <a:avLst/>
          </a:prstGeom>
        </p:spPr>
      </p:pic>
      <p:sp>
        <p:nvSpPr>
          <p:cNvPr id="5" name="Cloud Callout 4"/>
          <p:cNvSpPr/>
          <p:nvPr/>
        </p:nvSpPr>
        <p:spPr>
          <a:xfrm>
            <a:off x="1524000" y="0"/>
            <a:ext cx="6553200" cy="396240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nnnnnnnnnnnn-copy-600x337.jpg"/>
          <p:cNvPicPr>
            <a:picLocks noChangeAspect="1"/>
          </p:cNvPicPr>
          <p:nvPr/>
        </p:nvPicPr>
        <p:blipFill>
          <a:blip r:embed="rId3"/>
          <a:stretch>
            <a:fillRect/>
          </a:stretch>
        </p:blipFill>
        <p:spPr>
          <a:xfrm>
            <a:off x="2514600" y="685800"/>
            <a:ext cx="4572000" cy="2567940"/>
          </a:xfrm>
          <a:prstGeom prst="rect">
            <a:avLst/>
          </a:prstGeom>
        </p:spPr>
      </p:pic>
      <p:sp>
        <p:nvSpPr>
          <p:cNvPr id="7" name="Double Wave 6"/>
          <p:cNvSpPr/>
          <p:nvPr/>
        </p:nvSpPr>
        <p:spPr>
          <a:xfrm>
            <a:off x="2286000" y="4343400"/>
            <a:ext cx="5638800" cy="762000"/>
          </a:xfrm>
          <a:prstGeom prst="double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latin typeface="NikoshBAN" pitchFamily="2" charset="0"/>
                <a:cs typeface="NikoshBAN" pitchFamily="2" charset="0"/>
              </a:rPr>
              <a:t>৯ই ডিসেম্বর বেগম রোকেয়া দিবস।</a:t>
            </a:r>
            <a:endParaRPr lang="en-US" sz="4000"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5B4B6E-0660-4F5F-A831-ACFC0E6B6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5" name="Picture 4"/>
          <p:cNvPicPr>
            <a:picLocks noChangeAspect="1"/>
          </p:cNvPicPr>
          <p:nvPr/>
        </p:nvPicPr>
        <p:blipFill rotWithShape="1">
          <a:blip r:embed="rId3"/>
          <a:srcRect l="2566" t="3013" r="6507" b="3330"/>
          <a:stretch/>
        </p:blipFill>
        <p:spPr>
          <a:xfrm>
            <a:off x="849317" y="838200"/>
            <a:ext cx="3570283" cy="5324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2340204" y="-2356"/>
            <a:ext cx="4024175" cy="656705"/>
          </a:xfrm>
          <a:prstGeom prst="roundRect">
            <a:avLst>
              <a:gd name="adj" fmla="val 3963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i="1" dirty="0">
                <a:solidFill>
                  <a:schemeClr val="tx1"/>
                </a:solidFill>
                <a:latin typeface="NikoshBAN" panose="02000000000000000000" pitchFamily="2" charset="0"/>
                <a:cs typeface="NikoshBAN" panose="02000000000000000000" pitchFamily="2" charset="0"/>
              </a:rPr>
              <a:t>এসো মিলিয়ে নে</a:t>
            </a:r>
            <a:r>
              <a:rPr lang="en-US" sz="4800" i="1" dirty="0">
                <a:solidFill>
                  <a:schemeClr val="tx1"/>
                </a:solidFill>
                <a:latin typeface="NikoshBAN" panose="02000000000000000000" pitchFamily="2" charset="0"/>
                <a:cs typeface="NikoshBAN" panose="02000000000000000000" pitchFamily="2" charset="0"/>
              </a:rPr>
              <a:t>ই</a:t>
            </a:r>
          </a:p>
        </p:txBody>
      </p:sp>
      <p:pic>
        <p:nvPicPr>
          <p:cNvPr id="3" name="Picture 2">
            <a:extLst>
              <a:ext uri="{FF2B5EF4-FFF2-40B4-BE49-F238E27FC236}">
                <a16:creationId xmlns:a16="http://schemas.microsoft.com/office/drawing/2014/main" id="{A5D348B5-BA9A-4FDC-B050-1178A6BDB9C3}"/>
              </a:ext>
            </a:extLst>
          </p:cNvPr>
          <p:cNvPicPr>
            <a:picLocks noChangeAspect="1"/>
          </p:cNvPicPr>
          <p:nvPr/>
        </p:nvPicPr>
        <p:blipFill>
          <a:blip r:embed="rId4"/>
          <a:stretch>
            <a:fillRect/>
          </a:stretch>
        </p:blipFill>
        <p:spPr>
          <a:xfrm>
            <a:off x="4686825" y="838200"/>
            <a:ext cx="3570283" cy="5324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697618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d748decbc092b7fb9bf48e9bd7664b3.jpg"/>
          <p:cNvPicPr>
            <a:picLocks noChangeAspect="1"/>
          </p:cNvPicPr>
          <p:nvPr/>
        </p:nvPicPr>
        <p:blipFill>
          <a:blip r:embed="rId2"/>
          <a:stretch>
            <a:fillRect/>
          </a:stretch>
        </p:blipFill>
        <p:spPr>
          <a:xfrm>
            <a:off x="0" y="0"/>
            <a:ext cx="9144000" cy="6858000"/>
          </a:xfrm>
          <a:prstGeom prst="rect">
            <a:avLst/>
          </a:prstGeom>
          <a:solidFill>
            <a:srgbClr val="7030A0"/>
          </a:solidFill>
        </p:spPr>
      </p:pic>
      <p:sp>
        <p:nvSpPr>
          <p:cNvPr id="3" name="Flowchart: Punched Tape 2"/>
          <p:cNvSpPr/>
          <p:nvPr/>
        </p:nvSpPr>
        <p:spPr>
          <a:xfrm>
            <a:off x="2819400" y="304801"/>
            <a:ext cx="3084021" cy="838200"/>
          </a:xfrm>
          <a:prstGeom prst="flowChartPunchedTape">
            <a:avLst/>
          </a:prstGeom>
          <a:solidFill>
            <a:schemeClr val="tx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FF0000"/>
                </a:solidFill>
                <a:latin typeface="NikoshBAN" panose="02000000000000000000" pitchFamily="2" charset="0"/>
                <a:cs typeface="NikoshBAN" panose="02000000000000000000" pitchFamily="2" charset="0"/>
              </a:rPr>
              <a:t>একক</a:t>
            </a:r>
            <a:r>
              <a:rPr lang="en-US" sz="6000" dirty="0">
                <a:solidFill>
                  <a:srgbClr val="FF0000"/>
                </a:solidFill>
                <a:latin typeface="NikoshBAN" panose="02000000000000000000" pitchFamily="2" charset="0"/>
                <a:cs typeface="NikoshBAN" panose="02000000000000000000" pitchFamily="2" charset="0"/>
              </a:rPr>
              <a:t> </a:t>
            </a:r>
            <a:r>
              <a:rPr lang="en-US" sz="6000" dirty="0" err="1">
                <a:solidFill>
                  <a:srgbClr val="FF0000"/>
                </a:solidFill>
                <a:latin typeface="NikoshBAN" panose="02000000000000000000" pitchFamily="2" charset="0"/>
                <a:cs typeface="NikoshBAN" panose="02000000000000000000" pitchFamily="2" charset="0"/>
              </a:rPr>
              <a:t>কাজ</a:t>
            </a:r>
            <a:endParaRPr lang="en-US" sz="6000" dirty="0">
              <a:solidFill>
                <a:srgbClr val="FF0000"/>
              </a:solidFill>
              <a:latin typeface="NikoshBAN" panose="02000000000000000000" pitchFamily="2" charset="0"/>
              <a:cs typeface="NikoshBAN" panose="02000000000000000000" pitchFamily="2" charset="0"/>
            </a:endParaRPr>
          </a:p>
        </p:txBody>
      </p:sp>
      <p:sp>
        <p:nvSpPr>
          <p:cNvPr id="5" name="5-Point Star 4"/>
          <p:cNvSpPr/>
          <p:nvPr/>
        </p:nvSpPr>
        <p:spPr>
          <a:xfrm>
            <a:off x="381000" y="2057400"/>
            <a:ext cx="381000" cy="381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Wave 5"/>
          <p:cNvSpPr/>
          <p:nvPr/>
        </p:nvSpPr>
        <p:spPr>
          <a:xfrm>
            <a:off x="914400" y="1981200"/>
            <a:ext cx="5410200" cy="685800"/>
          </a:xfrm>
          <a:prstGeom prst="double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FF0000"/>
                </a:solidFill>
                <a:latin typeface="NikoshBAN" pitchFamily="2" charset="0"/>
                <a:cs typeface="NikoshBAN" pitchFamily="2" charset="0"/>
              </a:rPr>
              <a:t>সমাজের প্রকৃত উন্নয়নের জন্য গুরুত্বপূর্ণ কী</a:t>
            </a:r>
            <a:endParaRPr lang="en-US" sz="3200" dirty="0">
              <a:solidFill>
                <a:srgbClr val="FF0000"/>
              </a:solidFill>
              <a:latin typeface="NikoshBAN" pitchFamily="2" charset="0"/>
              <a:cs typeface="NikoshBAN" pitchFamily="2" charset="0"/>
            </a:endParaRPr>
          </a:p>
        </p:txBody>
      </p:sp>
      <p:sp>
        <p:nvSpPr>
          <p:cNvPr id="7" name="5-Point Star 6"/>
          <p:cNvSpPr/>
          <p:nvPr/>
        </p:nvSpPr>
        <p:spPr>
          <a:xfrm>
            <a:off x="381000" y="2971800"/>
            <a:ext cx="381000" cy="3810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381000" y="3886200"/>
            <a:ext cx="304800" cy="3048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81000" y="4800600"/>
            <a:ext cx="304800" cy="4572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p:nvSpPr>
        <p:spPr>
          <a:xfrm>
            <a:off x="1066800" y="2895600"/>
            <a:ext cx="5486400" cy="685800"/>
          </a:xfrm>
          <a:prstGeom prst="double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latin typeface="NikoshBAN" pitchFamily="2" charset="0"/>
                <a:cs typeface="NikoshBAN" pitchFamily="2" charset="0"/>
              </a:rPr>
              <a:t>নারী জাগরণের অগ্রদূত কে</a:t>
            </a:r>
            <a:endParaRPr lang="en-US" sz="3600" dirty="0">
              <a:latin typeface="NikoshBAN" pitchFamily="2" charset="0"/>
              <a:cs typeface="NikoshBAN" pitchFamily="2" charset="0"/>
            </a:endParaRPr>
          </a:p>
        </p:txBody>
      </p:sp>
      <p:sp>
        <p:nvSpPr>
          <p:cNvPr id="11" name="Double Wave 10"/>
          <p:cNvSpPr/>
          <p:nvPr/>
        </p:nvSpPr>
        <p:spPr>
          <a:xfrm>
            <a:off x="990600" y="3810000"/>
            <a:ext cx="5562600" cy="685800"/>
          </a:xfrm>
          <a:prstGeom prst="double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rgbClr val="FF0000"/>
                </a:solidFill>
                <a:latin typeface="NikoshBAN" pitchFamily="2" charset="0"/>
                <a:cs typeface="NikoshBAN" pitchFamily="2" charset="0"/>
              </a:rPr>
              <a:t>সরকারিভাবে রোকেয়া দিবস  পালন করা হয় কবে</a:t>
            </a:r>
            <a:endParaRPr lang="en-US" sz="2800" dirty="0">
              <a:solidFill>
                <a:srgbClr val="FF0000"/>
              </a:solidFill>
              <a:latin typeface="NikoshBAN" pitchFamily="2" charset="0"/>
              <a:cs typeface="NikoshBAN" pitchFamily="2" charset="0"/>
            </a:endParaRPr>
          </a:p>
        </p:txBody>
      </p:sp>
      <p:sp>
        <p:nvSpPr>
          <p:cNvPr id="12" name="Double Wave 11"/>
          <p:cNvSpPr/>
          <p:nvPr/>
        </p:nvSpPr>
        <p:spPr>
          <a:xfrm>
            <a:off x="914400" y="4800600"/>
            <a:ext cx="5638800" cy="990600"/>
          </a:xfrm>
          <a:prstGeom prst="double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latin typeface="NikoshBAN" pitchFamily="2" charset="0"/>
                <a:cs typeface="NikoshBAN" pitchFamily="2" charset="0"/>
              </a:rPr>
              <a:t>বেগম রোকেয়া কবে ভাগলপুরে একটি বালিকা বিদ্যালয় প্রতিষ্ঠা করেন</a:t>
            </a:r>
            <a:endParaRPr lang="en-US" sz="2800" dirty="0">
              <a:latin typeface="NikoshBAN" pitchFamily="2" charset="0"/>
              <a:cs typeface="NikoshBAN" pitchFamily="2" charset="0"/>
            </a:endParaRPr>
          </a:p>
        </p:txBody>
      </p:sp>
      <p:sp>
        <p:nvSpPr>
          <p:cNvPr id="13" name="Horizontal Scroll 12"/>
          <p:cNvSpPr/>
          <p:nvPr/>
        </p:nvSpPr>
        <p:spPr>
          <a:xfrm>
            <a:off x="1143000" y="1143000"/>
            <a:ext cx="2454100" cy="698090"/>
          </a:xfrm>
          <a:prstGeom prst="horizontalScroll">
            <a:avLst/>
          </a:prstGeom>
          <a:solidFill>
            <a:srgbClr val="F13F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latin typeface="NikoshBAN" panose="02000000000000000000" pitchFamily="2" charset="0"/>
                <a:cs typeface="NikoshBAN" panose="02000000000000000000" pitchFamily="2" charset="0"/>
              </a:rPr>
              <a:t>এককথায় উত্তর</a:t>
            </a:r>
            <a:endParaRPr lang="en-US" sz="3600" dirty="0">
              <a:latin typeface="NikoshBAN" panose="02000000000000000000" pitchFamily="2" charset="0"/>
              <a:cs typeface="NikoshBAN" panose="02000000000000000000" pitchFamily="2" charset="0"/>
            </a:endParaRPr>
          </a:p>
        </p:txBody>
      </p:sp>
      <p:sp>
        <p:nvSpPr>
          <p:cNvPr id="14" name="Oval 13"/>
          <p:cNvSpPr/>
          <p:nvPr/>
        </p:nvSpPr>
        <p:spPr>
          <a:xfrm>
            <a:off x="6781800" y="1676400"/>
            <a:ext cx="1905000" cy="1066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FF0000"/>
                </a:solidFill>
                <a:latin typeface="NikoshBAN" pitchFamily="2" charset="0"/>
                <a:cs typeface="NikoshBAN" pitchFamily="2" charset="0"/>
              </a:rPr>
              <a:t>নারী-পুরুষ উভয়ের ভূমিকা</a:t>
            </a:r>
            <a:endParaRPr lang="en-US" sz="2400" dirty="0">
              <a:solidFill>
                <a:srgbClr val="FF0000"/>
              </a:solidFill>
              <a:latin typeface="NikoshBAN" pitchFamily="2" charset="0"/>
              <a:cs typeface="NikoshBAN" pitchFamily="2" charset="0"/>
            </a:endParaRPr>
          </a:p>
        </p:txBody>
      </p:sp>
      <p:sp>
        <p:nvSpPr>
          <p:cNvPr id="15" name="Oval 14"/>
          <p:cNvSpPr/>
          <p:nvPr/>
        </p:nvSpPr>
        <p:spPr>
          <a:xfrm>
            <a:off x="6858000" y="2895600"/>
            <a:ext cx="1905000" cy="685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latin typeface="NikoshBAN" pitchFamily="2" charset="0"/>
                <a:cs typeface="NikoshBAN" pitchFamily="2" charset="0"/>
              </a:rPr>
              <a:t>বেগম রোকেয়া</a:t>
            </a:r>
            <a:endParaRPr lang="en-US" sz="2400" dirty="0">
              <a:latin typeface="NikoshBAN" pitchFamily="2" charset="0"/>
              <a:cs typeface="NikoshBAN" pitchFamily="2" charset="0"/>
            </a:endParaRPr>
          </a:p>
        </p:txBody>
      </p:sp>
      <p:sp>
        <p:nvSpPr>
          <p:cNvPr id="17" name="Oval 16"/>
          <p:cNvSpPr/>
          <p:nvPr/>
        </p:nvSpPr>
        <p:spPr>
          <a:xfrm>
            <a:off x="6781800" y="3810000"/>
            <a:ext cx="2057400" cy="685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FF0000"/>
                </a:solidFill>
                <a:latin typeface="NikoshBAN" pitchFamily="2" charset="0"/>
                <a:cs typeface="NikoshBAN" pitchFamily="2" charset="0"/>
              </a:rPr>
              <a:t>প্রতিবছর ৯ই ডিসেম্বর</a:t>
            </a:r>
            <a:endParaRPr lang="en-US" sz="2400" dirty="0">
              <a:solidFill>
                <a:srgbClr val="FF0000"/>
              </a:solidFill>
              <a:latin typeface="NikoshBAN" pitchFamily="2" charset="0"/>
              <a:cs typeface="NikoshBAN" pitchFamily="2" charset="0"/>
            </a:endParaRPr>
          </a:p>
        </p:txBody>
      </p:sp>
      <p:sp>
        <p:nvSpPr>
          <p:cNvPr id="18" name="Oval 17"/>
          <p:cNvSpPr/>
          <p:nvPr/>
        </p:nvSpPr>
        <p:spPr>
          <a:xfrm>
            <a:off x="6934200" y="4800600"/>
            <a:ext cx="1752600" cy="685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latin typeface="NikoshBAN" pitchFamily="2" charset="0"/>
                <a:cs typeface="NikoshBAN" pitchFamily="2" charset="0"/>
              </a:rPr>
              <a:t>১৯০৯ সালে</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Effect transition="in" filter="fade">
                                      <p:cBhvr>
                                        <p:cTn id="79" dur="500"/>
                                        <p:tgtEl>
                                          <p:spTgt spid="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500" fill="hold"/>
                                        <p:tgtEl>
                                          <p:spTgt spid="12"/>
                                        </p:tgtEl>
                                        <p:attrNameLst>
                                          <p:attrName>ppt_w</p:attrName>
                                        </p:attrNameLst>
                                      </p:cBhvr>
                                      <p:tavLst>
                                        <p:tav tm="0">
                                          <p:val>
                                            <p:fltVal val="0"/>
                                          </p:val>
                                        </p:tav>
                                        <p:tav tm="100000">
                                          <p:val>
                                            <p:strVal val="#ppt_w"/>
                                          </p:val>
                                        </p:tav>
                                      </p:tavLst>
                                    </p:anim>
                                    <p:anim calcmode="lin" valueType="num">
                                      <p:cBhvr>
                                        <p:cTn id="83" dur="500" fill="hold"/>
                                        <p:tgtEl>
                                          <p:spTgt spid="12"/>
                                        </p:tgtEl>
                                        <p:attrNameLst>
                                          <p:attrName>ppt_h</p:attrName>
                                        </p:attrNameLst>
                                      </p:cBhvr>
                                      <p:tavLst>
                                        <p:tav tm="0">
                                          <p:val>
                                            <p:fltVal val="0"/>
                                          </p:val>
                                        </p:tav>
                                        <p:tav tm="100000">
                                          <p:val>
                                            <p:strVal val="#ppt_h"/>
                                          </p:val>
                                        </p:tav>
                                      </p:tavLst>
                                    </p:anim>
                                    <p:animEffect transition="in" filter="fade">
                                      <p:cBhvr>
                                        <p:cTn id="84" dur="500"/>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d32b7b21a7ee690d8be83fe4bce8f94.jpg"/>
          <p:cNvPicPr>
            <a:picLocks noChangeAspect="1"/>
          </p:cNvPicPr>
          <p:nvPr/>
        </p:nvPicPr>
        <p:blipFill>
          <a:blip r:embed="rId2"/>
          <a:stretch>
            <a:fillRect/>
          </a:stretch>
        </p:blipFill>
        <p:spPr>
          <a:xfrm>
            <a:off x="0" y="0"/>
            <a:ext cx="9144000" cy="6858000"/>
          </a:xfrm>
          <a:prstGeom prst="rect">
            <a:avLst/>
          </a:prstGeom>
          <a:solidFill>
            <a:srgbClr val="FFC000"/>
          </a:solidFill>
        </p:spPr>
      </p:pic>
      <p:sp>
        <p:nvSpPr>
          <p:cNvPr id="6" name="Double Wave 5"/>
          <p:cNvSpPr/>
          <p:nvPr/>
        </p:nvSpPr>
        <p:spPr>
          <a:xfrm>
            <a:off x="2971800" y="609600"/>
            <a:ext cx="3048000" cy="609600"/>
          </a:xfrm>
          <a:prstGeom prst="doubleWave">
            <a:avLst/>
          </a:prstGeom>
          <a:solidFill>
            <a:srgbClr val="FFC0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rgbClr val="FF00FF"/>
                </a:solidFill>
                <a:latin typeface="NikoshBAN" pitchFamily="2" charset="0"/>
                <a:cs typeface="NikoshBAN" pitchFamily="2" charset="0"/>
              </a:rPr>
              <a:t>জোড়ায় কাজ</a:t>
            </a:r>
            <a:endParaRPr lang="en-US" sz="4000" dirty="0">
              <a:solidFill>
                <a:srgbClr val="FF00FF"/>
              </a:solidFill>
              <a:latin typeface="NikoshBAN" pitchFamily="2" charset="0"/>
              <a:cs typeface="NikoshBAN" pitchFamily="2" charset="0"/>
            </a:endParaRPr>
          </a:p>
        </p:txBody>
      </p:sp>
      <p:sp>
        <p:nvSpPr>
          <p:cNvPr id="4" name="Snip Diagonal Corner Rectangle 3"/>
          <p:cNvSpPr/>
          <p:nvPr/>
        </p:nvSpPr>
        <p:spPr>
          <a:xfrm>
            <a:off x="1066800" y="1981200"/>
            <a:ext cx="3124200" cy="762000"/>
          </a:xfrm>
          <a:prstGeom prst="snip2DiagRect">
            <a:avLst/>
          </a:prstGeom>
          <a:solidFill>
            <a:srgbClr val="F21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বেগম রোকেয়ার জন্ম</a:t>
            </a:r>
            <a:endParaRPr lang="en-US" sz="3200" dirty="0">
              <a:latin typeface="NikoshBAN" pitchFamily="2" charset="0"/>
              <a:cs typeface="NikoshBAN" pitchFamily="2" charset="0"/>
            </a:endParaRPr>
          </a:p>
        </p:txBody>
      </p:sp>
      <p:sp>
        <p:nvSpPr>
          <p:cNvPr id="8" name="Snip Diagonal Corner Rectangle 7"/>
          <p:cNvSpPr/>
          <p:nvPr/>
        </p:nvSpPr>
        <p:spPr>
          <a:xfrm>
            <a:off x="990600" y="4038600"/>
            <a:ext cx="3124200" cy="762000"/>
          </a:xfrm>
          <a:prstGeom prst="snip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রোকেয়া দিবস</a:t>
            </a:r>
            <a:endParaRPr lang="en-US" sz="3200" dirty="0">
              <a:latin typeface="NikoshBAN" pitchFamily="2" charset="0"/>
              <a:cs typeface="NikoshBAN" pitchFamily="2" charset="0"/>
            </a:endParaRPr>
          </a:p>
        </p:txBody>
      </p:sp>
      <p:sp>
        <p:nvSpPr>
          <p:cNvPr id="9" name="Snip Diagonal Corner Rectangle 8"/>
          <p:cNvSpPr/>
          <p:nvPr/>
        </p:nvSpPr>
        <p:spPr>
          <a:xfrm>
            <a:off x="990600" y="5105400"/>
            <a:ext cx="3124200" cy="762000"/>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ভাগলপুরে বালিকা বিদ্যালয় প্রতিষ্ঠা করেন</a:t>
            </a:r>
            <a:endParaRPr lang="en-US" sz="3200" dirty="0">
              <a:solidFill>
                <a:schemeClr val="tx1"/>
              </a:solidFill>
              <a:latin typeface="NikoshBAN" pitchFamily="2" charset="0"/>
              <a:cs typeface="NikoshBAN" pitchFamily="2" charset="0"/>
            </a:endParaRPr>
          </a:p>
        </p:txBody>
      </p:sp>
      <p:sp>
        <p:nvSpPr>
          <p:cNvPr id="10" name="Snip Diagonal Corner Rectangle 9"/>
          <p:cNvSpPr/>
          <p:nvPr/>
        </p:nvSpPr>
        <p:spPr>
          <a:xfrm>
            <a:off x="4953000" y="3124200"/>
            <a:ext cx="3124200" cy="762000"/>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১৯০৯ সালে</a:t>
            </a:r>
            <a:endParaRPr lang="en-US" sz="3200" dirty="0">
              <a:solidFill>
                <a:schemeClr val="tx1"/>
              </a:solidFill>
              <a:latin typeface="NikoshBAN" pitchFamily="2" charset="0"/>
              <a:cs typeface="NikoshBAN" pitchFamily="2" charset="0"/>
            </a:endParaRPr>
          </a:p>
        </p:txBody>
      </p:sp>
      <p:sp>
        <p:nvSpPr>
          <p:cNvPr id="11" name="Snip Diagonal Corner Rectangle 10"/>
          <p:cNvSpPr/>
          <p:nvPr/>
        </p:nvSpPr>
        <p:spPr>
          <a:xfrm>
            <a:off x="5029200" y="4114800"/>
            <a:ext cx="3124200" cy="762000"/>
          </a:xfrm>
          <a:prstGeom prst="snip2DiagRect">
            <a:avLst/>
          </a:prstGeom>
          <a:solidFill>
            <a:srgbClr val="F21A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১৮৮০ সালের ৯ই ডিসেম্বর</a:t>
            </a:r>
            <a:endParaRPr lang="en-US" sz="3200" dirty="0">
              <a:latin typeface="NikoshBAN" pitchFamily="2" charset="0"/>
              <a:cs typeface="NikoshBAN" pitchFamily="2" charset="0"/>
            </a:endParaRPr>
          </a:p>
        </p:txBody>
      </p:sp>
      <p:sp>
        <p:nvSpPr>
          <p:cNvPr id="12" name="Snip Diagonal Corner Rectangle 11"/>
          <p:cNvSpPr/>
          <p:nvPr/>
        </p:nvSpPr>
        <p:spPr>
          <a:xfrm>
            <a:off x="5029200" y="5257800"/>
            <a:ext cx="3124200" cy="762000"/>
          </a:xfrm>
          <a:prstGeom prst="snip2Diag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৯ই ডিসেম্বর</a:t>
            </a:r>
            <a:endParaRPr lang="en-US" sz="3200" dirty="0">
              <a:latin typeface="NikoshBAN" pitchFamily="2" charset="0"/>
              <a:cs typeface="NikoshBAN" pitchFamily="2" charset="0"/>
            </a:endParaRPr>
          </a:p>
        </p:txBody>
      </p:sp>
      <p:sp>
        <p:nvSpPr>
          <p:cNvPr id="14" name="Double Wave 13"/>
          <p:cNvSpPr/>
          <p:nvPr/>
        </p:nvSpPr>
        <p:spPr>
          <a:xfrm rot="5400000">
            <a:off x="2209800" y="3657600"/>
            <a:ext cx="4495800" cy="228600"/>
          </a:xfrm>
          <a:prstGeom prst="double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Diagonal Corner Rectangle 14"/>
          <p:cNvSpPr/>
          <p:nvPr/>
        </p:nvSpPr>
        <p:spPr>
          <a:xfrm>
            <a:off x="990600" y="3048000"/>
            <a:ext cx="3124200" cy="762000"/>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F21AAA"/>
                </a:solidFill>
                <a:latin typeface="NikoshBAN" pitchFamily="2" charset="0"/>
                <a:cs typeface="NikoshBAN" pitchFamily="2" charset="0"/>
              </a:rPr>
              <a:t>বেগম রোকেয়ার মৃত্যু</a:t>
            </a:r>
            <a:endParaRPr lang="en-US" sz="3200" dirty="0">
              <a:solidFill>
                <a:srgbClr val="F21AAA"/>
              </a:solidFill>
              <a:latin typeface="NikoshBAN" pitchFamily="2" charset="0"/>
              <a:cs typeface="NikoshBAN" pitchFamily="2" charset="0"/>
            </a:endParaRPr>
          </a:p>
        </p:txBody>
      </p:sp>
      <p:sp>
        <p:nvSpPr>
          <p:cNvPr id="16" name="Snip Diagonal Corner Rectangle 15"/>
          <p:cNvSpPr/>
          <p:nvPr/>
        </p:nvSpPr>
        <p:spPr>
          <a:xfrm>
            <a:off x="4876800" y="1981200"/>
            <a:ext cx="3352800" cy="762000"/>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F21AAA"/>
                </a:solidFill>
                <a:latin typeface="NikoshBAN" pitchFamily="2" charset="0"/>
                <a:cs typeface="NikoshBAN" pitchFamily="2" charset="0"/>
              </a:rPr>
              <a:t>১৯৩২ সালের ৯ই ডিসেম্বর</a:t>
            </a:r>
            <a:endParaRPr lang="en-US" sz="3200" dirty="0">
              <a:solidFill>
                <a:srgbClr val="F21AAA"/>
              </a:solidFill>
              <a:latin typeface="NikoshBAN" pitchFamily="2" charset="0"/>
              <a:cs typeface="NikoshBAN" pitchFamily="2" charset="0"/>
            </a:endParaRPr>
          </a:p>
        </p:txBody>
      </p:sp>
      <p:sp>
        <p:nvSpPr>
          <p:cNvPr id="17" name="Double Wave 16"/>
          <p:cNvSpPr/>
          <p:nvPr/>
        </p:nvSpPr>
        <p:spPr>
          <a:xfrm>
            <a:off x="1219200" y="1219200"/>
            <a:ext cx="1752600" cy="457200"/>
          </a:xfrm>
          <a:prstGeom prst="double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latin typeface="NikoshBAN" pitchFamily="2" charset="0"/>
                <a:cs typeface="NikoshBAN" pitchFamily="2" charset="0"/>
              </a:rPr>
              <a:t>মিল করো</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circle(in)">
                                      <p:cBhvr>
                                        <p:cTn id="53" dur="2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P spid="9" grpId="0" animBg="1"/>
      <p:bldP spid="10" grpId="0" animBg="1"/>
      <p:bldP spid="11" grpId="0" animBg="1"/>
      <p:bldP spid="12"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9f6f21b7b0c782de635e4d7217cbeb1.jpg"/>
          <p:cNvPicPr>
            <a:picLocks noChangeAspect="1"/>
          </p:cNvPicPr>
          <p:nvPr/>
        </p:nvPicPr>
        <p:blipFill>
          <a:blip r:embed="rId2"/>
          <a:stretch>
            <a:fillRect/>
          </a:stretch>
        </p:blipFill>
        <p:spPr>
          <a:xfrm>
            <a:off x="0" y="0"/>
            <a:ext cx="9144000" cy="6858000"/>
          </a:xfrm>
          <a:prstGeom prst="rect">
            <a:avLst/>
          </a:prstGeom>
        </p:spPr>
      </p:pic>
      <p:sp>
        <p:nvSpPr>
          <p:cNvPr id="5" name="Oval 4"/>
          <p:cNvSpPr/>
          <p:nvPr/>
        </p:nvSpPr>
        <p:spPr>
          <a:xfrm>
            <a:off x="2971800" y="838200"/>
            <a:ext cx="2743200" cy="609600"/>
          </a:xfrm>
          <a:prstGeom prst="ellipse">
            <a:avLst/>
          </a:prstGeom>
          <a:solidFill>
            <a:srgbClr val="FFC00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rgbClr val="FF0000"/>
                </a:solidFill>
                <a:latin typeface="NikoshBAN" pitchFamily="2" charset="0"/>
                <a:cs typeface="NikoshBAN" pitchFamily="2" charset="0"/>
              </a:rPr>
              <a:t>দলীয় কাজ</a:t>
            </a:r>
            <a:endParaRPr lang="en-US" sz="4000" dirty="0">
              <a:solidFill>
                <a:srgbClr val="FF0000"/>
              </a:solidFill>
              <a:latin typeface="NikoshBAN" pitchFamily="2" charset="0"/>
              <a:cs typeface="NikoshBAN" pitchFamily="2" charset="0"/>
            </a:endParaRPr>
          </a:p>
        </p:txBody>
      </p:sp>
      <p:pic>
        <p:nvPicPr>
          <p:cNvPr id="6" name="Picture 5" descr="images (5).jpg"/>
          <p:cNvPicPr>
            <a:picLocks noChangeAspect="1"/>
          </p:cNvPicPr>
          <p:nvPr/>
        </p:nvPicPr>
        <p:blipFill>
          <a:blip r:embed="rId3"/>
          <a:stretch>
            <a:fillRect/>
          </a:stretch>
        </p:blipFill>
        <p:spPr>
          <a:xfrm>
            <a:off x="1371600" y="2209800"/>
            <a:ext cx="6553200" cy="3886200"/>
          </a:xfrm>
          <a:prstGeom prst="rect">
            <a:avLst/>
          </a:prstGeom>
        </p:spPr>
      </p:pic>
      <p:sp>
        <p:nvSpPr>
          <p:cNvPr id="7" name="Round Diagonal Corner Rectangle 6"/>
          <p:cNvSpPr/>
          <p:nvPr/>
        </p:nvSpPr>
        <p:spPr>
          <a:xfrm>
            <a:off x="2895600" y="3429000"/>
            <a:ext cx="3581400" cy="1600200"/>
          </a:xfrm>
          <a:prstGeom prst="round2Diag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bg1"/>
                </a:solidFill>
                <a:latin typeface="NikoshBAN" pitchFamily="2" charset="0"/>
                <a:cs typeface="NikoshBAN" pitchFamily="2" charset="0"/>
              </a:rPr>
              <a:t>নারীর উন্নয়নে বেগম রোকেয়ার চারটি অবদান লেখ</a:t>
            </a:r>
            <a:r>
              <a:rPr lang="bn-BD" sz="3600" dirty="0">
                <a:solidFill>
                  <a:srgbClr val="FF0000"/>
                </a:solidFill>
                <a:latin typeface="NikoshBAN" pitchFamily="2" charset="0"/>
                <a:cs typeface="NikoshBAN" pitchFamily="2"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0399869-rectangle-borders-and-frames-vector-border-pattern-geometric-vintage-frame-design-template-for-gift-.jpg"/>
          <p:cNvPicPr>
            <a:picLocks noChangeAspect="1"/>
          </p:cNvPicPr>
          <p:nvPr/>
        </p:nvPicPr>
        <p:blipFill>
          <a:blip r:embed="rId2"/>
          <a:stretch>
            <a:fillRect/>
          </a:stretch>
        </p:blipFill>
        <p:spPr>
          <a:xfrm>
            <a:off x="0" y="0"/>
            <a:ext cx="9144000" cy="6858000"/>
          </a:xfrm>
          <a:prstGeom prst="rect">
            <a:avLst/>
          </a:prstGeom>
        </p:spPr>
      </p:pic>
      <p:sp>
        <p:nvSpPr>
          <p:cNvPr id="5" name="Horizontal Scroll 4"/>
          <p:cNvSpPr/>
          <p:nvPr/>
        </p:nvSpPr>
        <p:spPr>
          <a:xfrm>
            <a:off x="2590800" y="457200"/>
            <a:ext cx="3429000" cy="990600"/>
          </a:xfrm>
          <a:prstGeom prst="horizontalScroll">
            <a:avLst/>
          </a:prstGeom>
          <a:solidFill>
            <a:srgbClr val="7030A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latin typeface="NikoshBAN" pitchFamily="2" charset="0"/>
                <a:cs typeface="NikoshBAN" pitchFamily="2" charset="0"/>
              </a:rPr>
              <a:t>বাড়ির কাজ</a:t>
            </a:r>
            <a:endParaRPr lang="en-US" sz="6000" dirty="0">
              <a:latin typeface="NikoshBAN" pitchFamily="2" charset="0"/>
              <a:cs typeface="NikoshBAN" pitchFamily="2" charset="0"/>
            </a:endParaRPr>
          </a:p>
        </p:txBody>
      </p:sp>
      <p:pic>
        <p:nvPicPr>
          <p:cNvPr id="6" name="Picture 5" descr="0d7e22f1161662e847b8cf21c21b7713.gif"/>
          <p:cNvPicPr>
            <a:picLocks noChangeAspect="1"/>
          </p:cNvPicPr>
          <p:nvPr/>
        </p:nvPicPr>
        <p:blipFill>
          <a:blip r:embed="rId3"/>
          <a:stretch>
            <a:fillRect/>
          </a:stretch>
        </p:blipFill>
        <p:spPr>
          <a:xfrm>
            <a:off x="7086600" y="1066800"/>
            <a:ext cx="1447800" cy="4267200"/>
          </a:xfrm>
          <a:prstGeom prst="rect">
            <a:avLst/>
          </a:prstGeom>
        </p:spPr>
      </p:pic>
      <p:sp>
        <p:nvSpPr>
          <p:cNvPr id="7" name="Cloud Callout 6"/>
          <p:cNvSpPr/>
          <p:nvPr/>
        </p:nvSpPr>
        <p:spPr>
          <a:xfrm>
            <a:off x="457200" y="1600200"/>
            <a:ext cx="6172200" cy="4038600"/>
          </a:xfrm>
          <a:prstGeom prst="cloudCallou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bg1"/>
                </a:solidFill>
                <a:latin typeface="NikoshBAN" pitchFamily="2" charset="0"/>
                <a:cs typeface="NikoshBAN" pitchFamily="2" charset="0"/>
              </a:rPr>
              <a:t>বেগম রোকেয়া কোথায় জন্মগ্রহণ করেন? তাঁকে নারী জাগরণের অগ্রদূত বলা হয় কেন?নারীর উন্নয়নে  বেগম রোকেয়ার চারটি অবদান লেখ</a:t>
            </a:r>
            <a:r>
              <a:rPr lang="bn-BD" sz="3600" dirty="0">
                <a:solidFill>
                  <a:srgbClr val="FF0000"/>
                </a:solidFill>
                <a:latin typeface="NikoshBAN" pitchFamily="2" charset="0"/>
                <a:cs typeface="NikoshBAN" pitchFamily="2" charset="0"/>
              </a:rPr>
              <a:t>।</a:t>
            </a:r>
            <a:endParaRPr lang="en-US" sz="3600" dirty="0">
              <a:solidFill>
                <a:srgbClr val="FF0000"/>
              </a:solidFill>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67c005fbbf19c2385236e259729f69f.jpg"/>
          <p:cNvPicPr>
            <a:picLocks noChangeAspect="1"/>
          </p:cNvPicPr>
          <p:nvPr/>
        </p:nvPicPr>
        <p:blipFill>
          <a:blip r:embed="rId2"/>
          <a:stretch>
            <a:fillRect/>
          </a:stretch>
        </p:blipFill>
        <p:spPr>
          <a:xfrm>
            <a:off x="0" y="0"/>
            <a:ext cx="9144000" cy="6705600"/>
          </a:xfrm>
          <a:prstGeom prst="rect">
            <a:avLst/>
          </a:prstGeom>
        </p:spPr>
      </p:pic>
      <p:pic>
        <p:nvPicPr>
          <p:cNvPr id="5" name="Picture 4" descr="3872b9136d31adffcc6c0bc7f9e491e7.gif"/>
          <p:cNvPicPr>
            <a:picLocks noChangeAspect="1"/>
          </p:cNvPicPr>
          <p:nvPr/>
        </p:nvPicPr>
        <p:blipFill>
          <a:blip r:embed="rId3"/>
          <a:stretch>
            <a:fillRect/>
          </a:stretch>
        </p:blipFill>
        <p:spPr>
          <a:xfrm>
            <a:off x="685800" y="381000"/>
            <a:ext cx="3733800" cy="5867400"/>
          </a:xfrm>
          <a:prstGeom prst="rect">
            <a:avLst/>
          </a:prstGeom>
        </p:spPr>
      </p:pic>
      <p:pic>
        <p:nvPicPr>
          <p:cNvPr id="6" name="Picture 5" descr="3872b9136d31adffcc6c0bc7f9e491e7.gif"/>
          <p:cNvPicPr>
            <a:picLocks noChangeAspect="1"/>
          </p:cNvPicPr>
          <p:nvPr/>
        </p:nvPicPr>
        <p:blipFill>
          <a:blip r:embed="rId3"/>
          <a:stretch>
            <a:fillRect/>
          </a:stretch>
        </p:blipFill>
        <p:spPr>
          <a:xfrm>
            <a:off x="4419600" y="381000"/>
            <a:ext cx="3733800" cy="5867400"/>
          </a:xfrm>
          <a:prstGeom prst="rect">
            <a:avLst/>
          </a:prstGeom>
        </p:spPr>
      </p:pic>
      <p:sp>
        <p:nvSpPr>
          <p:cNvPr id="8" name="Oval 7"/>
          <p:cNvSpPr/>
          <p:nvPr/>
        </p:nvSpPr>
        <p:spPr>
          <a:xfrm>
            <a:off x="3276600" y="457200"/>
            <a:ext cx="23622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সবাই</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9" name="Oval 8"/>
          <p:cNvSpPr/>
          <p:nvPr/>
        </p:nvSpPr>
        <p:spPr>
          <a:xfrm>
            <a:off x="2895600" y="5105400"/>
            <a:ext cx="2819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781665" y="471949"/>
            <a:ext cx="7588045" cy="5968181"/>
          </a:xfrm>
          <a:prstGeom prst="rect">
            <a:avLst/>
          </a:prstGeom>
        </p:spPr>
      </p:pic>
    </p:spTree>
    <p:extLst>
      <p:ext uri="{BB962C8B-B14F-4D97-AF65-F5344CB8AC3E}">
        <p14:creationId xmlns:p14="http://schemas.microsoft.com/office/powerpoint/2010/main" val="40655878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10368"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111" y="695633"/>
            <a:ext cx="3281400" cy="546673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9355" t="24946" r="23088" b="15554"/>
          <a:stretch/>
        </p:blipFill>
        <p:spPr>
          <a:xfrm>
            <a:off x="5176684" y="1700981"/>
            <a:ext cx="2249129" cy="3677264"/>
          </a:xfrm>
          <a:prstGeom prst="rect">
            <a:avLst/>
          </a:prstGeom>
        </p:spPr>
      </p:pic>
      <p:sp>
        <p:nvSpPr>
          <p:cNvPr id="7" name="Rectangle: Rounded Corners 5">
            <a:extLst>
              <a:ext uri="{FF2B5EF4-FFF2-40B4-BE49-F238E27FC236}">
                <a16:creationId xmlns:a16="http://schemas.microsoft.com/office/drawing/2014/main" id="{0A8A986A-9C6F-44D5-9895-AE1D923FA3A6}"/>
              </a:ext>
            </a:extLst>
          </p:cNvPr>
          <p:cNvSpPr/>
          <p:nvPr/>
        </p:nvSpPr>
        <p:spPr>
          <a:xfrm>
            <a:off x="1193330" y="1639439"/>
            <a:ext cx="3759670" cy="4461386"/>
          </a:xfrm>
          <a:prstGeom prst="roundRect">
            <a:avLst>
              <a:gd name="adj" fmla="val 12787"/>
            </a:avLst>
          </a:prstGeom>
          <a:solidFill>
            <a:srgbClr val="B50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bg1"/>
                </a:solidFill>
                <a:latin typeface="NikoshBAN" panose="02000000000000000000" pitchFamily="2" charset="0"/>
                <a:cs typeface="NikoshBAN" panose="02000000000000000000" pitchFamily="2" charset="0"/>
              </a:rPr>
              <a:t>তানিয়া সুলতানা</a:t>
            </a:r>
          </a:p>
          <a:p>
            <a:pPr algn="ctr"/>
            <a:r>
              <a:rPr lang="bn-IN" sz="4000" dirty="0">
                <a:solidFill>
                  <a:schemeClr val="bg1"/>
                </a:solidFill>
                <a:latin typeface="NikoshBAN" panose="02000000000000000000" pitchFamily="2" charset="0"/>
                <a:cs typeface="NikoshBAN" panose="02000000000000000000" pitchFamily="2" charset="0"/>
              </a:rPr>
              <a:t>প্রধান শিক্ষক</a:t>
            </a:r>
          </a:p>
          <a:p>
            <a:pPr algn="ctr"/>
            <a:r>
              <a:rPr lang="bn-IN" sz="4000" dirty="0">
                <a:solidFill>
                  <a:schemeClr val="bg1"/>
                </a:solidFill>
                <a:latin typeface="NikoshBAN" panose="02000000000000000000" pitchFamily="2" charset="0"/>
                <a:cs typeface="NikoshBAN" panose="02000000000000000000" pitchFamily="2" charset="0"/>
              </a:rPr>
              <a:t>ইন্দ্রকাঠী সরকারি প্রাথমিক বিদ্যালয়</a:t>
            </a:r>
          </a:p>
          <a:p>
            <a:pPr algn="ctr"/>
            <a:r>
              <a:rPr lang="bn-IN" sz="4000" dirty="0">
                <a:solidFill>
                  <a:schemeClr val="bg1"/>
                </a:solidFill>
                <a:latin typeface="NikoshBAN" panose="02000000000000000000" pitchFamily="2" charset="0"/>
                <a:cs typeface="NikoshBAN" panose="02000000000000000000" pitchFamily="2" charset="0"/>
              </a:rPr>
              <a:t>বরিশাল সদর,বরিশাল</a:t>
            </a:r>
            <a:r>
              <a:rPr lang="bn-IN" sz="2000" dirty="0">
                <a:solidFill>
                  <a:schemeClr val="bg1"/>
                </a:solidFill>
                <a:latin typeface="NikoshBAN" panose="02000000000000000000" pitchFamily="2" charset="0"/>
                <a:cs typeface="NikoshBAN" panose="02000000000000000000" pitchFamily="2" charset="0"/>
              </a:rPr>
              <a:t>।</a:t>
            </a:r>
            <a:endParaRPr lang="en-US" sz="2000" dirty="0">
              <a:solidFill>
                <a:schemeClr val="bg1"/>
              </a:solidFill>
              <a:latin typeface="NikoshBAN" panose="02000000000000000000" pitchFamily="2" charset="0"/>
              <a:cs typeface="NikoshBAN" panose="02000000000000000000" pitchFamily="2" charset="0"/>
            </a:endParaRPr>
          </a:p>
        </p:txBody>
      </p:sp>
      <p:sp>
        <p:nvSpPr>
          <p:cNvPr id="8" name="Rounded Rectangle 7"/>
          <p:cNvSpPr/>
          <p:nvPr/>
        </p:nvSpPr>
        <p:spPr>
          <a:xfrm>
            <a:off x="1493207" y="819563"/>
            <a:ext cx="2693324" cy="6650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latin typeface="NikoshBAN" panose="02000000000000000000" pitchFamily="2" charset="0"/>
                <a:cs typeface="NikoshBAN" panose="02000000000000000000" pitchFamily="2" charset="0"/>
              </a:rPr>
              <a:t>উপস্থাপনায়</a:t>
            </a:r>
            <a:endParaRPr lang="en-US" sz="5400" dirty="0">
              <a:latin typeface="NikoshBAN" panose="02000000000000000000" pitchFamily="2" charset="0"/>
              <a:cs typeface="NikoshBAN" panose="02000000000000000000" pitchFamily="2" charset="0"/>
            </a:endParaRPr>
          </a:p>
        </p:txBody>
      </p:sp>
      <p:sp>
        <p:nvSpPr>
          <p:cNvPr id="9" name="Rectangle 8"/>
          <p:cNvSpPr/>
          <p:nvPr/>
        </p:nvSpPr>
        <p:spPr>
          <a:xfrm>
            <a:off x="609600" y="5562600"/>
            <a:ext cx="4800600" cy="513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rPr>
              <a:t>ICT4E</a:t>
            </a:r>
            <a:r>
              <a:rPr lang="en-US" sz="1600" dirty="0">
                <a:solidFill>
                  <a:schemeClr val="bg1"/>
                </a:solidFill>
              </a:rPr>
              <a:t> </a:t>
            </a:r>
            <a:r>
              <a:rPr lang="bn-BD" sz="3600" dirty="0">
                <a:solidFill>
                  <a:schemeClr val="bg1"/>
                </a:solidFill>
                <a:latin typeface="NikoshBAN" panose="02000000000000000000" pitchFamily="2" charset="0"/>
                <a:cs typeface="NikoshBAN" panose="02000000000000000000" pitchFamily="2" charset="0"/>
              </a:rPr>
              <a:t>জেলা অ্যাম্বাসেডর</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776834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7" y="-125192"/>
            <a:ext cx="9431594" cy="72365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023" y="620283"/>
            <a:ext cx="7341573" cy="5658123"/>
          </a:xfrm>
          <a:prstGeom prst="rect">
            <a:avLst/>
          </a:prstGeom>
        </p:spPr>
      </p:pic>
      <p:sp>
        <p:nvSpPr>
          <p:cNvPr id="5" name="Rectangle: Rounded Corners 5">
            <a:extLst>
              <a:ext uri="{FF2B5EF4-FFF2-40B4-BE49-F238E27FC236}">
                <a16:creationId xmlns:a16="http://schemas.microsoft.com/office/drawing/2014/main" id="{EDEE4647-9CC9-426C-B173-C4FA323175A9}"/>
              </a:ext>
            </a:extLst>
          </p:cNvPr>
          <p:cNvSpPr/>
          <p:nvPr/>
        </p:nvSpPr>
        <p:spPr>
          <a:xfrm>
            <a:off x="3437090" y="445757"/>
            <a:ext cx="2631155" cy="57219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3600" dirty="0">
                <a:solidFill>
                  <a:srgbClr val="C00000"/>
                </a:solidFill>
                <a:latin typeface="NikoshBAN" panose="02000000000000000000" pitchFamily="2" charset="0"/>
                <a:cs typeface="NikoshBAN" panose="02000000000000000000" pitchFamily="2" charset="0"/>
              </a:rPr>
              <a:t>পাঠ পরিচিতি</a:t>
            </a:r>
            <a:endParaRPr lang="en-US" sz="3600" dirty="0">
              <a:solidFill>
                <a:srgbClr val="C00000"/>
              </a:solidFill>
              <a:latin typeface="NikoshBAN" panose="02000000000000000000" pitchFamily="2" charset="0"/>
              <a:cs typeface="NikoshBAN" panose="02000000000000000000" pitchFamily="2" charset="0"/>
            </a:endParaRPr>
          </a:p>
        </p:txBody>
      </p:sp>
      <p:sp>
        <p:nvSpPr>
          <p:cNvPr id="6" name="Oval 5"/>
          <p:cNvSpPr/>
          <p:nvPr/>
        </p:nvSpPr>
        <p:spPr>
          <a:xfrm>
            <a:off x="2687402" y="1094153"/>
            <a:ext cx="4765807" cy="453585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7030A0"/>
                </a:solidFill>
                <a:latin typeface="NikoshBAN" panose="02000000000000000000" pitchFamily="2" charset="0"/>
                <a:cs typeface="NikoshBAN" panose="02000000000000000000" pitchFamily="2" charset="0"/>
              </a:rPr>
              <a:t>শ্রেনিঃ     </a:t>
            </a:r>
            <a:r>
              <a:rPr lang="bn-BD" sz="3600" dirty="0">
                <a:solidFill>
                  <a:srgbClr val="7030A0"/>
                </a:solidFill>
                <a:latin typeface="NikoshBAN" panose="02000000000000000000" pitchFamily="2" charset="0"/>
                <a:cs typeface="NikoshBAN" panose="02000000000000000000" pitchFamily="2" charset="0"/>
              </a:rPr>
              <a:t>৫ম</a:t>
            </a:r>
            <a:endParaRPr lang="en-US" sz="3600" dirty="0">
              <a:solidFill>
                <a:srgbClr val="7030A0"/>
              </a:solidFill>
              <a:latin typeface="NikoshBAN" panose="02000000000000000000" pitchFamily="2" charset="0"/>
              <a:cs typeface="NikoshBAN" panose="02000000000000000000" pitchFamily="2" charset="0"/>
            </a:endParaRPr>
          </a:p>
          <a:p>
            <a:r>
              <a:rPr lang="en-US" sz="3600" dirty="0" err="1">
                <a:solidFill>
                  <a:srgbClr val="7030A0"/>
                </a:solidFill>
                <a:latin typeface="NikoshBAN" panose="02000000000000000000" pitchFamily="2" charset="0"/>
                <a:cs typeface="NikoshBAN" panose="02000000000000000000" pitchFamily="2" charset="0"/>
              </a:rPr>
              <a:t>বিষয়ঃ</a:t>
            </a:r>
            <a:r>
              <a:rPr lang="en-US" sz="3600" dirty="0">
                <a:solidFill>
                  <a:srgbClr val="7030A0"/>
                </a:solidFill>
                <a:latin typeface="NikoshBAN" panose="02000000000000000000" pitchFamily="2" charset="0"/>
                <a:cs typeface="NikoshBAN" panose="02000000000000000000" pitchFamily="2" charset="0"/>
              </a:rPr>
              <a:t>  </a:t>
            </a:r>
            <a:r>
              <a:rPr lang="en-US" sz="3600" dirty="0" err="1">
                <a:solidFill>
                  <a:srgbClr val="7030A0"/>
                </a:solidFill>
                <a:latin typeface="NikoshBAN" panose="02000000000000000000" pitchFamily="2" charset="0"/>
                <a:cs typeface="NikoshBAN" panose="02000000000000000000" pitchFamily="2" charset="0"/>
              </a:rPr>
              <a:t>বাংলাদেশ</a:t>
            </a:r>
            <a:r>
              <a:rPr lang="en-US" sz="3600" dirty="0">
                <a:solidFill>
                  <a:srgbClr val="7030A0"/>
                </a:solidFill>
                <a:latin typeface="NikoshBAN" panose="02000000000000000000" pitchFamily="2" charset="0"/>
                <a:cs typeface="NikoshBAN" panose="02000000000000000000" pitchFamily="2" charset="0"/>
              </a:rPr>
              <a:t> ও </a:t>
            </a:r>
            <a:r>
              <a:rPr lang="en-US" sz="3600" dirty="0" err="1">
                <a:solidFill>
                  <a:srgbClr val="7030A0"/>
                </a:solidFill>
                <a:latin typeface="NikoshBAN" panose="02000000000000000000" pitchFamily="2" charset="0"/>
                <a:cs typeface="NikoshBAN" panose="02000000000000000000" pitchFamily="2" charset="0"/>
              </a:rPr>
              <a:t>বিশ্বপরিচয়</a:t>
            </a:r>
            <a:endParaRPr lang="en-US" sz="3600" dirty="0">
              <a:solidFill>
                <a:srgbClr val="7030A0"/>
              </a:solidFill>
              <a:latin typeface="NikoshBAN" panose="02000000000000000000" pitchFamily="2" charset="0"/>
              <a:cs typeface="NikoshBAN" panose="02000000000000000000" pitchFamily="2" charset="0"/>
            </a:endParaRPr>
          </a:p>
          <a:p>
            <a:r>
              <a:rPr lang="en-US" sz="3600" dirty="0" err="1">
                <a:solidFill>
                  <a:srgbClr val="7030A0"/>
                </a:solidFill>
                <a:latin typeface="NikoshBAN" panose="02000000000000000000" pitchFamily="2" charset="0"/>
                <a:cs typeface="NikoshBAN" panose="02000000000000000000" pitchFamily="2" charset="0"/>
              </a:rPr>
              <a:t>পাঠঃ</a:t>
            </a:r>
            <a:r>
              <a:rPr lang="en-US" sz="3600" dirty="0">
                <a:solidFill>
                  <a:srgbClr val="7030A0"/>
                </a:solidFill>
                <a:latin typeface="NikoshBAN" panose="02000000000000000000" pitchFamily="2" charset="0"/>
                <a:cs typeface="NikoshBAN" panose="02000000000000000000" pitchFamily="2" charset="0"/>
              </a:rPr>
              <a:t> </a:t>
            </a:r>
            <a:r>
              <a:rPr lang="bn-BD" sz="3600" dirty="0">
                <a:solidFill>
                  <a:srgbClr val="7030A0"/>
                </a:solidFill>
                <a:latin typeface="NikoshBAN" panose="02000000000000000000" pitchFamily="2" charset="0"/>
                <a:cs typeface="NikoshBAN" panose="02000000000000000000" pitchFamily="2" charset="0"/>
              </a:rPr>
              <a:t>নারী-পুরুষ সমতা</a:t>
            </a:r>
            <a:endParaRPr lang="en-US" sz="3600" dirty="0">
              <a:solidFill>
                <a:srgbClr val="7030A0"/>
              </a:solidFill>
              <a:latin typeface="NikoshBAN" panose="02000000000000000000" pitchFamily="2" charset="0"/>
              <a:cs typeface="NikoshBAN" panose="02000000000000000000" pitchFamily="2" charset="0"/>
            </a:endParaRPr>
          </a:p>
          <a:p>
            <a:r>
              <a:rPr lang="en-US" sz="3600" dirty="0" err="1">
                <a:solidFill>
                  <a:srgbClr val="7030A0"/>
                </a:solidFill>
                <a:latin typeface="NikoshBAN" panose="02000000000000000000" pitchFamily="2" charset="0"/>
                <a:cs typeface="NikoshBAN" panose="02000000000000000000" pitchFamily="2" charset="0"/>
              </a:rPr>
              <a:t>পাঠ্যাংশঃ</a:t>
            </a:r>
            <a:r>
              <a:rPr lang="en-US" sz="3600" dirty="0">
                <a:solidFill>
                  <a:srgbClr val="7030A0"/>
                </a:solidFill>
                <a:latin typeface="NikoshBAN" panose="02000000000000000000" pitchFamily="2" charset="0"/>
                <a:cs typeface="NikoshBAN" panose="02000000000000000000" pitchFamily="2" charset="0"/>
              </a:rPr>
              <a:t>  </a:t>
            </a:r>
            <a:r>
              <a:rPr lang="bn-BD" sz="3600" dirty="0">
                <a:solidFill>
                  <a:srgbClr val="7030A0"/>
                </a:solidFill>
                <a:latin typeface="NikoshBAN" panose="02000000000000000000" pitchFamily="2" charset="0"/>
                <a:cs typeface="NikoshBAN" panose="02000000000000000000" pitchFamily="2" charset="0"/>
              </a:rPr>
              <a:t>নারী জাগরণের অগ্রদূত</a:t>
            </a:r>
            <a:endParaRPr lang="en-US" sz="3600" dirty="0">
              <a:solidFill>
                <a:srgbClr val="7030A0"/>
              </a:solidFill>
              <a:latin typeface="NikoshBAN" panose="02000000000000000000" pitchFamily="2" charset="0"/>
              <a:cs typeface="NikoshBAN" panose="02000000000000000000" pitchFamily="2" charset="0"/>
            </a:endParaRPr>
          </a:p>
          <a:p>
            <a:r>
              <a:rPr lang="en-US" sz="3600" dirty="0" err="1">
                <a:solidFill>
                  <a:srgbClr val="7030A0"/>
                </a:solidFill>
                <a:latin typeface="NikoshBAN" panose="02000000000000000000" pitchFamily="2" charset="0"/>
                <a:cs typeface="NikoshBAN" panose="02000000000000000000" pitchFamily="2" charset="0"/>
              </a:rPr>
              <a:t>সময়ঃ</a:t>
            </a:r>
            <a:r>
              <a:rPr lang="en-US" sz="3600" dirty="0">
                <a:solidFill>
                  <a:srgbClr val="7030A0"/>
                </a:solidFill>
                <a:latin typeface="NikoshBAN" panose="02000000000000000000" pitchFamily="2" charset="0"/>
                <a:cs typeface="NikoshBAN" panose="02000000000000000000" pitchFamily="2" charset="0"/>
              </a:rPr>
              <a:t>  ৪০ </a:t>
            </a:r>
            <a:r>
              <a:rPr lang="en-US" sz="3600" dirty="0" err="1">
                <a:solidFill>
                  <a:srgbClr val="7030A0"/>
                </a:solidFill>
                <a:latin typeface="NikoshBAN" panose="02000000000000000000" pitchFamily="2" charset="0"/>
                <a:cs typeface="NikoshBAN" panose="02000000000000000000" pitchFamily="2" charset="0"/>
              </a:rPr>
              <a:t>মিনিট</a:t>
            </a:r>
            <a:endParaRPr lang="en-US" sz="36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54552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8658"/>
            <a:ext cx="9144000" cy="6858000"/>
          </a:xfrm>
        </p:spPr>
      </p:pic>
      <p:sp>
        <p:nvSpPr>
          <p:cNvPr id="3" name="Double Wave 2"/>
          <p:cNvSpPr/>
          <p:nvPr/>
        </p:nvSpPr>
        <p:spPr>
          <a:xfrm>
            <a:off x="2691581" y="1012722"/>
            <a:ext cx="3451123" cy="914400"/>
          </a:xfrm>
          <a:prstGeom prst="double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i="1" dirty="0" err="1">
                <a:solidFill>
                  <a:schemeClr val="bg2"/>
                </a:solidFill>
                <a:latin typeface="NikoshBAN" panose="02000000000000000000" pitchFamily="2" charset="0"/>
                <a:cs typeface="NikoshBAN" panose="02000000000000000000" pitchFamily="2" charset="0"/>
              </a:rPr>
              <a:t>শিখনফল</a:t>
            </a:r>
            <a:endParaRPr lang="en-US" sz="7200" i="1" dirty="0">
              <a:solidFill>
                <a:schemeClr val="bg2"/>
              </a:solidFill>
              <a:latin typeface="NikoshBAN" panose="02000000000000000000" pitchFamily="2" charset="0"/>
              <a:cs typeface="NikoshBAN" panose="02000000000000000000" pitchFamily="2" charset="0"/>
            </a:endParaRPr>
          </a:p>
        </p:txBody>
      </p:sp>
      <p:sp>
        <p:nvSpPr>
          <p:cNvPr id="5" name="Double Wave 4"/>
          <p:cNvSpPr/>
          <p:nvPr/>
        </p:nvSpPr>
        <p:spPr>
          <a:xfrm>
            <a:off x="1143000" y="3124200"/>
            <a:ext cx="6803922" cy="2789904"/>
          </a:xfrm>
          <a:prstGeom prst="double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latin typeface="NikoshBAN" pitchFamily="2" charset="0"/>
                <a:cs typeface="NikoshBAN" pitchFamily="2" charset="0"/>
              </a:rPr>
              <a:t>২।১।১ সমাজে নারীর অবদান উল্লেখ করতে পারবে</a:t>
            </a:r>
            <a:r>
              <a:rPr lang="bn-BD" dirty="0">
                <a:latin typeface="NikoshBAN" pitchFamily="2" charset="0"/>
                <a:cs typeface="NikoshBAN" pitchFamily="2" charset="0"/>
              </a:rPr>
              <a:t>।</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1555495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87e1cce740f66471d743538637e8a67.jpg"/>
          <p:cNvPicPr>
            <a:picLocks noGrp="1" noChangeAspect="1"/>
          </p:cNvPicPr>
          <p:nvPr>
            <p:ph idx="1"/>
          </p:nvPr>
        </p:nvPicPr>
        <p:blipFill>
          <a:blip r:embed="rId2"/>
          <a:stretch>
            <a:fillRect/>
          </a:stretch>
        </p:blipFill>
        <p:spPr>
          <a:xfrm>
            <a:off x="0" y="0"/>
            <a:ext cx="9144000" cy="7010400"/>
          </a:xfrm>
        </p:spPr>
      </p:pic>
      <p:pic>
        <p:nvPicPr>
          <p:cNvPr id="5" name="Picture 4" descr="circle-border-5a3c1fde1cc909.3636909915138897581179.jpg"/>
          <p:cNvPicPr>
            <a:picLocks noChangeAspect="1"/>
          </p:cNvPicPr>
          <p:nvPr/>
        </p:nvPicPr>
        <p:blipFill>
          <a:blip r:embed="rId3"/>
          <a:stretch>
            <a:fillRect/>
          </a:stretch>
        </p:blipFill>
        <p:spPr>
          <a:xfrm>
            <a:off x="838200" y="2133600"/>
            <a:ext cx="7543800" cy="4114800"/>
          </a:xfrm>
          <a:prstGeom prst="rect">
            <a:avLst/>
          </a:prstGeom>
        </p:spPr>
      </p:pic>
      <p:sp>
        <p:nvSpPr>
          <p:cNvPr id="6" name="Rectangle 5">
            <a:extLst>
              <a:ext uri="{FF2B5EF4-FFF2-40B4-BE49-F238E27FC236}">
                <a16:creationId xmlns:a16="http://schemas.microsoft.com/office/drawing/2014/main" id="{FBD2E06F-D7AC-43AC-B193-68825C214D52}"/>
              </a:ext>
            </a:extLst>
          </p:cNvPr>
          <p:cNvSpPr/>
          <p:nvPr/>
        </p:nvSpPr>
        <p:spPr>
          <a:xfrm>
            <a:off x="3048000" y="838201"/>
            <a:ext cx="2743200" cy="830998"/>
          </a:xfrm>
          <a:prstGeom prst="rect">
            <a:avLst/>
          </a:prstGeom>
          <a:ln w="76200">
            <a:solidFill>
              <a:srgbClr val="7030A0"/>
            </a:solidFill>
          </a:ln>
        </p:spPr>
        <p:txBody>
          <a:bodyPr wrap="square">
            <a:spAutoFit/>
          </a:bodyPr>
          <a:lstStyle/>
          <a:p>
            <a:r>
              <a:rPr lang="bn-I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আবেগ সৃষ্টি </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5D42B0F9-CA0B-415F-BBB1-D7180309C54D}"/>
              </a:ext>
            </a:extLst>
          </p:cNvPr>
          <p:cNvSpPr/>
          <p:nvPr/>
        </p:nvSpPr>
        <p:spPr>
          <a:xfrm>
            <a:off x="2895600" y="2617063"/>
            <a:ext cx="3352800" cy="2259737"/>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ছড়া গানের </a:t>
            </a:r>
            <a:r>
              <a:rPr lang="bn-IN"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মাধ্যমে</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68-1689699_sky-blue-yapee-cs5-photoshop-frame-picture-frame.png"/>
          <p:cNvPicPr>
            <a:picLocks noChangeAspect="1"/>
          </p:cNvPicPr>
          <p:nvPr/>
        </p:nvPicPr>
        <p:blipFill>
          <a:blip r:embed="rId2"/>
          <a:stretch>
            <a:fillRect/>
          </a:stretch>
        </p:blipFill>
        <p:spPr>
          <a:xfrm>
            <a:off x="0" y="0"/>
            <a:ext cx="9144000" cy="6858000"/>
          </a:xfrm>
          <a:prstGeom prst="rect">
            <a:avLst/>
          </a:prstGeom>
        </p:spPr>
      </p:pic>
      <p:pic>
        <p:nvPicPr>
          <p:cNvPr id="3" name="Picture 2" descr="download (9).jpg"/>
          <p:cNvPicPr>
            <a:picLocks noChangeAspect="1"/>
          </p:cNvPicPr>
          <p:nvPr/>
        </p:nvPicPr>
        <p:blipFill>
          <a:blip r:embed="rId3"/>
          <a:stretch>
            <a:fillRect/>
          </a:stretch>
        </p:blipFill>
        <p:spPr>
          <a:xfrm>
            <a:off x="4724400" y="609600"/>
            <a:ext cx="3810000" cy="28194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download (8).jpg"/>
          <p:cNvPicPr>
            <a:picLocks noChangeAspect="1"/>
          </p:cNvPicPr>
          <p:nvPr/>
        </p:nvPicPr>
        <p:blipFill>
          <a:blip r:embed="rId4"/>
          <a:stretch>
            <a:fillRect/>
          </a:stretch>
        </p:blipFill>
        <p:spPr>
          <a:xfrm>
            <a:off x="609600" y="609600"/>
            <a:ext cx="3886200" cy="27432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image-33650-1522570696.jpg"/>
          <p:cNvPicPr>
            <a:picLocks noChangeAspect="1"/>
          </p:cNvPicPr>
          <p:nvPr/>
        </p:nvPicPr>
        <p:blipFill>
          <a:blip r:embed="rId5"/>
          <a:stretch>
            <a:fillRect/>
          </a:stretch>
        </p:blipFill>
        <p:spPr>
          <a:xfrm>
            <a:off x="609600" y="3581400"/>
            <a:ext cx="3810000" cy="28956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images (44).jpg"/>
          <p:cNvPicPr>
            <a:picLocks noChangeAspect="1"/>
          </p:cNvPicPr>
          <p:nvPr/>
        </p:nvPicPr>
        <p:blipFill>
          <a:blip r:embed="rId6"/>
          <a:stretch>
            <a:fillRect/>
          </a:stretch>
        </p:blipFill>
        <p:spPr>
          <a:xfrm>
            <a:off x="4648200" y="3581400"/>
            <a:ext cx="3882390" cy="2895600"/>
          </a:xfrm>
          <a:prstGeom prst="rect">
            <a:avLst/>
          </a:prstGeom>
          <a:ln w="88900" cap="sq" cmpd="thickThin">
            <a:solidFill>
              <a:srgbClr val="000000"/>
            </a:solidFill>
            <a:prstDash val="solid"/>
            <a:miter lim="800000"/>
          </a:ln>
          <a:effectLst>
            <a:innerShdw blurRad="76200">
              <a:srgbClr val="000000"/>
            </a:innerShdw>
          </a:effectLst>
        </p:spPr>
      </p:pic>
      <p:sp>
        <p:nvSpPr>
          <p:cNvPr id="10" name="Rounded Rectangle 9"/>
          <p:cNvSpPr/>
          <p:nvPr/>
        </p:nvSpPr>
        <p:spPr>
          <a:xfrm>
            <a:off x="2438400" y="0"/>
            <a:ext cx="4153581" cy="5599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latin typeface="NikoshBAN" panose="02000000000000000000" pitchFamily="2" charset="0"/>
                <a:cs typeface="NikoshBAN" panose="02000000000000000000" pitchFamily="2" charset="0"/>
              </a:rPr>
              <a:t>এসো কিছু ছবি দেখি</a:t>
            </a:r>
            <a:endParaRPr lang="en-US" sz="4400" dirty="0">
              <a:solidFill>
                <a:schemeClr val="tx1"/>
              </a:solidFill>
              <a:latin typeface="NikoshBAN" panose="02000000000000000000" pitchFamily="2" charset="0"/>
              <a:cs typeface="NikoshBAN" panose="02000000000000000000" pitchFamily="2" charset="0"/>
            </a:endParaRPr>
          </a:p>
        </p:txBody>
      </p:sp>
      <p:sp>
        <p:nvSpPr>
          <p:cNvPr id="11" name="Rounded Rectangle 10"/>
          <p:cNvSpPr/>
          <p:nvPr/>
        </p:nvSpPr>
        <p:spPr>
          <a:xfrm>
            <a:off x="1905000" y="6300216"/>
            <a:ext cx="5669280" cy="5577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latin typeface="NikoshBAN" panose="02000000000000000000" pitchFamily="2" charset="0"/>
                <a:cs typeface="NikoshBAN" panose="02000000000000000000" pitchFamily="2" charset="0"/>
              </a:rPr>
              <a:t>ছবিতে কি দেখতে পারছো</a:t>
            </a:r>
            <a:endParaRPr lang="en-US" sz="4800" dirty="0">
              <a:solidFill>
                <a:schemeClr val="tx1"/>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872" t="5863" r="16752" b="6091"/>
          <a:stretch/>
        </p:blipFill>
        <p:spPr>
          <a:xfrm>
            <a:off x="-2" y="0"/>
            <a:ext cx="9144000" cy="6858000"/>
          </a:xfrm>
          <a:prstGeom prst="rect">
            <a:avLst/>
          </a:prstGeom>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590800"/>
            <a:ext cx="5373943" cy="2782529"/>
          </a:xfrm>
          <a:prstGeom prst="rect">
            <a:avLst/>
          </a:prstGeom>
        </p:spPr>
      </p:pic>
      <p:sp>
        <p:nvSpPr>
          <p:cNvPr id="5" name="Rounded Rectangle 4"/>
          <p:cNvSpPr/>
          <p:nvPr/>
        </p:nvSpPr>
        <p:spPr>
          <a:xfrm>
            <a:off x="2209800" y="1219200"/>
            <a:ext cx="4704736" cy="7772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solidFill>
                  <a:srgbClr val="002060"/>
                </a:solidFill>
                <a:latin typeface="NikoshBAN" panose="02000000000000000000" pitchFamily="2" charset="0"/>
                <a:cs typeface="NikoshBAN" panose="02000000000000000000" pitchFamily="2" charset="0"/>
              </a:rPr>
              <a:t>আজ</a:t>
            </a:r>
            <a:r>
              <a:rPr lang="bn-BD" sz="6000" dirty="0">
                <a:latin typeface="NikoshBAN" panose="02000000000000000000" pitchFamily="2" charset="0"/>
                <a:cs typeface="NikoshBAN" panose="02000000000000000000" pitchFamily="2" charset="0"/>
              </a:rPr>
              <a:t> </a:t>
            </a:r>
            <a:r>
              <a:rPr lang="bn-BD" sz="6000" dirty="0">
                <a:solidFill>
                  <a:srgbClr val="C00000"/>
                </a:solidFill>
                <a:latin typeface="NikoshBAN" panose="02000000000000000000" pitchFamily="2" charset="0"/>
                <a:cs typeface="NikoshBAN" panose="02000000000000000000" pitchFamily="2" charset="0"/>
              </a:rPr>
              <a:t>আমরা</a:t>
            </a:r>
            <a:r>
              <a:rPr lang="bn-BD" sz="6000" dirty="0">
                <a:latin typeface="NikoshBAN" panose="02000000000000000000" pitchFamily="2" charset="0"/>
                <a:cs typeface="NikoshBAN" panose="02000000000000000000" pitchFamily="2" charset="0"/>
              </a:rPr>
              <a:t> </a:t>
            </a:r>
            <a:r>
              <a:rPr lang="bn-BD" sz="6000" dirty="0">
                <a:solidFill>
                  <a:schemeClr val="accent6">
                    <a:lumMod val="50000"/>
                  </a:schemeClr>
                </a:solidFill>
                <a:latin typeface="NikoshBAN" panose="02000000000000000000" pitchFamily="2" charset="0"/>
                <a:cs typeface="NikoshBAN" panose="02000000000000000000" pitchFamily="2" charset="0"/>
              </a:rPr>
              <a:t>পড়ব</a:t>
            </a:r>
            <a:endParaRPr lang="en-US" sz="8000" dirty="0">
              <a:solidFill>
                <a:schemeClr val="accent6">
                  <a:lumMod val="50000"/>
                </a:schemeClr>
              </a:solidFill>
              <a:latin typeface="NikoshBAN" panose="02000000000000000000" pitchFamily="2" charset="0"/>
              <a:cs typeface="NikoshBAN" panose="02000000000000000000" pitchFamily="2" charset="0"/>
            </a:endParaRPr>
          </a:p>
        </p:txBody>
      </p:sp>
      <p:sp>
        <p:nvSpPr>
          <p:cNvPr id="6" name="Rectangle 5"/>
          <p:cNvSpPr/>
          <p:nvPr/>
        </p:nvSpPr>
        <p:spPr>
          <a:xfrm>
            <a:off x="3200401" y="2971800"/>
            <a:ext cx="3200400" cy="2396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rgbClr val="FF0000"/>
                </a:solidFill>
                <a:latin typeface="NikoshBAN" panose="02000000000000000000" pitchFamily="2" charset="0"/>
                <a:cs typeface="NikoshBAN" panose="02000000000000000000" pitchFamily="2" charset="0"/>
              </a:rPr>
              <a:t>নারী জাগরণের অগ্রদূত</a:t>
            </a:r>
          </a:p>
        </p:txBody>
      </p:sp>
    </p:spTree>
    <p:extLst>
      <p:ext uri="{BB962C8B-B14F-4D97-AF65-F5344CB8AC3E}">
        <p14:creationId xmlns:p14="http://schemas.microsoft.com/office/powerpoint/2010/main" val="2103948226"/>
      </p:ext>
    </p:extLst>
  </p:cSld>
  <p:clrMapOvr>
    <a:masterClrMapping/>
  </p:clrMapOvr>
  <mc:AlternateContent xmlns:mc="http://schemas.openxmlformats.org/markup-compatibility/2006">
    <mc:Choice xmlns:p14="http://schemas.microsoft.com/office/powerpoint/2010/main" Requires="p14">
      <p:transition spd="slow" p14:dur="1400" advClick="0" advTm="20000">
        <p14:ripple/>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8ed4f6d6b152ae7eddef819ae52a803.jpg"/>
          <p:cNvPicPr>
            <a:picLocks noChangeAspect="1"/>
          </p:cNvPicPr>
          <p:nvPr/>
        </p:nvPicPr>
        <p:blipFill>
          <a:blip r:embed="rId2"/>
          <a:stretch>
            <a:fillRect/>
          </a:stretch>
        </p:blipFill>
        <p:spPr>
          <a:xfrm>
            <a:off x="0" y="0"/>
            <a:ext cx="9296400" cy="6858000"/>
          </a:xfrm>
          <a:prstGeom prst="rect">
            <a:avLst/>
          </a:prstGeom>
        </p:spPr>
      </p:pic>
      <p:pic>
        <p:nvPicPr>
          <p:cNvPr id="3" name="Picture 2" descr="1607480555-Nagorikbarta-Rokiah.jpg"/>
          <p:cNvPicPr>
            <a:picLocks noChangeAspect="1"/>
          </p:cNvPicPr>
          <p:nvPr/>
        </p:nvPicPr>
        <p:blipFill>
          <a:blip r:embed="rId3"/>
          <a:stretch>
            <a:fillRect/>
          </a:stretch>
        </p:blipFill>
        <p:spPr>
          <a:xfrm>
            <a:off x="1447800" y="1143000"/>
            <a:ext cx="6400800" cy="4000500"/>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411</TotalTime>
  <Words>248</Words>
  <Application>Microsoft Office PowerPoint</Application>
  <PresentationFormat>On-screen Show (4:3)</PresentationFormat>
  <Paragraphs>56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Corbel</vt:lpstr>
      <vt:lpstr>NikoshBAN</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DPE</cp:lastModifiedBy>
  <cp:revision>25</cp:revision>
  <dcterms:created xsi:type="dcterms:W3CDTF">2006-08-16T00:00:00Z</dcterms:created>
  <dcterms:modified xsi:type="dcterms:W3CDTF">2021-09-27T05:23:32Z</dcterms:modified>
</cp:coreProperties>
</file>