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20"/>
  </p:notesMasterIdLst>
  <p:sldIdLst>
    <p:sldId id="256" r:id="rId2"/>
    <p:sldId id="257" r:id="rId3"/>
    <p:sldId id="282" r:id="rId4"/>
    <p:sldId id="260" r:id="rId5"/>
    <p:sldId id="258" r:id="rId6"/>
    <p:sldId id="266" r:id="rId7"/>
    <p:sldId id="289" r:id="rId8"/>
    <p:sldId id="264" r:id="rId9"/>
    <p:sldId id="263" r:id="rId10"/>
    <p:sldId id="262" r:id="rId11"/>
    <p:sldId id="265" r:id="rId12"/>
    <p:sldId id="261" r:id="rId13"/>
    <p:sldId id="283" r:id="rId14"/>
    <p:sldId id="284" r:id="rId15"/>
    <p:sldId id="281" r:id="rId16"/>
    <p:sldId id="271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FFFF"/>
    <a:srgbClr val="FF0066"/>
    <a:srgbClr val="FF0000"/>
    <a:srgbClr val="AB73BD"/>
    <a:srgbClr val="FFCC99"/>
    <a:srgbClr val="009900"/>
    <a:srgbClr val="A31B90"/>
    <a:srgbClr val="14E709"/>
    <a:srgbClr val="3FE0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02" y="72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17540-3423-4E5F-A48F-BC323E402111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42BA8-0EF8-4296-8C35-AC2E6EAF0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82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42BA8-0EF8-4296-8C35-AC2E6EAF09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760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5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092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5461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39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2770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63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65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58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800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65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22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2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00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496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853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BC9E7-5583-44A6-A7A1-469C77A944D0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1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7" Type="http://schemas.openxmlformats.org/officeDocument/2006/relationships/image" Target="../media/image2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g"/><Relationship Id="rId5" Type="http://schemas.openxmlformats.org/officeDocument/2006/relationships/image" Target="../media/image9.jpg"/><Relationship Id="rId4" Type="http://schemas.openxmlformats.org/officeDocument/2006/relationships/image" Target="../media/image18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1775" y="438919"/>
            <a:ext cx="8571719" cy="1075982"/>
          </a:xfrm>
          <a:prstGeom prst="ellipse">
            <a:avLst/>
          </a:prstGeom>
          <a:ln w="190500" cap="rnd">
            <a:solidFill>
              <a:srgbClr val="FFFF0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xmlns:lc="http://schemas.openxmlformats.org/drawingml/2006/lockedCanvas" id="{1AAF550F-9376-47BC-89A3-6D3A4CD563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142" y="2150660"/>
            <a:ext cx="4574929" cy="427743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xmlns:lc="http://schemas.openxmlformats.org/drawingml/2006/lockedCanvas" id="{9AEDFCCD-AA68-4378-9E37-CF3784E0A3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177" y="2236713"/>
            <a:ext cx="4353635" cy="427172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55380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300724" y="218362"/>
            <a:ext cx="9208414" cy="655095"/>
          </a:xfrm>
          <a:prstGeom prst="roundRect">
            <a:avLst/>
          </a:prstGeom>
          <a:solidFill>
            <a:srgbClr val="FFFF99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n w="0"/>
                <a:solidFill>
                  <a:srgbClr val="FF006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বিভিন্ন ইনপুট ডিভাইস </a:t>
            </a:r>
            <a:endParaRPr lang="en-US" sz="3600" dirty="0">
              <a:ln w="0"/>
              <a:solidFill>
                <a:srgbClr val="FF006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99061" y="1281753"/>
            <a:ext cx="10001535" cy="5371530"/>
          </a:xfrm>
          <a:prstGeom prst="roundRect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789" y="1437519"/>
            <a:ext cx="2396545" cy="20489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094" y="1476375"/>
            <a:ext cx="2390775" cy="19145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821" y="1614274"/>
            <a:ext cx="3086100" cy="14763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006" y="4117449"/>
            <a:ext cx="2647950" cy="17335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9511" y="4036507"/>
            <a:ext cx="2457450" cy="18669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306472" y="3390900"/>
            <a:ext cx="2238233" cy="43672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বোর্ড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047164" y="6020936"/>
            <a:ext cx="2634017" cy="436728"/>
          </a:xfrm>
          <a:prstGeom prst="roundRect">
            <a:avLst/>
          </a:prstGeom>
          <a:solidFill>
            <a:srgbClr val="AB73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অপটিক্যাল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মার্ক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রিডার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613778" y="6064155"/>
            <a:ext cx="2370162" cy="43672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স্ক্যানার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714095" y="3637129"/>
            <a:ext cx="2238233" cy="43672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মাইক্রোফোন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481850" y="3489278"/>
            <a:ext cx="2238233" cy="4367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ক্যামেরা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46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02202" y="698648"/>
            <a:ext cx="10057201" cy="666128"/>
          </a:xfrm>
          <a:prstGeom prst="roundRect">
            <a:avLst/>
          </a:prstGeom>
          <a:solidFill>
            <a:srgbClr val="002060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193024" y="2558386"/>
            <a:ext cx="7805951" cy="193172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ডিভাইসের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2456596" y="3001939"/>
            <a:ext cx="941695" cy="777921"/>
          </a:xfrm>
          <a:prstGeom prst="star5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8873319" y="3206370"/>
            <a:ext cx="953068" cy="751196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65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66547" y="526038"/>
            <a:ext cx="8658906" cy="59236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5">
                <a:lumMod val="5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000" b="1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 বোর্ড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687772" y="2511185"/>
            <a:ext cx="9053016" cy="2893327"/>
          </a:xfrm>
          <a:prstGeom prst="roundRect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perspectiveAbove"/>
              <a:lightRig rig="threePt" dir="t"/>
            </a:scene3d>
          </a:bodyPr>
          <a:lstStyle/>
          <a:p>
            <a:r>
              <a:rPr lang="bn-IN" sz="3600" dirty="0" smtClean="0">
                <a:solidFill>
                  <a:schemeClr val="tx1"/>
                </a:solidFill>
                <a:effectLst>
                  <a:glow rad="101600">
                    <a:schemeClr val="accent4">
                      <a:lumMod val="40000"/>
                      <a:lumOff val="60000"/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কম্পিউটারে ইনপুট দেওয়ার প্রধান যন্ত্র হল কী বোর্ড। তথ্য ও      যোগাযোগ প্রযুক্তির অধিকাংশ যন্ত্রে সাধারণত কী বোর্ডের মাধ্যমে ইনপুট দেওয়া হয়। সাধারণত কী বোর্ডে বর্ণ,সংখ্যা বা বিশেষ কিছু চিহ্ন সারিবদ্ধভাবে বিন্যস্ত থাকে । </a:t>
            </a:r>
            <a:endParaRPr lang="en-US" sz="3600" dirty="0">
              <a:solidFill>
                <a:schemeClr val="tx1"/>
              </a:solidFill>
              <a:effectLst>
                <a:glow rad="101600">
                  <a:schemeClr val="accent4">
                    <a:lumMod val="40000"/>
                    <a:lumOff val="60000"/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54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1769659" y="967855"/>
            <a:ext cx="9134903" cy="586853"/>
          </a:xfrm>
          <a:prstGeom prst="roundRect">
            <a:avLst/>
          </a:prstGeom>
          <a:gradFill flip="none" rotWithShape="1">
            <a:gsLst>
              <a:gs pos="0">
                <a:srgbClr val="3FEDF1">
                  <a:tint val="66000"/>
                  <a:satMod val="160000"/>
                </a:srgbClr>
              </a:gs>
              <a:gs pos="50000">
                <a:srgbClr val="3FEDF1">
                  <a:tint val="44500"/>
                  <a:satMod val="160000"/>
                </a:srgbClr>
              </a:gs>
              <a:gs pos="100000">
                <a:srgbClr val="3FEDF1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মাইক্রোফোন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897037" y="2708513"/>
            <a:ext cx="9134903" cy="273694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RelaxedModerately"/>
              <a:lightRig rig="threePt" dir="t"/>
            </a:scene3d>
          </a:bodyPr>
          <a:lstStyle/>
          <a:p>
            <a:r>
              <a:rPr lang="bn-IN" sz="3200" b="1" dirty="0" smtClean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আমাদের কথা,গান বা যে কোনো ধরনের শব্দ এর মাধ্যমে কম্পিউটারে প্রবেশ করানো যায়। বিশেষ করে ইন্টারনেটভিত্তিক যোগাযোগে কথা বলার ক্ষেত্রে এর জনপ্রিয়তা লক্ষ করা যায়। </a:t>
            </a:r>
            <a:endParaRPr lang="en-US" sz="3200" b="1" dirty="0">
              <a:solidFill>
                <a:schemeClr val="tx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02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585415" y="2539194"/>
            <a:ext cx="9021169" cy="1703412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 কোনো প্রকার ছবি,মুদ্রিত বা হাতে লেখা কোনো ডকুমেন্ট অথবা কোন বস্তুর ডিজিটাল প্রতিলিপি তৈরি করার যন্ত্রের নাম স্ক্যানার </a:t>
            </a:r>
            <a:endParaRPr lang="en-US" sz="3200" b="1" dirty="0">
              <a:solidFill>
                <a:schemeClr val="tx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680949" y="731862"/>
            <a:ext cx="9209963" cy="545911"/>
          </a:xfrm>
          <a:prstGeom prst="roundRect">
            <a:avLst/>
          </a:prstGeom>
          <a:solidFill>
            <a:srgbClr val="FFFFFF"/>
          </a:solidFill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স্ক্যানার </a:t>
            </a:r>
            <a:endParaRPr lang="en-US" sz="3600" b="1" dirty="0">
              <a:solidFill>
                <a:schemeClr val="tx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22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69158" y="341194"/>
            <a:ext cx="9853684" cy="723331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দলীকাজ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55512" y="1430059"/>
            <a:ext cx="1792404" cy="128584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hevron">
              <a:avLst/>
            </a:prstTxWarp>
          </a:bodyPr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শাপলা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48603" y="5048991"/>
            <a:ext cx="1885665" cy="128584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hevron">
              <a:avLst/>
            </a:prstTxWarp>
          </a:bodyPr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জবা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037230" y="3318000"/>
            <a:ext cx="1801504" cy="128584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hevronInverted">
              <a:avLst/>
            </a:prstTxWarp>
          </a:bodyPr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গোলাপ</a:t>
            </a:r>
            <a:r>
              <a:rPr lang="en-US" sz="2800" b="1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2800" b="1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800" b="1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3434685" y="1323833"/>
            <a:ext cx="7060443" cy="1452918"/>
          </a:xfrm>
          <a:prstGeom prst="rightArrow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 বোর্ড সর্ম্পকে ২টি বাক্য লেখ। </a:t>
            </a:r>
            <a:endParaRPr lang="en-US" sz="3200" b="1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423312" y="3127612"/>
            <a:ext cx="6976282" cy="1452918"/>
          </a:xfrm>
          <a:prstGeom prst="rightArrow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ln>
                  <a:solidFill>
                    <a:srgbClr val="00B05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মাউসের কয়টি অংশ ও কী কী? </a:t>
            </a:r>
            <a:endParaRPr lang="en-US" sz="3600" b="1" dirty="0">
              <a:ln>
                <a:solidFill>
                  <a:srgbClr val="00B050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630305" y="4767618"/>
            <a:ext cx="7165075" cy="1452918"/>
          </a:xfrm>
          <a:prstGeom prst="rightArrow">
            <a:avLst/>
          </a:prstGeom>
          <a:blipFill>
            <a:blip r:embed="rId4"/>
            <a:tile tx="0" ty="0" sx="100000" sy="100000" flip="none" algn="tl"/>
          </a:blipFill>
          <a:ln w="38100">
            <a:solidFill>
              <a:srgbClr val="A31B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স্ক্যানার সর্ম্পকে ২টি বাক্য লেখ।  </a:t>
            </a:r>
            <a:endParaRPr lang="en-US" sz="3200" b="1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11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87987" y="822878"/>
            <a:ext cx="10016026" cy="637432"/>
          </a:xfrm>
          <a:prstGeom prst="roundRect">
            <a:avLst/>
          </a:prstGeom>
          <a:solidFill>
            <a:srgbClr val="00206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2527109" y="2202589"/>
            <a:ext cx="7137781" cy="2840646"/>
          </a:xfrm>
          <a:prstGeom prst="round2DiagRect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১। ইনপুট অর্থ কী?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২।মাউসের কয়টি অংশ ?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৩।স্ক্যানার কী/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01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599684" y="357130"/>
            <a:ext cx="9389659" cy="55727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bn-IN" sz="36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3600" kern="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074460" y="5936721"/>
            <a:ext cx="8707271" cy="61420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ইনপুট ডিভাইস সর্ম্পকে ৫টি বাক্য লেখ।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38" y="1082936"/>
            <a:ext cx="8856571" cy="4717363"/>
          </a:xfrm>
          <a:prstGeom prst="rect">
            <a:avLst/>
          </a:prstGeom>
          <a:gradFill>
            <a:gsLst>
              <a:gs pos="0">
                <a:srgbClr val="3FEDF1">
                  <a:tint val="66000"/>
                  <a:satMod val="160000"/>
                </a:srgbClr>
              </a:gs>
              <a:gs pos="50000">
                <a:srgbClr val="3FEDF1">
                  <a:tint val="44500"/>
                  <a:satMod val="160000"/>
                </a:srgbClr>
              </a:gs>
              <a:gs pos="100000">
                <a:srgbClr val="3FEDF1">
                  <a:tint val="23500"/>
                  <a:satMod val="160000"/>
                </a:srgbClr>
              </a:gs>
            </a:gsLst>
            <a:lin ang="13500000" scaled="1"/>
          </a:gradFill>
        </p:spPr>
      </p:pic>
    </p:spTree>
    <p:extLst>
      <p:ext uri="{BB962C8B-B14F-4D97-AF65-F5344CB8AC3E}">
        <p14:creationId xmlns:p14="http://schemas.microsoft.com/office/powerpoint/2010/main" val="379114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62315" y="410052"/>
            <a:ext cx="9678722" cy="609600"/>
          </a:xfrm>
          <a:prstGeom prst="roundRect">
            <a:avLst/>
          </a:prstGeom>
          <a:solidFill>
            <a:srgbClr val="002060"/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bn-IN" sz="3200" kern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 ধন্যবাদ</a:t>
            </a:r>
            <a:endParaRPr lang="en-US" sz="3200" kern="0" dirty="0">
              <a:solidFill>
                <a:prstClr val="whit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453" y="1173708"/>
            <a:ext cx="6017094" cy="4995082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66FF33"/>
            </a:solidFill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4345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916" y="398385"/>
            <a:ext cx="10425064" cy="734381"/>
          </a:xfrm>
          <a:prstGeom prst="rect">
            <a:avLst/>
          </a:prstGeom>
          <a:solidFill>
            <a:srgbClr val="FFFF66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2754" y="1371637"/>
            <a:ext cx="2206943" cy="554784"/>
          </a:xfrm>
          <a:prstGeom prst="rect">
            <a:avLst/>
          </a:prstGeom>
        </p:spPr>
      </p:pic>
      <p:sp>
        <p:nvSpPr>
          <p:cNvPr id="5" name="Flowchart: Alternate Process 4"/>
          <p:cNvSpPr/>
          <p:nvPr/>
        </p:nvSpPr>
        <p:spPr>
          <a:xfrm>
            <a:off x="7810545" y="1410642"/>
            <a:ext cx="2470246" cy="464024"/>
          </a:xfrm>
          <a:prstGeom prst="flowChartAlternateProcess">
            <a:avLst/>
          </a:prstGeom>
          <a:solidFill>
            <a:srgbClr val="CC9900"/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bn-IN" sz="2800" kern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2800" kern="0" dirty="0">
              <a:solidFill>
                <a:prstClr val="whit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32768" y="2531721"/>
            <a:ext cx="3598838" cy="17183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bn-IN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শ্রেণিঃ </a:t>
            </a:r>
            <a:r>
              <a:rPr lang="en-US" sz="24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৭ম </a:t>
            </a:r>
            <a:r>
              <a:rPr lang="bn-IN" sz="24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400" kern="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bn-IN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24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24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kern="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24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24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IN" sz="2400" kern="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bn-IN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সময়ঃ </a:t>
            </a:r>
            <a:r>
              <a:rPr lang="en-US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৪৫</a:t>
            </a:r>
            <a:r>
              <a:rPr lang="bn-IN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</a:p>
          <a:p>
            <a:pPr>
              <a:defRPr/>
            </a:pPr>
            <a:r>
              <a:rPr lang="bn-IN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002214" y="2580687"/>
            <a:ext cx="3766782" cy="1896885"/>
          </a:xfrm>
          <a:prstGeom prst="roundRect">
            <a:avLst/>
          </a:prstGeom>
          <a:solidFill>
            <a:schemeClr val="bg2"/>
          </a:solidFill>
          <a:ln w="57150">
            <a:solidFill>
              <a:srgbClr val="0099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bn-IN" kern="0" dirty="0">
                <a:solidFill>
                  <a:srgbClr val="FF0000"/>
                </a:solidFill>
                <a:latin typeface="Calibri" panose="020F0502020204030204"/>
              </a:rPr>
              <a:t>  </a:t>
            </a:r>
            <a:r>
              <a:rPr lang="bn-IN" sz="2400" kern="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নামঃ শেখ মোহাম্মদ আজিজুল হক</a:t>
            </a:r>
          </a:p>
          <a:p>
            <a:pPr algn="ctr">
              <a:defRPr/>
            </a:pPr>
            <a:r>
              <a:rPr lang="bn-IN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(বাংলা)</a:t>
            </a:r>
          </a:p>
          <a:p>
            <a:pPr algn="ctr">
              <a:defRPr/>
            </a:pPr>
            <a:r>
              <a:rPr lang="bn-IN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মির্জাপুর উচ্চ বিদ্যালয়</a:t>
            </a:r>
          </a:p>
          <a:p>
            <a:pPr algn="ctr">
              <a:defRPr/>
            </a:pPr>
            <a:r>
              <a:rPr lang="bn-IN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শ্রীমঙ্গল,মৌলভীবাজার </a:t>
            </a:r>
            <a:r>
              <a:rPr lang="bn-IN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79474" y="1243584"/>
            <a:ext cx="45719" cy="5614416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18" y="2306625"/>
            <a:ext cx="2402751" cy="2526892"/>
          </a:xfrm>
          <a:prstGeom prst="ellipse">
            <a:avLst/>
          </a:prstGeom>
          <a:ln w="38100" cap="rnd"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483" y="2494678"/>
            <a:ext cx="1265546" cy="1792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62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Baloree pc\AppData\Local\Microsoft\Windows\INetCache\IE\EU3KVXZE\3-Tasten-Maus_Microsoft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630" y="1420271"/>
            <a:ext cx="5224051" cy="5033077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711" y="1584723"/>
            <a:ext cx="5915193" cy="4843373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982638" y="433998"/>
            <a:ext cx="9266830" cy="534993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ছবিগুলি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1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937146" y="761818"/>
            <a:ext cx="10317708" cy="562015"/>
          </a:xfrm>
          <a:prstGeom prst="flowChartAlternateProcess">
            <a:avLst/>
          </a:prstGeom>
          <a:solidFill>
            <a:srgbClr val="002060"/>
          </a:solidFill>
          <a:ln w="38100" cap="flat" cmpd="sng" algn="ctr">
            <a:solidFill>
              <a:srgbClr val="FFFF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bn-IN" sz="3600" b="1" kern="0" dirty="0">
                <a:ln>
                  <a:solidFill>
                    <a:srgbClr val="00FF00"/>
                  </a:solidFill>
                </a:ln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3600" b="1" kern="0" dirty="0">
              <a:ln>
                <a:solidFill>
                  <a:srgbClr val="00FF00"/>
                </a:solidFill>
              </a:ln>
              <a:solidFill>
                <a:prstClr val="whit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766781" y="2238231"/>
            <a:ext cx="4189863" cy="3780431"/>
          </a:xfrm>
          <a:prstGeom prst="ellipse">
            <a:avLst/>
          </a:prstGeom>
          <a:ln w="57150">
            <a:solidFill>
              <a:srgbClr val="CF0F8F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4000" b="1" dirty="0" smtClean="0">
              <a:ln w="9525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b="1" dirty="0" smtClean="0">
                <a:ln w="95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ইনপুট ডিভাইস </a:t>
            </a:r>
          </a:p>
        </p:txBody>
      </p:sp>
    </p:spTree>
    <p:extLst>
      <p:ext uri="{BB962C8B-B14F-4D97-AF65-F5344CB8AC3E}">
        <p14:creationId xmlns:p14="http://schemas.microsoft.com/office/powerpoint/2010/main" val="142954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873456" y="786610"/>
            <a:ext cx="10754435" cy="720435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  <a:ln w="38100" cap="sq" cmpd="sng" algn="ctr">
            <a:solidFill>
              <a:srgbClr val="FF0000"/>
            </a:solidFill>
            <a:prstDash val="solid"/>
            <a:miter lim="800000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rtlCol="0" anchor="ctr"/>
          <a:lstStyle/>
          <a:p>
            <a:pPr algn="ctr">
              <a:defRPr/>
            </a:pPr>
            <a:endParaRPr lang="bn-IN" kern="0" dirty="0">
              <a:solidFill>
                <a:prstClr val="black"/>
              </a:solidFill>
              <a:latin typeface="Calibri" panose="020F0502020204030204"/>
            </a:endParaRPr>
          </a:p>
          <a:p>
            <a:pPr algn="ctr">
              <a:defRPr/>
            </a:pPr>
            <a:r>
              <a:rPr lang="bn-IN" sz="3600" kern="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</a:t>
            </a:r>
            <a:r>
              <a:rPr lang="bn-IN" sz="3600" kern="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</a:p>
          <a:p>
            <a:pPr algn="ctr">
              <a:defRPr/>
            </a:pPr>
            <a:r>
              <a:rPr lang="bn-IN" sz="32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kern="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531971" y="2113128"/>
            <a:ext cx="7826681" cy="3165765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hevron">
              <a:avLst/>
            </a:prstTxWarp>
          </a:bodyPr>
          <a:lstStyle/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rgbClr val="FF0066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  <a:r>
              <a:rPr lang="bn-IN" sz="2800" dirty="0" smtClean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</a:p>
          <a:p>
            <a:r>
              <a:rPr lang="bn-IN" sz="2800" dirty="0" smtClean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2800" dirty="0" smtClean="0">
                <a:solidFill>
                  <a:schemeClr val="tx1"/>
                </a:solidFill>
                <a:effectLst>
                  <a:glow rad="228600">
                    <a:schemeClr val="accent2">
                      <a:lumMod val="60000"/>
                      <a:lumOff val="40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ইনপুট ডিভাইস কাকে বলে তা বলতে পারবে;</a:t>
            </a:r>
          </a:p>
          <a:p>
            <a:r>
              <a:rPr lang="bn-IN" sz="2800" dirty="0" smtClean="0">
                <a:solidFill>
                  <a:schemeClr val="tx1"/>
                </a:solidFill>
                <a:effectLst>
                  <a:glow rad="228600">
                    <a:schemeClr val="accent2">
                      <a:lumMod val="60000"/>
                      <a:lumOff val="40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২। ইনপুট ডিভাইস চিহ্নিত করতে পারবে;</a:t>
            </a:r>
          </a:p>
          <a:p>
            <a:r>
              <a:rPr lang="bn-IN" sz="2800" dirty="0" smtClean="0">
                <a:solidFill>
                  <a:schemeClr val="tx1"/>
                </a:solidFill>
                <a:effectLst>
                  <a:glow rad="228600">
                    <a:schemeClr val="accent2">
                      <a:lumMod val="60000"/>
                      <a:lumOff val="40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৩। ইনপুট ডিভাইসের কাজ বর্ণনা করতে পারবে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IN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27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640006" y="2619800"/>
            <a:ext cx="9266830" cy="267553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Input (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প্রবেশ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করানো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Device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ব্যবহারকারীর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সম্পন্ন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ডাটা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সরবরাহ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198962" y="1050876"/>
            <a:ext cx="6378053" cy="764276"/>
          </a:xfrm>
          <a:prstGeom prst="roundRect">
            <a:avLst/>
          </a:prstGeom>
          <a:gradFill flip="none" rotWithShape="1">
            <a:gsLst>
              <a:gs pos="0">
                <a:srgbClr val="3FEDF1">
                  <a:tint val="66000"/>
                  <a:satMod val="160000"/>
                </a:srgbClr>
              </a:gs>
              <a:gs pos="50000">
                <a:srgbClr val="3FEDF1">
                  <a:tint val="44500"/>
                  <a:satMod val="160000"/>
                </a:srgbClr>
              </a:gs>
              <a:gs pos="100000">
                <a:srgbClr val="3FEDF1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ইনপুট ডিভাইস কাকে বলে ? 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1528549" y="996285"/>
            <a:ext cx="2497540" cy="80521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1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213" t="2716" r="3213" b="-1052"/>
          <a:stretch>
            <a:fillRect/>
          </a:stretch>
        </p:blipFill>
        <p:spPr>
          <a:xfrm>
            <a:off x="2559864" y="138235"/>
            <a:ext cx="6515897" cy="3724081"/>
          </a:xfrm>
          <a:prstGeom prst="rect">
            <a:avLst/>
          </a:prstGeom>
        </p:spPr>
      </p:pic>
      <p:pic>
        <p:nvPicPr>
          <p:cNvPr id="4" name="Picture 3" descr="C:\Users\Baloree pc\AppData\Local\Microsoft\Windows\INetCache\IE\RGTEIYSP\busy-computer-keyboard-hands-205812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4341" y="3811653"/>
            <a:ext cx="5063318" cy="1974997"/>
          </a:xfrm>
          <a:prstGeom prst="rect">
            <a:avLst/>
          </a:prstGeom>
          <a:noFill/>
        </p:spPr>
      </p:pic>
      <p:sp>
        <p:nvSpPr>
          <p:cNvPr id="5" name="Flowchart: Alternate Process 4"/>
          <p:cNvSpPr/>
          <p:nvPr/>
        </p:nvSpPr>
        <p:spPr>
          <a:xfrm>
            <a:off x="1404036" y="5947531"/>
            <a:ext cx="9820656" cy="581891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bn-IN" sz="3600" b="1" kern="0" dirty="0" smtClean="0">
                <a:ln w="0"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 বোর্ড দিয়ে তথ্য সরবহরাহ করা হচ্ছে কম্পিউটারে। </a:t>
            </a:r>
            <a:endParaRPr lang="en-US" sz="3600" b="1" kern="0" dirty="0">
              <a:ln w="0">
                <a:solidFill>
                  <a:srgbClr val="FF0000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43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458627" y="952450"/>
            <a:ext cx="9820656" cy="581891"/>
          </a:xfrm>
          <a:prstGeom prst="flowChartAlternateProcess">
            <a:avLst/>
          </a:prstGeom>
          <a:solidFill>
            <a:srgbClr val="99FF99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bn-IN" sz="3600" b="1" kern="0" dirty="0" smtClean="0">
                <a:ln w="0"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3600" b="1" kern="0" dirty="0">
              <a:ln w="0">
                <a:solidFill>
                  <a:srgbClr val="FF0000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53325" y="2458653"/>
            <a:ext cx="7828155" cy="2601471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bn-IN" sz="3600" b="1" kern="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ইনপুট ডিভাইস কাকে বলে লেখ? </a:t>
            </a:r>
            <a:endParaRPr lang="en-US" sz="3600" b="1" kern="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Explosion 1 2"/>
          <p:cNvSpPr/>
          <p:nvPr/>
        </p:nvSpPr>
        <p:spPr>
          <a:xfrm>
            <a:off x="3166281" y="3390900"/>
            <a:ext cx="887104" cy="853554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xplosion 1 4"/>
          <p:cNvSpPr/>
          <p:nvPr/>
        </p:nvSpPr>
        <p:spPr>
          <a:xfrm>
            <a:off x="9269105" y="3390900"/>
            <a:ext cx="887104" cy="853554"/>
          </a:xfrm>
          <a:prstGeom prst="irregularSeal1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87804" y="354273"/>
            <a:ext cx="9867383" cy="6073253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4000" b="1" kern="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08861">
            <a:off x="5157004" y="1505236"/>
            <a:ext cx="3463405" cy="2131326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 rot="487799">
            <a:off x="3485346" y="1774574"/>
            <a:ext cx="2402006" cy="254487"/>
          </a:xfrm>
          <a:prstGeom prst="rightArrow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15994127">
            <a:off x="5719548" y="3243951"/>
            <a:ext cx="2038922" cy="293897"/>
          </a:xfrm>
          <a:prstGeom prst="rightArrow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9009501">
            <a:off x="3260094" y="3366988"/>
            <a:ext cx="3064305" cy="2500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765946" y="4735773"/>
            <a:ext cx="8179557" cy="1378424"/>
          </a:xfrm>
          <a:prstGeom prst="roundRect">
            <a:avLst/>
          </a:prstGeom>
          <a:gradFill flip="none" rotWithShape="1">
            <a:gsLst>
              <a:gs pos="0">
                <a:srgbClr val="3FEDF1">
                  <a:tint val="66000"/>
                  <a:satMod val="160000"/>
                </a:srgbClr>
              </a:gs>
              <a:gs pos="50000">
                <a:srgbClr val="3FEDF1">
                  <a:tint val="44500"/>
                  <a:satMod val="160000"/>
                </a:srgbClr>
              </a:gs>
              <a:gs pos="100000">
                <a:srgbClr val="3FEDF1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মাউসের দুটি বাটন ও একটি স্ক্রল চক্র ( হুইল</a:t>
            </a: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মাউসের বাটন ক্লিক করে কম্পিউটারে বিভিন্ন নির্দেশ প্রদান করা হয়। </a:t>
            </a:r>
            <a:endParaRPr lang="en-US" sz="2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640239" y="586855"/>
            <a:ext cx="4449169" cy="593677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মাউস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54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1300</TotalTime>
  <Words>337</Words>
  <Application>Microsoft Office PowerPoint</Application>
  <PresentationFormat>Widescreen</PresentationFormat>
  <Paragraphs>58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NikoshBAN</vt:lpstr>
      <vt:lpstr>Trebuchet MS</vt:lpstr>
      <vt:lpstr>Vrinda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Azizul Haque</dc:creator>
  <cp:lastModifiedBy>Azizul Haque</cp:lastModifiedBy>
  <cp:revision>235</cp:revision>
  <dcterms:created xsi:type="dcterms:W3CDTF">2020-12-23T14:14:12Z</dcterms:created>
  <dcterms:modified xsi:type="dcterms:W3CDTF">2021-09-28T12:40:24Z</dcterms:modified>
</cp:coreProperties>
</file>